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theme/themeOverride38.xml" ContentType="application/vnd.openxmlformats-officedocument.themeOverride+xml"/>
  <Override PartName="/ppt/theme/themeOverride39.xml" ContentType="application/vnd.openxmlformats-officedocument.themeOverride+xml"/>
  <Override PartName="/ppt/theme/themeOverride4.xml" ContentType="application/vnd.openxmlformats-officedocument.themeOverride+xml"/>
  <Override PartName="/ppt/theme/themeOverride40.xml" ContentType="application/vnd.openxmlformats-officedocument.themeOverride+xml"/>
  <Override PartName="/ppt/theme/themeOverride41.xml" ContentType="application/vnd.openxmlformats-officedocument.themeOverride+xml"/>
  <Override PartName="/ppt/theme/themeOverride42.xml" ContentType="application/vnd.openxmlformats-officedocument.themeOverride+xml"/>
  <Override PartName="/ppt/theme/themeOverride43.xml" ContentType="application/vnd.openxmlformats-officedocument.themeOverride+xml"/>
  <Override PartName="/ppt/theme/themeOverride44.xml" ContentType="application/vnd.openxmlformats-officedocument.themeOverride+xml"/>
  <Override PartName="/ppt/theme/themeOverride45.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sldIdLst>
    <p:sldId id="256" r:id="rId4"/>
    <p:sldId id="268" r:id="rId6"/>
    <p:sldId id="2188" r:id="rId7"/>
    <p:sldId id="2015" r:id="rId8"/>
    <p:sldId id="2023" r:id="rId9"/>
    <p:sldId id="2024" r:id="rId10"/>
    <p:sldId id="2025" r:id="rId11"/>
    <p:sldId id="2026" r:id="rId12"/>
    <p:sldId id="2027" r:id="rId13"/>
    <p:sldId id="2028" r:id="rId14"/>
    <p:sldId id="2029" r:id="rId15"/>
    <p:sldId id="2030" r:id="rId16"/>
    <p:sldId id="2031" r:id="rId17"/>
    <p:sldId id="2032" r:id="rId18"/>
    <p:sldId id="2033" r:id="rId19"/>
    <p:sldId id="2034" r:id="rId20"/>
    <p:sldId id="2035" r:id="rId21"/>
    <p:sldId id="2036" r:id="rId22"/>
    <p:sldId id="2037" r:id="rId23"/>
    <p:sldId id="2038" r:id="rId24"/>
    <p:sldId id="2039" r:id="rId25"/>
    <p:sldId id="2040" r:id="rId26"/>
    <p:sldId id="2041" r:id="rId27"/>
    <p:sldId id="2042" r:id="rId28"/>
    <p:sldId id="2043" r:id="rId29"/>
    <p:sldId id="2044" r:id="rId30"/>
    <p:sldId id="2045" r:id="rId31"/>
    <p:sldId id="2046" r:id="rId32"/>
    <p:sldId id="2047" r:id="rId33"/>
    <p:sldId id="2048" r:id="rId34"/>
    <p:sldId id="2049" r:id="rId35"/>
    <p:sldId id="2050" r:id="rId36"/>
    <p:sldId id="2051" r:id="rId37"/>
    <p:sldId id="2052" r:id="rId38"/>
    <p:sldId id="2053" r:id="rId39"/>
    <p:sldId id="2054" r:id="rId40"/>
    <p:sldId id="270" r:id="rId41"/>
    <p:sldId id="1194" r:id="rId42"/>
    <p:sldId id="1195" r:id="rId43"/>
    <p:sldId id="1196" r:id="rId44"/>
    <p:sldId id="1197" r:id="rId45"/>
    <p:sldId id="1198" r:id="rId46"/>
    <p:sldId id="1199" r:id="rId47"/>
    <p:sldId id="1200" r:id="rId48"/>
    <p:sldId id="1201" r:id="rId49"/>
    <p:sldId id="1202" r:id="rId50"/>
    <p:sldId id="1203" r:id="rId51"/>
    <p:sldId id="1204" r:id="rId52"/>
    <p:sldId id="1205" r:id="rId53"/>
    <p:sldId id="1206" r:id="rId54"/>
    <p:sldId id="1207" r:id="rId55"/>
    <p:sldId id="1208" r:id="rId56"/>
    <p:sldId id="1209" r:id="rId57"/>
    <p:sldId id="1409" r:id="rId58"/>
    <p:sldId id="1411" r:id="rId59"/>
    <p:sldId id="1412" r:id="rId60"/>
    <p:sldId id="1413" r:id="rId61"/>
    <p:sldId id="1414" r:id="rId62"/>
    <p:sldId id="1415" r:id="rId63"/>
    <p:sldId id="1418" r:id="rId64"/>
    <p:sldId id="1419" r:id="rId65"/>
    <p:sldId id="1420" r:id="rId66"/>
    <p:sldId id="1421" r:id="rId67"/>
    <p:sldId id="1422" r:id="rId68"/>
    <p:sldId id="1423" r:id="rId69"/>
    <p:sldId id="1424" r:id="rId70"/>
    <p:sldId id="1536" r:id="rId71"/>
    <p:sldId id="1537" r:id="rId72"/>
    <p:sldId id="1538" r:id="rId73"/>
    <p:sldId id="319"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1436" r:id="rId91"/>
    <p:sldId id="1440" r:id="rId92"/>
    <p:sldId id="1441" r:id="rId93"/>
    <p:sldId id="1442" r:id="rId94"/>
    <p:sldId id="1445" r:id="rId95"/>
    <p:sldId id="1449" r:id="rId96"/>
    <p:sldId id="1450" r:id="rId97"/>
    <p:sldId id="1451" r:id="rId98"/>
    <p:sldId id="1452" r:id="rId99"/>
    <p:sldId id="1455" r:id="rId100"/>
    <p:sldId id="1456" r:id="rId101"/>
    <p:sldId id="1457" r:id="rId102"/>
    <p:sldId id="1458" r:id="rId103"/>
    <p:sldId id="1459" r:id="rId104"/>
    <p:sldId id="1460" r:id="rId105"/>
    <p:sldId id="1461" r:id="rId106"/>
    <p:sldId id="1464" r:id="rId107"/>
    <p:sldId id="1465" r:id="rId108"/>
    <p:sldId id="1466" r:id="rId109"/>
    <p:sldId id="1467" r:id="rId110"/>
    <p:sldId id="1471" r:id="rId111"/>
    <p:sldId id="1472" r:id="rId112"/>
    <p:sldId id="1473" r:id="rId113"/>
    <p:sldId id="1474" r:id="rId114"/>
    <p:sldId id="1475" r:id="rId115"/>
    <p:sldId id="1476" r:id="rId116"/>
    <p:sldId id="1477" r:id="rId117"/>
    <p:sldId id="1478" r:id="rId118"/>
    <p:sldId id="1479" r:id="rId119"/>
    <p:sldId id="1480" r:id="rId120"/>
    <p:sldId id="1481" r:id="rId121"/>
    <p:sldId id="1482" r:id="rId122"/>
    <p:sldId id="1483" r:id="rId123"/>
    <p:sldId id="2016" r:id="rId124"/>
    <p:sldId id="2017" r:id="rId125"/>
    <p:sldId id="2018" r:id="rId126"/>
    <p:sldId id="2019" r:id="rId127"/>
    <p:sldId id="2020" r:id="rId128"/>
    <p:sldId id="2021" r:id="rId129"/>
    <p:sldId id="2022" r:id="rId130"/>
    <p:sldId id="1487" r:id="rId131"/>
    <p:sldId id="1490" r:id="rId132"/>
    <p:sldId id="1491" r:id="rId133"/>
    <p:sldId id="1492" r:id="rId134"/>
    <p:sldId id="1493" r:id="rId135"/>
    <p:sldId id="1494" r:id="rId136"/>
    <p:sldId id="1495" r:id="rId137"/>
    <p:sldId id="1496" r:id="rId138"/>
    <p:sldId id="1497" r:id="rId139"/>
    <p:sldId id="1498" r:id="rId140"/>
    <p:sldId id="1499" r:id="rId141"/>
    <p:sldId id="1500" r:id="rId142"/>
    <p:sldId id="1501" r:id="rId143"/>
    <p:sldId id="1502" r:id="rId144"/>
    <p:sldId id="1503" r:id="rId145"/>
    <p:sldId id="1504" r:id="rId146"/>
    <p:sldId id="1505" r:id="rId147"/>
    <p:sldId id="1506" r:id="rId148"/>
    <p:sldId id="1507" r:id="rId149"/>
    <p:sldId id="1508" r:id="rId150"/>
    <p:sldId id="1509" r:id="rId151"/>
    <p:sldId id="1510" r:id="rId152"/>
    <p:sldId id="407" r:id="rId153"/>
    <p:sldId id="749" r:id="rId154"/>
    <p:sldId id="750" r:id="rId155"/>
    <p:sldId id="751" r:id="rId156"/>
    <p:sldId id="752" r:id="rId157"/>
    <p:sldId id="753" r:id="rId158"/>
    <p:sldId id="754" r:id="rId159"/>
    <p:sldId id="755" r:id="rId160"/>
    <p:sldId id="756" r:id="rId161"/>
    <p:sldId id="757" r:id="rId162"/>
    <p:sldId id="758" r:id="rId163"/>
    <p:sldId id="1161" r:id="rId164"/>
    <p:sldId id="1215" r:id="rId165"/>
    <p:sldId id="1216" r:id="rId166"/>
    <p:sldId id="1217" r:id="rId167"/>
    <p:sldId id="1218" r:id="rId168"/>
    <p:sldId id="1219" r:id="rId169"/>
    <p:sldId id="1220" r:id="rId170"/>
    <p:sldId id="1221" r:id="rId171"/>
    <p:sldId id="1222" r:id="rId172"/>
    <p:sldId id="2189" r:id="rId173"/>
    <p:sldId id="2192" r:id="rId174"/>
    <p:sldId id="2191" r:id="rId175"/>
    <p:sldId id="620" r:id="rId176"/>
  </p:sldIdLst>
  <p:sldSz cx="9144000" cy="6858000" type="screen4x3"/>
  <p:notesSz cx="6858000" cy="9144000"/>
  <p:custDataLst>
    <p:tags r:id="rId180"/>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p:restoredLeft sz="34587"/>
    <p:restoredTop sz="86371"/>
  </p:normalViewPr>
  <p:slideViewPr>
    <p:cSldViewPr showGuides="1">
      <p:cViewPr>
        <p:scale>
          <a:sx n="66" d="100"/>
          <a:sy n="66" d="100"/>
        </p:scale>
        <p:origin x="-642" y="78"/>
      </p:cViewPr>
      <p:guideLst>
        <p:guide orient="horz" pos="2160"/>
        <p:guide pos="2883"/>
      </p:guideLst>
    </p:cSldViewPr>
  </p:slideViewPr>
  <p:outlineViewPr>
    <p:cViewPr>
      <p:scale>
        <a:sx n="33" d="100"/>
        <a:sy n="33" d="100"/>
      </p:scale>
      <p:origin x="0" y="1503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0" Type="http://schemas.openxmlformats.org/officeDocument/2006/relationships/tags" Target="tags/tag1.xml"/><Relationship Id="rId18" Type="http://schemas.openxmlformats.org/officeDocument/2006/relationships/slide" Target="slides/slide14.xml"/><Relationship Id="rId179" Type="http://schemas.openxmlformats.org/officeDocument/2006/relationships/tableStyles" Target="tableStyles.xml"/><Relationship Id="rId178" Type="http://schemas.openxmlformats.org/officeDocument/2006/relationships/viewProps" Target="viewProps.xml"/><Relationship Id="rId177" Type="http://schemas.openxmlformats.org/officeDocument/2006/relationships/presProps" Target="presProps.xml"/><Relationship Id="rId176" Type="http://schemas.openxmlformats.org/officeDocument/2006/relationships/slide" Target="slides/slide172.xml"/><Relationship Id="rId175" Type="http://schemas.openxmlformats.org/officeDocument/2006/relationships/slide" Target="slides/slide171.xml"/><Relationship Id="rId174" Type="http://schemas.openxmlformats.org/officeDocument/2006/relationships/slide" Target="slides/slide170.xml"/><Relationship Id="rId173" Type="http://schemas.openxmlformats.org/officeDocument/2006/relationships/slide" Target="slides/slide169.xml"/><Relationship Id="rId172" Type="http://schemas.openxmlformats.org/officeDocument/2006/relationships/slide" Target="slides/slide168.xml"/><Relationship Id="rId171" Type="http://schemas.openxmlformats.org/officeDocument/2006/relationships/slide" Target="slides/slide167.xml"/><Relationship Id="rId170" Type="http://schemas.openxmlformats.org/officeDocument/2006/relationships/slide" Target="slides/slide166.xml"/><Relationship Id="rId17" Type="http://schemas.openxmlformats.org/officeDocument/2006/relationships/slide" Target="slides/slide13.xml"/><Relationship Id="rId169" Type="http://schemas.openxmlformats.org/officeDocument/2006/relationships/slide" Target="slides/slide165.xml"/><Relationship Id="rId168" Type="http://schemas.openxmlformats.org/officeDocument/2006/relationships/slide" Target="slides/slide164.xml"/><Relationship Id="rId167" Type="http://schemas.openxmlformats.org/officeDocument/2006/relationships/slide" Target="slides/slide163.xml"/><Relationship Id="rId166" Type="http://schemas.openxmlformats.org/officeDocument/2006/relationships/slide" Target="slides/slide162.xml"/><Relationship Id="rId165" Type="http://schemas.openxmlformats.org/officeDocument/2006/relationships/slide" Target="slides/slide161.xml"/><Relationship Id="rId164" Type="http://schemas.openxmlformats.org/officeDocument/2006/relationships/slide" Target="slides/slide160.xml"/><Relationship Id="rId163" Type="http://schemas.openxmlformats.org/officeDocument/2006/relationships/slide" Target="slides/slide159.xml"/><Relationship Id="rId162" Type="http://schemas.openxmlformats.org/officeDocument/2006/relationships/slide" Target="slides/slide158.xml"/><Relationship Id="rId161" Type="http://schemas.openxmlformats.org/officeDocument/2006/relationships/slide" Target="slides/slide157.xml"/><Relationship Id="rId160" Type="http://schemas.openxmlformats.org/officeDocument/2006/relationships/slide" Target="slides/slide156.xml"/><Relationship Id="rId16" Type="http://schemas.openxmlformats.org/officeDocument/2006/relationships/slide" Target="slides/slide12.xml"/><Relationship Id="rId159" Type="http://schemas.openxmlformats.org/officeDocument/2006/relationships/slide" Target="slides/slide155.xml"/><Relationship Id="rId158" Type="http://schemas.openxmlformats.org/officeDocument/2006/relationships/slide" Target="slides/slide154.xml"/><Relationship Id="rId157" Type="http://schemas.openxmlformats.org/officeDocument/2006/relationships/slide" Target="slides/slide153.xml"/><Relationship Id="rId156" Type="http://schemas.openxmlformats.org/officeDocument/2006/relationships/slide" Target="slides/slide152.xml"/><Relationship Id="rId155" Type="http://schemas.openxmlformats.org/officeDocument/2006/relationships/slide" Target="slides/slide151.xml"/><Relationship Id="rId154" Type="http://schemas.openxmlformats.org/officeDocument/2006/relationships/slide" Target="slides/slide150.xml"/><Relationship Id="rId153" Type="http://schemas.openxmlformats.org/officeDocument/2006/relationships/slide" Target="slides/slide149.xml"/><Relationship Id="rId152" Type="http://schemas.openxmlformats.org/officeDocument/2006/relationships/slide" Target="slides/slide148.xml"/><Relationship Id="rId151" Type="http://schemas.openxmlformats.org/officeDocument/2006/relationships/slide" Target="slides/slide147.xml"/><Relationship Id="rId150" Type="http://schemas.openxmlformats.org/officeDocument/2006/relationships/slide" Target="slides/slide146.xml"/><Relationship Id="rId15" Type="http://schemas.openxmlformats.org/officeDocument/2006/relationships/slide" Target="slides/slide11.xml"/><Relationship Id="rId149" Type="http://schemas.openxmlformats.org/officeDocument/2006/relationships/slide" Target="slides/slide145.xml"/><Relationship Id="rId148" Type="http://schemas.openxmlformats.org/officeDocument/2006/relationships/slide" Target="slides/slide144.xml"/><Relationship Id="rId147" Type="http://schemas.openxmlformats.org/officeDocument/2006/relationships/slide" Target="slides/slide143.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3748" name="Rectangle 4"/>
          <p:cNvSpPr>
            <a:spLocks noRo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buNone/>
            </a:pPr>
            <a:fld id="{9A0DB2DC-4C9A-4742-B13C-FB6460FD3503}" type="slidenum">
              <a:rPr lang="en-US" altLang="zh-CN" sz="1200" dirty="0"/>
            </a:fld>
            <a:endParaRPr lang="en-US" altLang="zh-CN"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477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544771" name="幻灯片图像占位符 1"/>
          <p:cNvSpPr>
            <a:spLocks noGrp="1" noRot="1" noChangeAspect="1" noTextEdit="1"/>
          </p:cNvSpPr>
          <p:nvPr>
            <p:ph type="sldImg"/>
          </p:nvPr>
        </p:nvSpPr>
        <p:spPr/>
      </p:sp>
      <p:sp>
        <p:nvSpPr>
          <p:cNvPr id="544772"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17412"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0450"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00451" name="幻灯片图像占位符 1"/>
          <p:cNvSpPr>
            <a:spLocks noGrp="1" noRot="1" noChangeAspect="1" noTextEdit="1"/>
          </p:cNvSpPr>
          <p:nvPr>
            <p:ph type="sldImg"/>
          </p:nvPr>
        </p:nvSpPr>
        <p:spPr/>
      </p:sp>
      <p:sp>
        <p:nvSpPr>
          <p:cNvPr id="1000452"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7652"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42" name="幻灯片图像占位符 1"/>
          <p:cNvSpPr>
            <a:spLocks noGrp="1" noRot="1" noChangeAspect="1" noTextEdit="1"/>
          </p:cNvSpPr>
          <p:nvPr>
            <p:ph type="sldImg"/>
          </p:nvPr>
        </p:nvSpPr>
        <p:spPr/>
      </p:sp>
      <p:sp>
        <p:nvSpPr>
          <p:cNvPr id="675843"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7584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6866" name="幻灯片图像占位符 1"/>
          <p:cNvSpPr>
            <a:spLocks noGrp="1" noRot="1" noChangeAspect="1" noTextEdit="1"/>
          </p:cNvSpPr>
          <p:nvPr>
            <p:ph type="sldImg"/>
          </p:nvPr>
        </p:nvSpPr>
        <p:spPr/>
      </p:sp>
      <p:sp>
        <p:nvSpPr>
          <p:cNvPr id="676867"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76868"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7890" name="幻灯片图像占位符 1"/>
          <p:cNvSpPr>
            <a:spLocks noGrp="1" noRot="1" noChangeAspect="1" noTextEdit="1"/>
          </p:cNvSpPr>
          <p:nvPr>
            <p:ph type="sldImg"/>
          </p:nvPr>
        </p:nvSpPr>
        <p:spPr/>
      </p:sp>
      <p:sp>
        <p:nvSpPr>
          <p:cNvPr id="677891"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77892"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8914" name="幻灯片图像占位符 1"/>
          <p:cNvSpPr>
            <a:spLocks noGrp="1" noRot="1" noChangeAspect="1" noTextEdit="1"/>
          </p:cNvSpPr>
          <p:nvPr>
            <p:ph type="sldImg"/>
          </p:nvPr>
        </p:nvSpPr>
        <p:spPr/>
      </p:sp>
      <p:sp>
        <p:nvSpPr>
          <p:cNvPr id="678915"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78916"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9938" name="幻灯片图像占位符 1"/>
          <p:cNvSpPr>
            <a:spLocks noGrp="1" noRot="1" noChangeAspect="1" noTextEdit="1"/>
          </p:cNvSpPr>
          <p:nvPr>
            <p:ph type="sldImg"/>
          </p:nvPr>
        </p:nvSpPr>
        <p:spPr/>
      </p:sp>
      <p:sp>
        <p:nvSpPr>
          <p:cNvPr id="679939"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79940"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0962" name="幻灯片图像占位符 1"/>
          <p:cNvSpPr>
            <a:spLocks noGrp="1" noRot="1" noChangeAspect="1" noTextEdit="1"/>
          </p:cNvSpPr>
          <p:nvPr>
            <p:ph type="sldImg"/>
          </p:nvPr>
        </p:nvSpPr>
        <p:spPr/>
      </p:sp>
      <p:sp>
        <p:nvSpPr>
          <p:cNvPr id="680963"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8096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1986"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sym typeface="Arial" panose="020B0604020202020204" pitchFamily="34" charset="0"/>
              </a:rPr>
            </a:fld>
            <a:endParaRPr lang="zh-CN" altLang="en-US" sz="1200" dirty="0">
              <a:sym typeface="Arial" panose="020B0604020202020204" pitchFamily="34" charset="0"/>
            </a:endParaRPr>
          </a:p>
        </p:txBody>
      </p:sp>
      <p:sp>
        <p:nvSpPr>
          <p:cNvPr id="681987" name="幻灯片图像占位符 1"/>
          <p:cNvSpPr>
            <a:spLocks noGrp="1" noRot="1" noChangeAspect="1" noTextEdit="1"/>
          </p:cNvSpPr>
          <p:nvPr>
            <p:ph type="sldImg"/>
          </p:nvPr>
        </p:nvSpPr>
        <p:spPr/>
      </p:sp>
      <p:sp>
        <p:nvSpPr>
          <p:cNvPr id="681988"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681989"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sym typeface="Arial" panose="020B0604020202020204" pitchFamily="34" charset="0"/>
              </a:rPr>
            </a:fld>
            <a:endParaRPr lang="zh-CN" altLang="en-US" sz="1200" dirty="0">
              <a:latin typeface="Calibri" panose="020F0502020204030204" pitchFamily="34" charset="0"/>
              <a:sym typeface="Arial" panose="020B0604020202020204" pitchFamily="34" charset="0"/>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3010" name="幻灯片图像占位符 1"/>
          <p:cNvSpPr>
            <a:spLocks noGrp="1" noRot="1" noChangeAspect="1" noTextEdit="1"/>
          </p:cNvSpPr>
          <p:nvPr>
            <p:ph type="sldImg"/>
          </p:nvPr>
        </p:nvSpPr>
        <p:spPr/>
      </p:sp>
      <p:sp>
        <p:nvSpPr>
          <p:cNvPr id="683011"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83012"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4034" name="幻灯片图像占位符 1"/>
          <p:cNvSpPr>
            <a:spLocks noGrp="1" noRot="1" noChangeAspect="1" noTextEdit="1"/>
          </p:cNvSpPr>
          <p:nvPr>
            <p:ph type="sldImg"/>
          </p:nvPr>
        </p:nvSpPr>
        <p:spPr/>
      </p:sp>
      <p:sp>
        <p:nvSpPr>
          <p:cNvPr id="684035"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84036"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5058" name="幻灯片图像占位符 1"/>
          <p:cNvSpPr>
            <a:spLocks noGrp="1" noRot="1" noChangeAspect="1" noTextEdit="1"/>
          </p:cNvSpPr>
          <p:nvPr>
            <p:ph type="sldImg"/>
          </p:nvPr>
        </p:nvSpPr>
        <p:spPr/>
      </p:sp>
      <p:sp>
        <p:nvSpPr>
          <p:cNvPr id="685059"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85060"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1474"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01475" name="幻灯片图像占位符 1"/>
          <p:cNvSpPr>
            <a:spLocks noGrp="1" noRot="1" noChangeAspect="1" noTextEdit="1"/>
          </p:cNvSpPr>
          <p:nvPr>
            <p:ph type="sldImg"/>
          </p:nvPr>
        </p:nvSpPr>
        <p:spPr/>
      </p:sp>
      <p:sp>
        <p:nvSpPr>
          <p:cNvPr id="1001476"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7652"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82" name="幻灯片图像占位符 1"/>
          <p:cNvSpPr>
            <a:spLocks noGrp="1" noRot="1" noChangeAspect="1" noTextEdit="1"/>
          </p:cNvSpPr>
          <p:nvPr>
            <p:ph type="sldImg"/>
          </p:nvPr>
        </p:nvSpPr>
        <p:spPr/>
      </p:sp>
      <p:sp>
        <p:nvSpPr>
          <p:cNvPr id="686083"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8608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7106" name="幻灯片图像占位符 1"/>
          <p:cNvSpPr>
            <a:spLocks noGrp="1" noRot="1" noChangeAspect="1" noTextEdit="1"/>
          </p:cNvSpPr>
          <p:nvPr>
            <p:ph type="sldImg"/>
          </p:nvPr>
        </p:nvSpPr>
        <p:spPr/>
      </p:sp>
      <p:sp>
        <p:nvSpPr>
          <p:cNvPr id="687107"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87108"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8130" name="幻灯片图像占位符 1"/>
          <p:cNvSpPr>
            <a:spLocks noGrp="1" noRot="1" noChangeAspect="1" noTextEdit="1"/>
          </p:cNvSpPr>
          <p:nvPr>
            <p:ph type="sldImg"/>
          </p:nvPr>
        </p:nvSpPr>
        <p:spPr/>
      </p:sp>
      <p:sp>
        <p:nvSpPr>
          <p:cNvPr id="688131"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88132"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9154" name="幻灯片图像占位符 1"/>
          <p:cNvSpPr>
            <a:spLocks noGrp="1" noRot="1" noChangeAspect="1" noTextEdit="1"/>
          </p:cNvSpPr>
          <p:nvPr>
            <p:ph type="sldImg"/>
          </p:nvPr>
        </p:nvSpPr>
        <p:spPr/>
      </p:sp>
      <p:sp>
        <p:nvSpPr>
          <p:cNvPr id="689155"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89156"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0178" name="幻灯片图像占位符 1"/>
          <p:cNvSpPr>
            <a:spLocks noGrp="1" noRot="1" noChangeAspect="1" noTextEdit="1"/>
          </p:cNvSpPr>
          <p:nvPr>
            <p:ph type="sldImg"/>
          </p:nvPr>
        </p:nvSpPr>
        <p:spPr/>
      </p:sp>
      <p:sp>
        <p:nvSpPr>
          <p:cNvPr id="690179"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90180"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1202" name="幻灯片图像占位符 1"/>
          <p:cNvSpPr>
            <a:spLocks noGrp="1" noRot="1" noChangeAspect="1" noTextEdit="1"/>
          </p:cNvSpPr>
          <p:nvPr>
            <p:ph type="sldImg"/>
          </p:nvPr>
        </p:nvSpPr>
        <p:spPr/>
      </p:sp>
      <p:sp>
        <p:nvSpPr>
          <p:cNvPr id="691203"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9120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2226"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sym typeface="Arial" panose="020B0604020202020204" pitchFamily="34" charset="0"/>
              </a:rPr>
            </a:fld>
            <a:endParaRPr lang="zh-CN" altLang="en-US" sz="1200" dirty="0">
              <a:sym typeface="Arial" panose="020B0604020202020204" pitchFamily="34" charset="0"/>
            </a:endParaRPr>
          </a:p>
        </p:txBody>
      </p:sp>
      <p:sp>
        <p:nvSpPr>
          <p:cNvPr id="692227" name="幻灯片图像占位符 1"/>
          <p:cNvSpPr>
            <a:spLocks noGrp="1" noRot="1" noChangeAspect="1" noTextEdit="1"/>
          </p:cNvSpPr>
          <p:nvPr>
            <p:ph type="sldImg"/>
          </p:nvPr>
        </p:nvSpPr>
        <p:spPr/>
      </p:sp>
      <p:sp>
        <p:nvSpPr>
          <p:cNvPr id="692228"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692229"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sym typeface="Arial" panose="020B0604020202020204" pitchFamily="34" charset="0"/>
              </a:rPr>
            </a:fld>
            <a:endParaRPr lang="zh-CN" altLang="en-US" sz="1200" dirty="0">
              <a:latin typeface="Calibri" panose="020F0502020204030204" pitchFamily="34" charset="0"/>
              <a:sym typeface="Arial" panose="020B0604020202020204" pitchFamily="34" charset="0"/>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3250" name="幻灯片图像占位符 1"/>
          <p:cNvSpPr>
            <a:spLocks noGrp="1" noRot="1" noChangeAspect="1" noTextEdit="1"/>
          </p:cNvSpPr>
          <p:nvPr>
            <p:ph type="sldImg"/>
          </p:nvPr>
        </p:nvSpPr>
        <p:spPr/>
      </p:sp>
      <p:sp>
        <p:nvSpPr>
          <p:cNvPr id="693251"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93252"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4274" name="幻灯片图像占位符 1"/>
          <p:cNvSpPr>
            <a:spLocks noGrp="1" noRot="1" noChangeAspect="1" noTextEdit="1"/>
          </p:cNvSpPr>
          <p:nvPr>
            <p:ph type="sldImg"/>
          </p:nvPr>
        </p:nvSpPr>
        <p:spPr/>
      </p:sp>
      <p:sp>
        <p:nvSpPr>
          <p:cNvPr id="694275"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94276"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5298" name="幻灯片图像占位符 1"/>
          <p:cNvSpPr>
            <a:spLocks noGrp="1" noRot="1" noChangeAspect="1" noTextEdit="1"/>
          </p:cNvSpPr>
          <p:nvPr>
            <p:ph type="sldImg"/>
          </p:nvPr>
        </p:nvSpPr>
        <p:spPr/>
      </p:sp>
      <p:sp>
        <p:nvSpPr>
          <p:cNvPr id="695299"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95300"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249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02499" name="幻灯片图像占位符 1"/>
          <p:cNvSpPr>
            <a:spLocks noGrp="1" noRot="1" noChangeAspect="1" noTextEdit="1"/>
          </p:cNvSpPr>
          <p:nvPr>
            <p:ph type="sldImg"/>
          </p:nvPr>
        </p:nvSpPr>
        <p:spPr/>
      </p:sp>
      <p:sp>
        <p:nvSpPr>
          <p:cNvPr id="1002500"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22" name="幻灯片图像占位符 1"/>
          <p:cNvSpPr>
            <a:spLocks noGrp="1" noRot="1" noChangeAspect="1" noTextEdit="1"/>
          </p:cNvSpPr>
          <p:nvPr>
            <p:ph type="sldImg"/>
          </p:nvPr>
        </p:nvSpPr>
        <p:spPr/>
      </p:sp>
      <p:sp>
        <p:nvSpPr>
          <p:cNvPr id="696323"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9632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806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28067" name="幻灯片图像占位符 1"/>
          <p:cNvSpPr>
            <a:spLocks noGrp="1" noRot="1" noChangeAspect="1" noTextEdit="1"/>
          </p:cNvSpPr>
          <p:nvPr>
            <p:ph type="sldImg"/>
          </p:nvPr>
        </p:nvSpPr>
        <p:spPr/>
      </p:sp>
      <p:sp>
        <p:nvSpPr>
          <p:cNvPr id="728068"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1946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113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31139" name="幻灯片图像占位符 1"/>
          <p:cNvSpPr>
            <a:spLocks noGrp="1" noRot="1" noChangeAspect="1" noTextEdit="1"/>
          </p:cNvSpPr>
          <p:nvPr>
            <p:ph type="sldImg"/>
          </p:nvPr>
        </p:nvSpPr>
        <p:spPr/>
      </p:sp>
      <p:sp>
        <p:nvSpPr>
          <p:cNvPr id="731140"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731141"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2162"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32163" name="幻灯片图像占位符 1"/>
          <p:cNvSpPr>
            <a:spLocks noGrp="1" noRot="1" noChangeAspect="1" noTextEdit="1"/>
          </p:cNvSpPr>
          <p:nvPr>
            <p:ph type="sldImg"/>
          </p:nvPr>
        </p:nvSpPr>
        <p:spPr/>
      </p:sp>
      <p:sp>
        <p:nvSpPr>
          <p:cNvPr id="732164"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732165"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3186"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33187" name="幻灯片图像占位符 1"/>
          <p:cNvSpPr>
            <a:spLocks noGrp="1" noRot="1" noChangeAspect="1" noTextEdit="1"/>
          </p:cNvSpPr>
          <p:nvPr>
            <p:ph type="sldImg"/>
          </p:nvPr>
        </p:nvSpPr>
        <p:spPr/>
      </p:sp>
      <p:sp>
        <p:nvSpPr>
          <p:cNvPr id="733188"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733189"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4210"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34211" name="幻灯片图像占位符 1"/>
          <p:cNvSpPr>
            <a:spLocks noGrp="1" noRot="1" noChangeAspect="1" noTextEdit="1"/>
          </p:cNvSpPr>
          <p:nvPr>
            <p:ph type="sldImg"/>
          </p:nvPr>
        </p:nvSpPr>
        <p:spPr/>
      </p:sp>
      <p:sp>
        <p:nvSpPr>
          <p:cNvPr id="734212"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734213"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5234"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35235" name="幻灯片图像占位符 1"/>
          <p:cNvSpPr>
            <a:spLocks noGrp="1" noRot="1" noChangeAspect="1" noTextEdit="1"/>
          </p:cNvSpPr>
          <p:nvPr>
            <p:ph type="sldImg"/>
          </p:nvPr>
        </p:nvSpPr>
        <p:spPr/>
      </p:sp>
      <p:sp>
        <p:nvSpPr>
          <p:cNvPr id="735236"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735237"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625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36259" name="幻灯片图像占位符 1"/>
          <p:cNvSpPr>
            <a:spLocks noGrp="1" noRot="1" noChangeAspect="1" noTextEdit="1"/>
          </p:cNvSpPr>
          <p:nvPr>
            <p:ph type="sldImg"/>
          </p:nvPr>
        </p:nvSpPr>
        <p:spPr/>
      </p:sp>
      <p:sp>
        <p:nvSpPr>
          <p:cNvPr id="736260"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82"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37283" name="幻灯片图像占位符 1"/>
          <p:cNvSpPr>
            <a:spLocks noGrp="1" noRot="1" noChangeAspect="1" noTextEdit="1"/>
          </p:cNvSpPr>
          <p:nvPr>
            <p:ph type="sldImg"/>
          </p:nvPr>
        </p:nvSpPr>
        <p:spPr/>
      </p:sp>
      <p:sp>
        <p:nvSpPr>
          <p:cNvPr id="737284"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8306"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38307" name="幻灯片图像占位符 1"/>
          <p:cNvSpPr>
            <a:spLocks noGrp="1" noRot="1" noChangeAspect="1" noTextEdit="1"/>
          </p:cNvSpPr>
          <p:nvPr>
            <p:ph type="sldImg"/>
          </p:nvPr>
        </p:nvSpPr>
        <p:spPr/>
      </p:sp>
      <p:sp>
        <p:nvSpPr>
          <p:cNvPr id="738308"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22"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03523" name="幻灯片图像占位符 1"/>
          <p:cNvSpPr>
            <a:spLocks noGrp="1" noRot="1" noChangeAspect="1" noTextEdit="1"/>
          </p:cNvSpPr>
          <p:nvPr>
            <p:ph type="sldImg"/>
          </p:nvPr>
        </p:nvSpPr>
        <p:spPr/>
      </p:sp>
      <p:sp>
        <p:nvSpPr>
          <p:cNvPr id="1003524"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9330"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39331" name="幻灯片图像占位符 1"/>
          <p:cNvSpPr>
            <a:spLocks noGrp="1" noRot="1" noChangeAspect="1" noTextEdit="1"/>
          </p:cNvSpPr>
          <p:nvPr>
            <p:ph type="sldImg"/>
          </p:nvPr>
        </p:nvSpPr>
        <p:spPr/>
      </p:sp>
      <p:sp>
        <p:nvSpPr>
          <p:cNvPr id="739332"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0354"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40355" name="幻灯片图像占位符 1"/>
          <p:cNvSpPr>
            <a:spLocks noGrp="1" noRot="1" noChangeAspect="1" noTextEdit="1"/>
          </p:cNvSpPr>
          <p:nvPr>
            <p:ph type="sldImg"/>
          </p:nvPr>
        </p:nvSpPr>
        <p:spPr/>
      </p:sp>
      <p:sp>
        <p:nvSpPr>
          <p:cNvPr id="740356"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4450"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44451" name="幻灯片图像占位符 1"/>
          <p:cNvSpPr>
            <a:spLocks noGrp="1" noRot="1" noChangeAspect="1" noTextEdit="1"/>
          </p:cNvSpPr>
          <p:nvPr>
            <p:ph type="sldImg"/>
          </p:nvPr>
        </p:nvSpPr>
        <p:spPr/>
      </p:sp>
      <p:sp>
        <p:nvSpPr>
          <p:cNvPr id="744452"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1946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649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46499" name="幻灯片图像占位符 1"/>
          <p:cNvSpPr>
            <a:spLocks noGrp="1" noRot="1" noChangeAspect="1" noTextEdit="1"/>
          </p:cNvSpPr>
          <p:nvPr>
            <p:ph type="sldImg"/>
          </p:nvPr>
        </p:nvSpPr>
        <p:spPr/>
      </p:sp>
      <p:sp>
        <p:nvSpPr>
          <p:cNvPr id="746500"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746501"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22"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47523" name="幻灯片图像占位符 1"/>
          <p:cNvSpPr>
            <a:spLocks noGrp="1" noRot="1" noChangeAspect="1" noTextEdit="1"/>
          </p:cNvSpPr>
          <p:nvPr>
            <p:ph type="sldImg"/>
          </p:nvPr>
        </p:nvSpPr>
        <p:spPr/>
      </p:sp>
      <p:sp>
        <p:nvSpPr>
          <p:cNvPr id="747524"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747525"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8546"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48547" name="幻灯片图像占位符 1"/>
          <p:cNvSpPr>
            <a:spLocks noGrp="1" noRot="1" noChangeAspect="1" noTextEdit="1"/>
          </p:cNvSpPr>
          <p:nvPr>
            <p:ph type="sldImg"/>
          </p:nvPr>
        </p:nvSpPr>
        <p:spPr/>
      </p:sp>
      <p:sp>
        <p:nvSpPr>
          <p:cNvPr id="748548"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748549"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9570"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49571" name="幻灯片图像占位符 1"/>
          <p:cNvSpPr>
            <a:spLocks noGrp="1" noRot="1" noChangeAspect="1" noTextEdit="1"/>
          </p:cNvSpPr>
          <p:nvPr>
            <p:ph type="sldImg"/>
          </p:nvPr>
        </p:nvSpPr>
        <p:spPr/>
      </p:sp>
      <p:sp>
        <p:nvSpPr>
          <p:cNvPr id="749572"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749573"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0594"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50595" name="幻灯片图像占位符 1"/>
          <p:cNvSpPr>
            <a:spLocks noGrp="1" noRot="1" noChangeAspect="1" noTextEdit="1"/>
          </p:cNvSpPr>
          <p:nvPr>
            <p:ph type="sldImg"/>
          </p:nvPr>
        </p:nvSpPr>
        <p:spPr/>
      </p:sp>
      <p:sp>
        <p:nvSpPr>
          <p:cNvPr id="750596"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750597"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161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51619" name="幻灯片图像占位符 1"/>
          <p:cNvSpPr>
            <a:spLocks noGrp="1" noRot="1" noChangeAspect="1" noTextEdit="1"/>
          </p:cNvSpPr>
          <p:nvPr>
            <p:ph type="sldImg"/>
          </p:nvPr>
        </p:nvSpPr>
        <p:spPr/>
      </p:sp>
      <p:sp>
        <p:nvSpPr>
          <p:cNvPr id="751620"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751621"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2642"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52643" name="幻灯片图像占位符 1"/>
          <p:cNvSpPr>
            <a:spLocks noGrp="1" noRot="1" noChangeAspect="1" noTextEdit="1"/>
          </p:cNvSpPr>
          <p:nvPr>
            <p:ph type="sldImg"/>
          </p:nvPr>
        </p:nvSpPr>
        <p:spPr/>
      </p:sp>
      <p:sp>
        <p:nvSpPr>
          <p:cNvPr id="752644"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752645"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4546"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04547" name="幻灯片图像占位符 1"/>
          <p:cNvSpPr>
            <a:spLocks noGrp="1" noRot="1" noChangeAspect="1" noTextEdit="1"/>
          </p:cNvSpPr>
          <p:nvPr>
            <p:ph type="sldImg"/>
          </p:nvPr>
        </p:nvSpPr>
        <p:spPr/>
      </p:sp>
      <p:sp>
        <p:nvSpPr>
          <p:cNvPr id="1004548"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7652"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3666"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53667" name="幻灯片图像占位符 1"/>
          <p:cNvSpPr>
            <a:spLocks noGrp="1" noRot="1" noChangeAspect="1" noTextEdit="1"/>
          </p:cNvSpPr>
          <p:nvPr>
            <p:ph type="sldImg"/>
          </p:nvPr>
        </p:nvSpPr>
        <p:spPr/>
      </p:sp>
      <p:sp>
        <p:nvSpPr>
          <p:cNvPr id="753668"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753669"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243" name="幻灯片图像占位符 1"/>
          <p:cNvSpPr>
            <a:spLocks noGrp="1" noRot="1" noChangeAspect="1" noTextEdit="1"/>
          </p:cNvSpPr>
          <p:nvPr>
            <p:ph type="sldImg"/>
          </p:nvPr>
        </p:nvSpPr>
        <p:spPr/>
      </p:sp>
      <p:sp>
        <p:nvSpPr>
          <p:cNvPr id="10244"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10245"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02"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
        <p:nvSpPr>
          <p:cNvPr id="1024003" name="幻灯片图像占位符 1"/>
          <p:cNvSpPr>
            <a:spLocks noGrp="1" noRot="1" noChangeAspect="1" noTextEdit="1"/>
          </p:cNvSpPr>
          <p:nvPr>
            <p:ph type="sldImg"/>
          </p:nvPr>
        </p:nvSpPr>
        <p:spPr/>
      </p:sp>
      <p:sp>
        <p:nvSpPr>
          <p:cNvPr id="1024004"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1024005"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9673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
        <p:nvSpPr>
          <p:cNvPr id="1396739" name="幻灯片图像占位符 1"/>
          <p:cNvSpPr>
            <a:spLocks noGrp="1" noRot="1" noChangeAspect="1" noTextEdit="1"/>
          </p:cNvSpPr>
          <p:nvPr>
            <p:ph type="sldImg"/>
          </p:nvPr>
        </p:nvSpPr>
        <p:spPr/>
      </p:sp>
      <p:sp>
        <p:nvSpPr>
          <p:cNvPr id="1396740"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1396741"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912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29123" name="幻灯片图像占位符 1"/>
          <p:cNvSpPr>
            <a:spLocks noGrp="1" noRot="1" noChangeAspect="1" noTextEdit="1"/>
          </p:cNvSpPr>
          <p:nvPr>
            <p:ph type="sldImg"/>
          </p:nvPr>
        </p:nvSpPr>
        <p:spPr/>
      </p:sp>
      <p:sp>
        <p:nvSpPr>
          <p:cNvPr id="1029124" name="备注占位符 2"/>
          <p:cNvSpPr>
            <a:spLocks noGrp="1"/>
          </p:cNvSpPr>
          <p:nvPr>
            <p:ph type="body" idx="1"/>
          </p:nvPr>
        </p:nvSpPr>
        <p:spPr/>
        <p:txBody>
          <a:bodyPr wrap="square" lIns="91440" tIns="45720" rIns="91440" bIns="45720" anchor="t" anchorCtr="0"/>
          <a:p>
            <a:pPr lvl="0" eaLnBrk="1" hangingPunct="1"/>
            <a:endParaRPr lang="zh-CN" altLang="zh-CN" dirty="0"/>
          </a:p>
        </p:txBody>
      </p:sp>
      <p:sp>
        <p:nvSpPr>
          <p:cNvPr id="4" name="灯片编号占位符 3"/>
          <p:cNvSpPr txBox="1">
            <a:spLocks noGrp="1"/>
          </p:cNvSpPr>
          <p:nvPr/>
        </p:nvSpPr>
        <p:spPr>
          <a:xfrm>
            <a:off x="3884613" y="8685213"/>
            <a:ext cx="2971800" cy="457200"/>
          </a:xfrm>
          <a:prstGeom prst="rect">
            <a:avLst/>
          </a:prstGeom>
          <a:noFill/>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877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928771" name="幻灯片图像占位符 1"/>
          <p:cNvSpPr>
            <a:spLocks noGrp="1" noRot="1" noChangeAspect="1" noTextEdit="1"/>
          </p:cNvSpPr>
          <p:nvPr>
            <p:ph type="sldImg"/>
          </p:nvPr>
        </p:nvSpPr>
        <p:spPr/>
      </p:sp>
      <p:sp>
        <p:nvSpPr>
          <p:cNvPr id="928772"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1946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0818" name="幻灯片图像占位符 1"/>
          <p:cNvSpPr>
            <a:spLocks noGrp="1" noRot="1" noChangeAspect="1" noTextEdit="1"/>
          </p:cNvSpPr>
          <p:nvPr>
            <p:ph type="sldImg"/>
          </p:nvPr>
        </p:nvSpPr>
        <p:spPr/>
      </p:sp>
      <p:sp>
        <p:nvSpPr>
          <p:cNvPr id="930819"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en-US" dirty="0"/>
          </a:p>
        </p:txBody>
      </p:sp>
      <p:sp>
        <p:nvSpPr>
          <p:cNvPr id="93082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42" name="幻灯片图像占位符 1"/>
          <p:cNvSpPr>
            <a:spLocks noGrp="1" noRot="1" noChangeAspect="1" noTextEdit="1"/>
          </p:cNvSpPr>
          <p:nvPr>
            <p:ph type="sldImg"/>
          </p:nvPr>
        </p:nvSpPr>
        <p:spPr/>
      </p:sp>
      <p:sp>
        <p:nvSpPr>
          <p:cNvPr id="931843"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en-US" dirty="0"/>
          </a:p>
        </p:txBody>
      </p:sp>
      <p:sp>
        <p:nvSpPr>
          <p:cNvPr id="93184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2866" name="幻灯片图像占位符 1"/>
          <p:cNvSpPr>
            <a:spLocks noGrp="1" noRot="1" noChangeAspect="1" noTextEdit="1"/>
          </p:cNvSpPr>
          <p:nvPr>
            <p:ph type="sldImg"/>
          </p:nvPr>
        </p:nvSpPr>
        <p:spPr/>
      </p:sp>
      <p:sp>
        <p:nvSpPr>
          <p:cNvPr id="932867"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en-US" dirty="0"/>
          </a:p>
        </p:txBody>
      </p:sp>
      <p:sp>
        <p:nvSpPr>
          <p:cNvPr id="93286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3890" name="幻灯片图像占位符 1"/>
          <p:cNvSpPr>
            <a:spLocks noGrp="1" noRot="1" noChangeAspect="1" noTextEdit="1"/>
          </p:cNvSpPr>
          <p:nvPr>
            <p:ph type="sldImg"/>
          </p:nvPr>
        </p:nvSpPr>
        <p:spPr/>
      </p:sp>
      <p:sp>
        <p:nvSpPr>
          <p:cNvPr id="933891"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en-US" dirty="0"/>
          </a:p>
        </p:txBody>
      </p:sp>
      <p:sp>
        <p:nvSpPr>
          <p:cNvPr id="933892"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705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557059" name="幻灯片图像占位符 1"/>
          <p:cNvSpPr>
            <a:spLocks noGrp="1" noRot="1" noChangeAspect="1" noTextEdit="1"/>
          </p:cNvSpPr>
          <p:nvPr>
            <p:ph type="sldImg"/>
          </p:nvPr>
        </p:nvSpPr>
        <p:spPr/>
      </p:sp>
      <p:sp>
        <p:nvSpPr>
          <p:cNvPr id="557060"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1843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4914" name="幻灯片图像占位符 1"/>
          <p:cNvSpPr>
            <a:spLocks noGrp="1" noRot="1" noChangeAspect="1" noTextEdit="1"/>
          </p:cNvSpPr>
          <p:nvPr>
            <p:ph type="sldImg"/>
          </p:nvPr>
        </p:nvSpPr>
        <p:spPr/>
      </p:sp>
      <p:sp>
        <p:nvSpPr>
          <p:cNvPr id="934915"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en-US" dirty="0"/>
          </a:p>
        </p:txBody>
      </p:sp>
      <p:sp>
        <p:nvSpPr>
          <p:cNvPr id="93491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593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
        <p:nvSpPr>
          <p:cNvPr id="935939" name="幻灯片图像占位符 1"/>
          <p:cNvSpPr>
            <a:spLocks noGrp="1" noRot="1" noChangeAspect="1" noTextEdit="1"/>
          </p:cNvSpPr>
          <p:nvPr>
            <p:ph type="sldImg"/>
          </p:nvPr>
        </p:nvSpPr>
        <p:spPr/>
      </p:sp>
      <p:sp>
        <p:nvSpPr>
          <p:cNvPr id="935940"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1946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6962"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
        <p:nvSpPr>
          <p:cNvPr id="936963" name="幻灯片图像占位符 1"/>
          <p:cNvSpPr>
            <a:spLocks noGrp="1" noRot="1" noChangeAspect="1" noTextEdit="1"/>
          </p:cNvSpPr>
          <p:nvPr>
            <p:ph type="sldImg"/>
          </p:nvPr>
        </p:nvSpPr>
        <p:spPr/>
      </p:sp>
      <p:sp>
        <p:nvSpPr>
          <p:cNvPr id="936964"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7986"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
        <p:nvSpPr>
          <p:cNvPr id="937987" name="幻灯片图像占位符 1"/>
          <p:cNvSpPr>
            <a:spLocks noGrp="1" noRot="1" noChangeAspect="1" noTextEdit="1"/>
          </p:cNvSpPr>
          <p:nvPr>
            <p:ph type="sldImg"/>
          </p:nvPr>
        </p:nvSpPr>
        <p:spPr/>
      </p:sp>
      <p:sp>
        <p:nvSpPr>
          <p:cNvPr id="937988"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9010"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
        <p:nvSpPr>
          <p:cNvPr id="939011" name="幻灯片图像占位符 1"/>
          <p:cNvSpPr>
            <a:spLocks noGrp="1" noRot="1" noChangeAspect="1" noTextEdit="1"/>
          </p:cNvSpPr>
          <p:nvPr>
            <p:ph type="sldImg"/>
          </p:nvPr>
        </p:nvSpPr>
        <p:spPr/>
      </p:sp>
      <p:sp>
        <p:nvSpPr>
          <p:cNvPr id="939012"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25604"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0034"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
        <p:nvSpPr>
          <p:cNvPr id="940035" name="幻灯片图像占位符 1"/>
          <p:cNvSpPr>
            <a:spLocks noGrp="1" noRot="1" noChangeAspect="1" noTextEdit="1"/>
          </p:cNvSpPr>
          <p:nvPr>
            <p:ph type="sldImg"/>
          </p:nvPr>
        </p:nvSpPr>
        <p:spPr/>
      </p:sp>
      <p:sp>
        <p:nvSpPr>
          <p:cNvPr id="940036"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26628"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105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
        <p:nvSpPr>
          <p:cNvPr id="941059" name="幻灯片图像占位符 1"/>
          <p:cNvSpPr>
            <a:spLocks noGrp="1" noRot="1" noChangeAspect="1" noTextEdit="1"/>
          </p:cNvSpPr>
          <p:nvPr>
            <p:ph type="sldImg"/>
          </p:nvPr>
        </p:nvSpPr>
        <p:spPr/>
      </p:sp>
      <p:sp>
        <p:nvSpPr>
          <p:cNvPr id="941060"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27652"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2082"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
        <p:nvSpPr>
          <p:cNvPr id="942083" name="幻灯片图像占位符 1"/>
          <p:cNvSpPr>
            <a:spLocks noGrp="1" noRot="1" noChangeAspect="1" noTextEdit="1"/>
          </p:cNvSpPr>
          <p:nvPr>
            <p:ph type="sldImg"/>
          </p:nvPr>
        </p:nvSpPr>
        <p:spPr/>
      </p:sp>
      <p:sp>
        <p:nvSpPr>
          <p:cNvPr id="942084"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1946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4130" name="幻灯片图像占位符 1"/>
          <p:cNvSpPr>
            <a:spLocks noGrp="1" noRot="1" noChangeAspect="1" noTextEdit="1"/>
          </p:cNvSpPr>
          <p:nvPr>
            <p:ph type="sldImg"/>
          </p:nvPr>
        </p:nvSpPr>
        <p:spPr/>
      </p:sp>
      <p:sp>
        <p:nvSpPr>
          <p:cNvPr id="944131"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944132"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5154" name="幻灯片图像占位符 1"/>
          <p:cNvSpPr>
            <a:spLocks noGrp="1" noRot="1" noChangeAspect="1" noTextEdit="1"/>
          </p:cNvSpPr>
          <p:nvPr>
            <p:ph type="sldImg"/>
          </p:nvPr>
        </p:nvSpPr>
        <p:spPr/>
      </p:sp>
      <p:sp>
        <p:nvSpPr>
          <p:cNvPr id="945155"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945156"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243" name="幻灯片图像占位符 1"/>
          <p:cNvSpPr>
            <a:spLocks noGrp="1" noRot="1" noChangeAspect="1" noTextEdit="1"/>
          </p:cNvSpPr>
          <p:nvPr>
            <p:ph type="sldImg"/>
          </p:nvPr>
        </p:nvSpPr>
        <p:spPr/>
      </p:sp>
      <p:sp>
        <p:nvSpPr>
          <p:cNvPr id="10244"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10245"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6178" name="幻灯片图像占位符 1"/>
          <p:cNvSpPr>
            <a:spLocks noGrp="1" noRot="1" noChangeAspect="1" noTextEdit="1"/>
          </p:cNvSpPr>
          <p:nvPr>
            <p:ph type="sldImg"/>
          </p:nvPr>
        </p:nvSpPr>
        <p:spPr/>
      </p:sp>
      <p:sp>
        <p:nvSpPr>
          <p:cNvPr id="946179"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946180"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7202" name="幻灯片图像占位符 1"/>
          <p:cNvSpPr>
            <a:spLocks noGrp="1" noRot="1" noChangeAspect="1" noTextEdit="1"/>
          </p:cNvSpPr>
          <p:nvPr>
            <p:ph type="sldImg"/>
          </p:nvPr>
        </p:nvSpPr>
        <p:spPr/>
      </p:sp>
      <p:sp>
        <p:nvSpPr>
          <p:cNvPr id="947203"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94720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8226" name="幻灯片图像占位符 1"/>
          <p:cNvSpPr>
            <a:spLocks noGrp="1" noRot="1" noChangeAspect="1" noTextEdit="1"/>
          </p:cNvSpPr>
          <p:nvPr>
            <p:ph type="sldImg"/>
          </p:nvPr>
        </p:nvSpPr>
        <p:spPr/>
      </p:sp>
      <p:sp>
        <p:nvSpPr>
          <p:cNvPr id="948227"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12292"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sym typeface="Arial" panose="020B0604020202020204" pitchFamily="34" charset="0"/>
              </a:rPr>
            </a:fld>
            <a:endParaRPr lang="zh-CN" altLang="en-US" sz="1200" dirty="0">
              <a:latin typeface="Calibri" panose="020F0502020204030204" pitchFamily="34" charset="0"/>
              <a:sym typeface="Arial" panose="020B060402020202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9250" name="幻灯片图像占位符 1"/>
          <p:cNvSpPr>
            <a:spLocks noGrp="1" noRot="1" noChangeAspect="1" noTextEdit="1"/>
          </p:cNvSpPr>
          <p:nvPr>
            <p:ph type="sldImg"/>
          </p:nvPr>
        </p:nvSpPr>
        <p:spPr/>
      </p:sp>
      <p:sp>
        <p:nvSpPr>
          <p:cNvPr id="949251"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949252"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50274" name="幻灯片图像占位符 1"/>
          <p:cNvSpPr>
            <a:spLocks noGrp="1" noRot="1" noChangeAspect="1" noTextEdit="1"/>
          </p:cNvSpPr>
          <p:nvPr>
            <p:ph type="sldImg"/>
          </p:nvPr>
        </p:nvSpPr>
        <p:spPr/>
      </p:sp>
      <p:sp>
        <p:nvSpPr>
          <p:cNvPr id="950275"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950276"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51298" name="幻灯片图像占位符 1"/>
          <p:cNvSpPr>
            <a:spLocks noGrp="1" noRot="1" noChangeAspect="1" noTextEdit="1"/>
          </p:cNvSpPr>
          <p:nvPr>
            <p:ph type="sldImg"/>
          </p:nvPr>
        </p:nvSpPr>
        <p:spPr/>
      </p:sp>
      <p:sp>
        <p:nvSpPr>
          <p:cNvPr id="951299"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951300"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22" name="幻灯片图像占位符 1"/>
          <p:cNvSpPr>
            <a:spLocks noGrp="1" noRot="1" noChangeAspect="1" noTextEdit="1"/>
          </p:cNvSpPr>
          <p:nvPr>
            <p:ph type="sldImg"/>
          </p:nvPr>
        </p:nvSpPr>
        <p:spPr/>
      </p:sp>
      <p:sp>
        <p:nvSpPr>
          <p:cNvPr id="952323"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95232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910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559107" name="幻灯片图像占位符 1"/>
          <p:cNvSpPr>
            <a:spLocks noGrp="1" noRot="1" noChangeAspect="1" noTextEdit="1"/>
          </p:cNvSpPr>
          <p:nvPr>
            <p:ph type="sldImg"/>
          </p:nvPr>
        </p:nvSpPr>
        <p:spPr/>
      </p:sp>
      <p:sp>
        <p:nvSpPr>
          <p:cNvPr id="559108"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1946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1154" name="幻灯片图像占位符 1"/>
          <p:cNvSpPr>
            <a:spLocks noGrp="1" noRot="1" noChangeAspect="1" noTextEdit="1"/>
          </p:cNvSpPr>
          <p:nvPr>
            <p:ph type="sldImg"/>
          </p:nvPr>
        </p:nvSpPr>
        <p:spPr/>
      </p:sp>
      <p:sp>
        <p:nvSpPr>
          <p:cNvPr id="561155"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561156"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2178" name="幻灯片图像占位符 1"/>
          <p:cNvSpPr>
            <a:spLocks noGrp="1" noRot="1" noChangeAspect="1" noTextEdit="1"/>
          </p:cNvSpPr>
          <p:nvPr>
            <p:ph type="sldImg"/>
          </p:nvPr>
        </p:nvSpPr>
        <p:spPr/>
      </p:sp>
      <p:sp>
        <p:nvSpPr>
          <p:cNvPr id="562179"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562180"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755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407555" name="幻灯片图像占位符 1"/>
          <p:cNvSpPr>
            <a:spLocks noGrp="1" noRot="1" noChangeAspect="1" noTextEdit="1"/>
          </p:cNvSpPr>
          <p:nvPr>
            <p:ph type="sldImg"/>
          </p:nvPr>
        </p:nvSpPr>
        <p:spPr/>
      </p:sp>
      <p:sp>
        <p:nvSpPr>
          <p:cNvPr id="407556" name="备注占位符 2"/>
          <p:cNvSpPr>
            <a:spLocks noGrp="1"/>
          </p:cNvSpPr>
          <p:nvPr>
            <p:ph type="body" idx="1"/>
          </p:nvPr>
        </p:nvSpPr>
        <p:spPr/>
        <p:txBody>
          <a:bodyPr wrap="square" lIns="91440" tIns="45720" rIns="91440" bIns="45720" anchor="t" anchorCtr="0"/>
          <a:p>
            <a:pPr lvl="0" eaLnBrk="1" hangingPunct="1"/>
            <a:endParaRPr lang="zh-CN" altLang="zh-CN" dirty="0"/>
          </a:p>
        </p:txBody>
      </p:sp>
      <p:sp>
        <p:nvSpPr>
          <p:cNvPr id="4" name="灯片编号占位符 3"/>
          <p:cNvSpPr txBox="1">
            <a:spLocks noGrp="1"/>
          </p:cNvSpPr>
          <p:nvPr/>
        </p:nvSpPr>
        <p:spPr>
          <a:xfrm>
            <a:off x="3884613" y="8685213"/>
            <a:ext cx="2971800" cy="457200"/>
          </a:xfrm>
          <a:prstGeom prst="rect">
            <a:avLst/>
          </a:prstGeom>
          <a:noFill/>
        </p:spPr>
        <p:txBody>
          <a:bodyPr anchor="b"/>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02" name="幻灯片图像占位符 1"/>
          <p:cNvSpPr>
            <a:spLocks noGrp="1" noRot="1" noChangeAspect="1" noTextEdit="1"/>
          </p:cNvSpPr>
          <p:nvPr>
            <p:ph type="sldImg"/>
          </p:nvPr>
        </p:nvSpPr>
        <p:spPr/>
      </p:sp>
      <p:sp>
        <p:nvSpPr>
          <p:cNvPr id="563203"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56320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422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564227" name="幻灯片图像占位符 1"/>
          <p:cNvSpPr>
            <a:spLocks noGrp="1" noRot="1" noChangeAspect="1" noTextEdit="1"/>
          </p:cNvSpPr>
          <p:nvPr>
            <p:ph type="sldImg"/>
          </p:nvPr>
        </p:nvSpPr>
        <p:spPr/>
      </p:sp>
      <p:sp>
        <p:nvSpPr>
          <p:cNvPr id="564228"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1946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6274" name="幻灯片图像占位符 1"/>
          <p:cNvSpPr>
            <a:spLocks noGrp="1" noRot="1" noChangeAspect="1" noTextEdit="1"/>
          </p:cNvSpPr>
          <p:nvPr>
            <p:ph type="sldImg"/>
          </p:nvPr>
        </p:nvSpPr>
        <p:spPr/>
      </p:sp>
      <p:sp>
        <p:nvSpPr>
          <p:cNvPr id="566275"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en-US" dirty="0"/>
          </a:p>
        </p:txBody>
      </p:sp>
      <p:sp>
        <p:nvSpPr>
          <p:cNvPr id="566276"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7298" name="幻灯片图像占位符 1"/>
          <p:cNvSpPr>
            <a:spLocks noGrp="1" noRot="1" noChangeAspect="1" noTextEdit="1"/>
          </p:cNvSpPr>
          <p:nvPr>
            <p:ph type="sldImg"/>
          </p:nvPr>
        </p:nvSpPr>
        <p:spPr/>
      </p:sp>
      <p:sp>
        <p:nvSpPr>
          <p:cNvPr id="567299"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en-US" dirty="0"/>
          </a:p>
        </p:txBody>
      </p:sp>
      <p:sp>
        <p:nvSpPr>
          <p:cNvPr id="567300"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8322"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sym typeface="Arial" panose="020B0604020202020204" pitchFamily="34" charset="0"/>
              </a:rPr>
            </a:fld>
            <a:endParaRPr lang="zh-CN" altLang="en-US" sz="1200" dirty="0">
              <a:sym typeface="Arial" panose="020B0604020202020204" pitchFamily="34" charset="0"/>
            </a:endParaRPr>
          </a:p>
        </p:txBody>
      </p:sp>
      <p:sp>
        <p:nvSpPr>
          <p:cNvPr id="568323" name="幻灯片图像占位符 1"/>
          <p:cNvSpPr>
            <a:spLocks noGrp="1" noRot="1" noChangeAspect="1" noTextEdit="1"/>
          </p:cNvSpPr>
          <p:nvPr>
            <p:ph type="sldImg"/>
          </p:nvPr>
        </p:nvSpPr>
        <p:spPr/>
      </p:sp>
      <p:sp>
        <p:nvSpPr>
          <p:cNvPr id="568324"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568325"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sym typeface="Arial" panose="020B0604020202020204" pitchFamily="34" charset="0"/>
              </a:rPr>
            </a:fld>
            <a:endParaRPr lang="zh-CN" altLang="en-US" sz="1200" dirty="0">
              <a:latin typeface="Calibri" panose="020F0502020204030204" pitchFamily="34" charset="0"/>
              <a:sym typeface="Arial" panose="020B060402020202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9346" name="幻灯片图像占位符 1"/>
          <p:cNvSpPr>
            <a:spLocks noGrp="1" noRot="1" noChangeAspect="1" noTextEdit="1"/>
          </p:cNvSpPr>
          <p:nvPr>
            <p:ph type="sldImg"/>
          </p:nvPr>
        </p:nvSpPr>
        <p:spPr/>
      </p:sp>
      <p:sp>
        <p:nvSpPr>
          <p:cNvPr id="569347"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en-US" dirty="0"/>
          </a:p>
        </p:txBody>
      </p:sp>
      <p:sp>
        <p:nvSpPr>
          <p:cNvPr id="569348"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0370" name="幻灯片图像占位符 1"/>
          <p:cNvSpPr>
            <a:spLocks noGrp="1" noRot="1" noChangeAspect="1" noTextEdit="1"/>
          </p:cNvSpPr>
          <p:nvPr>
            <p:ph type="sldImg"/>
          </p:nvPr>
        </p:nvSpPr>
        <p:spPr/>
      </p:sp>
      <p:sp>
        <p:nvSpPr>
          <p:cNvPr id="570371"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en-US" dirty="0"/>
          </a:p>
        </p:txBody>
      </p:sp>
      <p:sp>
        <p:nvSpPr>
          <p:cNvPr id="1946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42" name="幻灯片图像占位符 1"/>
          <p:cNvSpPr>
            <a:spLocks noGrp="1" noRot="1" noChangeAspect="1" noTextEdit="1"/>
          </p:cNvSpPr>
          <p:nvPr>
            <p:ph type="sldImg"/>
          </p:nvPr>
        </p:nvSpPr>
        <p:spPr/>
      </p:sp>
      <p:sp>
        <p:nvSpPr>
          <p:cNvPr id="573443"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en-US" dirty="0"/>
          </a:p>
        </p:txBody>
      </p:sp>
      <p:sp>
        <p:nvSpPr>
          <p:cNvPr id="57344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006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00067" name="幻灯片图像占位符 1"/>
          <p:cNvSpPr>
            <a:spLocks noGrp="1" noRot="1" noChangeAspect="1" noTextEdit="1"/>
          </p:cNvSpPr>
          <p:nvPr>
            <p:ph type="sldImg"/>
          </p:nvPr>
        </p:nvSpPr>
        <p:spPr/>
      </p:sp>
      <p:sp>
        <p:nvSpPr>
          <p:cNvPr id="600068"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1946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04163" name="幻灯片图像占位符 1"/>
          <p:cNvSpPr>
            <a:spLocks noGrp="1" noRot="1" noChangeAspect="1" noTextEdit="1"/>
          </p:cNvSpPr>
          <p:nvPr>
            <p:ph type="sldImg"/>
          </p:nvPr>
        </p:nvSpPr>
        <p:spPr/>
      </p:sp>
      <p:sp>
        <p:nvSpPr>
          <p:cNvPr id="604164"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430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994307" name="幻灯片图像占位符 1"/>
          <p:cNvSpPr>
            <a:spLocks noGrp="1" noRot="1" noChangeAspect="1" noTextEdit="1"/>
          </p:cNvSpPr>
          <p:nvPr>
            <p:ph type="sldImg"/>
          </p:nvPr>
        </p:nvSpPr>
        <p:spPr/>
      </p:sp>
      <p:sp>
        <p:nvSpPr>
          <p:cNvPr id="994308"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1946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518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05187" name="幻灯片图像占位符 1"/>
          <p:cNvSpPr>
            <a:spLocks noGrp="1" noRot="1" noChangeAspect="1" noTextEdit="1"/>
          </p:cNvSpPr>
          <p:nvPr>
            <p:ph type="sldImg"/>
          </p:nvPr>
        </p:nvSpPr>
        <p:spPr/>
      </p:sp>
      <p:sp>
        <p:nvSpPr>
          <p:cNvPr id="605188"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621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06211" name="幻灯片图像占位符 1"/>
          <p:cNvSpPr>
            <a:spLocks noGrp="1" noRot="1" noChangeAspect="1" noTextEdit="1"/>
          </p:cNvSpPr>
          <p:nvPr>
            <p:ph type="sldImg"/>
          </p:nvPr>
        </p:nvSpPr>
        <p:spPr/>
      </p:sp>
      <p:sp>
        <p:nvSpPr>
          <p:cNvPr id="606212"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723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07235" name="幻灯片图像占位符 1"/>
          <p:cNvSpPr>
            <a:spLocks noGrp="1" noRot="1" noChangeAspect="1" noTextEdit="1"/>
          </p:cNvSpPr>
          <p:nvPr>
            <p:ph type="sldImg"/>
          </p:nvPr>
        </p:nvSpPr>
        <p:spPr/>
      </p:sp>
      <p:sp>
        <p:nvSpPr>
          <p:cNvPr id="607236"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825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08259" name="幻灯片图像占位符 1"/>
          <p:cNvSpPr>
            <a:spLocks noGrp="1" noRot="1" noChangeAspect="1" noTextEdit="1"/>
          </p:cNvSpPr>
          <p:nvPr>
            <p:ph type="sldImg"/>
          </p:nvPr>
        </p:nvSpPr>
        <p:spPr/>
      </p:sp>
      <p:sp>
        <p:nvSpPr>
          <p:cNvPr id="608260"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928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09283" name="幻灯片图像占位符 1"/>
          <p:cNvSpPr>
            <a:spLocks noGrp="1" noRot="1" noChangeAspect="1" noTextEdit="1"/>
          </p:cNvSpPr>
          <p:nvPr>
            <p:ph type="sldImg"/>
          </p:nvPr>
        </p:nvSpPr>
        <p:spPr/>
      </p:sp>
      <p:sp>
        <p:nvSpPr>
          <p:cNvPr id="609284"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030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10307" name="幻灯片图像占位符 1"/>
          <p:cNvSpPr>
            <a:spLocks noGrp="1" noRot="1" noChangeAspect="1" noTextEdit="1"/>
          </p:cNvSpPr>
          <p:nvPr>
            <p:ph type="sldImg"/>
          </p:nvPr>
        </p:nvSpPr>
        <p:spPr/>
      </p:sp>
      <p:sp>
        <p:nvSpPr>
          <p:cNvPr id="610308"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133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11331" name="幻灯片图像占位符 1"/>
          <p:cNvSpPr>
            <a:spLocks noGrp="1" noRot="1" noChangeAspect="1" noTextEdit="1"/>
          </p:cNvSpPr>
          <p:nvPr>
            <p:ph type="sldImg"/>
          </p:nvPr>
        </p:nvSpPr>
        <p:spPr/>
      </p:sp>
      <p:sp>
        <p:nvSpPr>
          <p:cNvPr id="611332"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235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12355" name="幻灯片图像占位符 1"/>
          <p:cNvSpPr>
            <a:spLocks noGrp="1" noRot="1" noChangeAspect="1" noTextEdit="1"/>
          </p:cNvSpPr>
          <p:nvPr>
            <p:ph type="sldImg"/>
          </p:nvPr>
        </p:nvSpPr>
        <p:spPr/>
      </p:sp>
      <p:sp>
        <p:nvSpPr>
          <p:cNvPr id="612356"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337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13379" name="幻灯片图像占位符 1"/>
          <p:cNvSpPr>
            <a:spLocks noGrp="1" noRot="1" noChangeAspect="1" noTextEdit="1"/>
          </p:cNvSpPr>
          <p:nvPr>
            <p:ph type="sldImg"/>
          </p:nvPr>
        </p:nvSpPr>
        <p:spPr/>
      </p:sp>
      <p:sp>
        <p:nvSpPr>
          <p:cNvPr id="613380"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0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14403" name="幻灯片图像占位符 1"/>
          <p:cNvSpPr>
            <a:spLocks noGrp="1" noRot="1" noChangeAspect="1" noTextEdit="1"/>
          </p:cNvSpPr>
          <p:nvPr>
            <p:ph type="sldImg"/>
          </p:nvPr>
        </p:nvSpPr>
        <p:spPr/>
      </p:sp>
      <p:sp>
        <p:nvSpPr>
          <p:cNvPr id="614404"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6354"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996355" name="幻灯片图像占位符 1"/>
          <p:cNvSpPr>
            <a:spLocks noGrp="1" noRot="1" noChangeAspect="1" noTextEdit="1"/>
          </p:cNvSpPr>
          <p:nvPr>
            <p:ph type="sldImg"/>
          </p:nvPr>
        </p:nvSpPr>
        <p:spPr/>
      </p:sp>
      <p:sp>
        <p:nvSpPr>
          <p:cNvPr id="996356"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542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15427" name="幻灯片图像占位符 1"/>
          <p:cNvSpPr>
            <a:spLocks noGrp="1" noRot="1" noChangeAspect="1" noTextEdit="1"/>
          </p:cNvSpPr>
          <p:nvPr>
            <p:ph type="sldImg"/>
          </p:nvPr>
        </p:nvSpPr>
        <p:spPr/>
      </p:sp>
      <p:sp>
        <p:nvSpPr>
          <p:cNvPr id="615428"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645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16451" name="幻灯片图像占位符 1"/>
          <p:cNvSpPr>
            <a:spLocks noGrp="1" noRot="1" noChangeAspect="1" noTextEdit="1"/>
          </p:cNvSpPr>
          <p:nvPr>
            <p:ph type="sldImg"/>
          </p:nvPr>
        </p:nvSpPr>
        <p:spPr/>
      </p:sp>
      <p:sp>
        <p:nvSpPr>
          <p:cNvPr id="616452"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747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17475" name="幻灯片图像占位符 1"/>
          <p:cNvSpPr>
            <a:spLocks noGrp="1" noRot="1" noChangeAspect="1" noTextEdit="1"/>
          </p:cNvSpPr>
          <p:nvPr>
            <p:ph type="sldImg"/>
          </p:nvPr>
        </p:nvSpPr>
        <p:spPr/>
      </p:sp>
      <p:sp>
        <p:nvSpPr>
          <p:cNvPr id="617476"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849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18499" name="幻灯片图像占位符 1"/>
          <p:cNvSpPr>
            <a:spLocks noGrp="1" noRot="1" noChangeAspect="1" noTextEdit="1"/>
          </p:cNvSpPr>
          <p:nvPr>
            <p:ph type="sldImg"/>
          </p:nvPr>
        </p:nvSpPr>
        <p:spPr/>
      </p:sp>
      <p:sp>
        <p:nvSpPr>
          <p:cNvPr id="618500"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952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19523" name="幻灯片图像占位符 1"/>
          <p:cNvSpPr>
            <a:spLocks noGrp="1" noRot="1" noChangeAspect="1" noTextEdit="1"/>
          </p:cNvSpPr>
          <p:nvPr>
            <p:ph type="sldImg"/>
          </p:nvPr>
        </p:nvSpPr>
        <p:spPr/>
      </p:sp>
      <p:sp>
        <p:nvSpPr>
          <p:cNvPr id="619524"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0546" name="幻灯片图像占位符 1"/>
          <p:cNvSpPr>
            <a:spLocks noGrp="1" noRot="1" noChangeAspect="1" noTextEdit="1"/>
          </p:cNvSpPr>
          <p:nvPr>
            <p:ph type="sldImg"/>
          </p:nvPr>
        </p:nvSpPr>
        <p:spPr/>
      </p:sp>
      <p:sp>
        <p:nvSpPr>
          <p:cNvPr id="620547"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20548"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42" name="幻灯片图像占位符 1"/>
          <p:cNvSpPr>
            <a:spLocks noGrp="1" noRot="1" noChangeAspect="1" noTextEdit="1"/>
          </p:cNvSpPr>
          <p:nvPr>
            <p:ph type="sldImg"/>
          </p:nvPr>
        </p:nvSpPr>
        <p:spPr/>
      </p:sp>
      <p:sp>
        <p:nvSpPr>
          <p:cNvPr id="624643"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2464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5666" name="幻灯片图像占位符 1"/>
          <p:cNvSpPr>
            <a:spLocks noGrp="1" noRot="1" noChangeAspect="1" noTextEdit="1"/>
          </p:cNvSpPr>
          <p:nvPr>
            <p:ph type="sldImg"/>
          </p:nvPr>
        </p:nvSpPr>
        <p:spPr/>
      </p:sp>
      <p:sp>
        <p:nvSpPr>
          <p:cNvPr id="625667"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25668"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6690" name="幻灯片图像占位符 1"/>
          <p:cNvSpPr>
            <a:spLocks noGrp="1" noRot="1" noChangeAspect="1" noTextEdit="1"/>
          </p:cNvSpPr>
          <p:nvPr>
            <p:ph type="sldImg"/>
          </p:nvPr>
        </p:nvSpPr>
        <p:spPr/>
      </p:sp>
      <p:sp>
        <p:nvSpPr>
          <p:cNvPr id="626691"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26692"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9762" name="幻灯片图像占位符 1"/>
          <p:cNvSpPr>
            <a:spLocks noGrp="1" noRot="1" noChangeAspect="1" noTextEdit="1"/>
          </p:cNvSpPr>
          <p:nvPr>
            <p:ph type="sldImg"/>
          </p:nvPr>
        </p:nvSpPr>
        <p:spPr/>
      </p:sp>
      <p:sp>
        <p:nvSpPr>
          <p:cNvPr id="629763"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2976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737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997379" name="幻灯片图像占位符 1"/>
          <p:cNvSpPr>
            <a:spLocks noGrp="1" noRot="1" noChangeAspect="1" noTextEdit="1"/>
          </p:cNvSpPr>
          <p:nvPr>
            <p:ph type="sldImg"/>
          </p:nvPr>
        </p:nvSpPr>
        <p:spPr/>
      </p:sp>
      <p:sp>
        <p:nvSpPr>
          <p:cNvPr id="997380"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33858" name="幻灯片图像占位符 1"/>
          <p:cNvSpPr>
            <a:spLocks noGrp="1" noRot="1" noChangeAspect="1" noTextEdit="1"/>
          </p:cNvSpPr>
          <p:nvPr>
            <p:ph type="sldImg"/>
          </p:nvPr>
        </p:nvSpPr>
        <p:spPr/>
      </p:sp>
      <p:sp>
        <p:nvSpPr>
          <p:cNvPr id="633859"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33860"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82" name="幻灯片图像占位符 1"/>
          <p:cNvSpPr>
            <a:spLocks noGrp="1" noRot="1" noChangeAspect="1" noTextEdit="1"/>
          </p:cNvSpPr>
          <p:nvPr>
            <p:ph type="sldImg"/>
          </p:nvPr>
        </p:nvSpPr>
        <p:spPr/>
      </p:sp>
      <p:sp>
        <p:nvSpPr>
          <p:cNvPr id="634883"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3488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35906" name="幻灯片图像占位符 1"/>
          <p:cNvSpPr>
            <a:spLocks noGrp="1" noRot="1" noChangeAspect="1" noTextEdit="1"/>
          </p:cNvSpPr>
          <p:nvPr>
            <p:ph type="sldImg"/>
          </p:nvPr>
        </p:nvSpPr>
        <p:spPr/>
      </p:sp>
      <p:sp>
        <p:nvSpPr>
          <p:cNvPr id="635907"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35908"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36930" name="幻灯片图像占位符 1"/>
          <p:cNvSpPr>
            <a:spLocks noGrp="1" noRot="1" noChangeAspect="1" noTextEdit="1"/>
          </p:cNvSpPr>
          <p:nvPr>
            <p:ph type="sldImg"/>
          </p:nvPr>
        </p:nvSpPr>
        <p:spPr/>
      </p:sp>
      <p:sp>
        <p:nvSpPr>
          <p:cNvPr id="636931"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36932"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0002" name="幻灯片图像占位符 1"/>
          <p:cNvSpPr>
            <a:spLocks noGrp="1" noRot="1" noChangeAspect="1" noTextEdit="1"/>
          </p:cNvSpPr>
          <p:nvPr>
            <p:ph type="sldImg"/>
          </p:nvPr>
        </p:nvSpPr>
        <p:spPr/>
      </p:sp>
      <p:sp>
        <p:nvSpPr>
          <p:cNvPr id="640003"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4000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1026" name="幻灯片图像占位符 1"/>
          <p:cNvSpPr>
            <a:spLocks noGrp="1" noRot="1" noChangeAspect="1" noTextEdit="1"/>
          </p:cNvSpPr>
          <p:nvPr>
            <p:ph type="sldImg"/>
          </p:nvPr>
        </p:nvSpPr>
        <p:spPr/>
      </p:sp>
      <p:sp>
        <p:nvSpPr>
          <p:cNvPr id="641027"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41028"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2050" name="幻灯片图像占位符 1"/>
          <p:cNvSpPr>
            <a:spLocks noGrp="1" noRot="1" noChangeAspect="1" noTextEdit="1"/>
          </p:cNvSpPr>
          <p:nvPr>
            <p:ph type="sldImg"/>
          </p:nvPr>
        </p:nvSpPr>
        <p:spPr/>
      </p:sp>
      <p:sp>
        <p:nvSpPr>
          <p:cNvPr id="642051"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42052"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3074" name="幻灯片图像占位符 1"/>
          <p:cNvSpPr>
            <a:spLocks noGrp="1" noRot="1" noChangeAspect="1" noTextEdit="1"/>
          </p:cNvSpPr>
          <p:nvPr>
            <p:ph type="sldImg"/>
          </p:nvPr>
        </p:nvSpPr>
        <p:spPr/>
      </p:sp>
      <p:sp>
        <p:nvSpPr>
          <p:cNvPr id="643075"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43076"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4098" name="幻灯片图像占位符 1"/>
          <p:cNvSpPr>
            <a:spLocks noGrp="1" noRot="1" noChangeAspect="1" noTextEdit="1"/>
          </p:cNvSpPr>
          <p:nvPr>
            <p:ph type="sldImg"/>
          </p:nvPr>
        </p:nvSpPr>
        <p:spPr/>
      </p:sp>
      <p:sp>
        <p:nvSpPr>
          <p:cNvPr id="644099"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44100"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22" name="幻灯片图像占位符 1"/>
          <p:cNvSpPr>
            <a:spLocks noGrp="1" noRot="1" noChangeAspect="1" noTextEdit="1"/>
          </p:cNvSpPr>
          <p:nvPr>
            <p:ph type="sldImg"/>
          </p:nvPr>
        </p:nvSpPr>
        <p:spPr/>
      </p:sp>
      <p:sp>
        <p:nvSpPr>
          <p:cNvPr id="645123"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4512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8402"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998403" name="幻灯片图像占位符 1"/>
          <p:cNvSpPr>
            <a:spLocks noGrp="1" noRot="1" noChangeAspect="1" noTextEdit="1"/>
          </p:cNvSpPr>
          <p:nvPr>
            <p:ph type="sldImg"/>
          </p:nvPr>
        </p:nvSpPr>
        <p:spPr/>
      </p:sp>
      <p:sp>
        <p:nvSpPr>
          <p:cNvPr id="998404"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5604"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6146" name="幻灯片图像占位符 1"/>
          <p:cNvSpPr>
            <a:spLocks noGrp="1" noRot="1" noChangeAspect="1" noTextEdit="1"/>
          </p:cNvSpPr>
          <p:nvPr>
            <p:ph type="sldImg"/>
          </p:nvPr>
        </p:nvSpPr>
        <p:spPr/>
      </p:sp>
      <p:sp>
        <p:nvSpPr>
          <p:cNvPr id="646147"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46148"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9218" name="幻灯片图像占位符 1"/>
          <p:cNvSpPr>
            <a:spLocks noGrp="1" noRot="1" noChangeAspect="1" noTextEdit="1"/>
          </p:cNvSpPr>
          <p:nvPr>
            <p:ph type="sldImg"/>
          </p:nvPr>
        </p:nvSpPr>
        <p:spPr/>
      </p:sp>
      <p:sp>
        <p:nvSpPr>
          <p:cNvPr id="649219"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49220"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0242" name="幻灯片图像占位符 1"/>
          <p:cNvSpPr>
            <a:spLocks noGrp="1" noRot="1" noChangeAspect="1" noTextEdit="1"/>
          </p:cNvSpPr>
          <p:nvPr>
            <p:ph type="sldImg"/>
          </p:nvPr>
        </p:nvSpPr>
        <p:spPr/>
      </p:sp>
      <p:sp>
        <p:nvSpPr>
          <p:cNvPr id="650243"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5024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1266" name="幻灯片图像占位符 1"/>
          <p:cNvSpPr>
            <a:spLocks noGrp="1" noRot="1" noChangeAspect="1" noTextEdit="1"/>
          </p:cNvSpPr>
          <p:nvPr>
            <p:ph type="sldImg"/>
          </p:nvPr>
        </p:nvSpPr>
        <p:spPr/>
      </p:sp>
      <p:sp>
        <p:nvSpPr>
          <p:cNvPr id="651267"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51268"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2290" name="幻灯片图像占位符 1"/>
          <p:cNvSpPr>
            <a:spLocks noGrp="1" noRot="1" noChangeAspect="1" noTextEdit="1"/>
          </p:cNvSpPr>
          <p:nvPr>
            <p:ph type="sldImg"/>
          </p:nvPr>
        </p:nvSpPr>
        <p:spPr/>
      </p:sp>
      <p:sp>
        <p:nvSpPr>
          <p:cNvPr id="652291"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52292"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6386" name="幻灯片图像占位符 1"/>
          <p:cNvSpPr>
            <a:spLocks noGrp="1" noRot="1" noChangeAspect="1" noTextEdit="1"/>
          </p:cNvSpPr>
          <p:nvPr>
            <p:ph type="sldImg"/>
          </p:nvPr>
        </p:nvSpPr>
        <p:spPr/>
      </p:sp>
      <p:sp>
        <p:nvSpPr>
          <p:cNvPr id="656387"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56388"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7410" name="幻灯片图像占位符 1"/>
          <p:cNvSpPr>
            <a:spLocks noGrp="1" noRot="1" noChangeAspect="1" noTextEdit="1"/>
          </p:cNvSpPr>
          <p:nvPr>
            <p:ph type="sldImg"/>
          </p:nvPr>
        </p:nvSpPr>
        <p:spPr/>
      </p:sp>
      <p:sp>
        <p:nvSpPr>
          <p:cNvPr id="657411"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57412"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8434" name="幻灯片图像占位符 1"/>
          <p:cNvSpPr>
            <a:spLocks noGrp="1" noRot="1" noChangeAspect="1" noTextEdit="1"/>
          </p:cNvSpPr>
          <p:nvPr>
            <p:ph type="sldImg"/>
          </p:nvPr>
        </p:nvSpPr>
        <p:spPr/>
      </p:sp>
      <p:sp>
        <p:nvSpPr>
          <p:cNvPr id="658435"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58436"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9458" name="幻灯片图像占位符 1"/>
          <p:cNvSpPr>
            <a:spLocks noGrp="1" noRot="1" noChangeAspect="1" noTextEdit="1"/>
          </p:cNvSpPr>
          <p:nvPr>
            <p:ph type="sldImg"/>
          </p:nvPr>
        </p:nvSpPr>
        <p:spPr/>
      </p:sp>
      <p:sp>
        <p:nvSpPr>
          <p:cNvPr id="659459"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59460"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0482" name="幻灯片图像占位符 1"/>
          <p:cNvSpPr>
            <a:spLocks noGrp="1" noRot="1" noChangeAspect="1" noTextEdit="1"/>
          </p:cNvSpPr>
          <p:nvPr>
            <p:ph type="sldImg"/>
          </p:nvPr>
        </p:nvSpPr>
        <p:spPr/>
      </p:sp>
      <p:sp>
        <p:nvSpPr>
          <p:cNvPr id="660483"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6048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9426"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999427" name="幻灯片图像占位符 1"/>
          <p:cNvSpPr>
            <a:spLocks noGrp="1" noRot="1" noChangeAspect="1" noTextEdit="1"/>
          </p:cNvSpPr>
          <p:nvPr>
            <p:ph type="sldImg"/>
          </p:nvPr>
        </p:nvSpPr>
        <p:spPr/>
      </p:sp>
      <p:sp>
        <p:nvSpPr>
          <p:cNvPr id="999428"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6628"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1506" name="幻灯片图像占位符 1"/>
          <p:cNvSpPr>
            <a:spLocks noGrp="1" noRot="1" noChangeAspect="1" noTextEdit="1"/>
          </p:cNvSpPr>
          <p:nvPr>
            <p:ph type="sldImg"/>
          </p:nvPr>
        </p:nvSpPr>
        <p:spPr/>
      </p:sp>
      <p:sp>
        <p:nvSpPr>
          <p:cNvPr id="661507"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61508"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2530" name="幻灯片图像占位符 1"/>
          <p:cNvSpPr>
            <a:spLocks noGrp="1" noRot="1" noChangeAspect="1" noTextEdit="1"/>
          </p:cNvSpPr>
          <p:nvPr>
            <p:ph type="sldImg"/>
          </p:nvPr>
        </p:nvSpPr>
        <p:spPr/>
      </p:sp>
      <p:sp>
        <p:nvSpPr>
          <p:cNvPr id="662531"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62532"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3554" name="幻灯片图像占位符 1"/>
          <p:cNvSpPr>
            <a:spLocks noGrp="1" noRot="1" noChangeAspect="1" noTextEdit="1"/>
          </p:cNvSpPr>
          <p:nvPr>
            <p:ph type="sldImg"/>
          </p:nvPr>
        </p:nvSpPr>
        <p:spPr/>
      </p:sp>
      <p:sp>
        <p:nvSpPr>
          <p:cNvPr id="663555"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63556"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4578" name="幻灯片图像占位符 1"/>
          <p:cNvSpPr>
            <a:spLocks noGrp="1" noRot="1" noChangeAspect="1" noTextEdit="1"/>
          </p:cNvSpPr>
          <p:nvPr>
            <p:ph type="sldImg"/>
          </p:nvPr>
        </p:nvSpPr>
        <p:spPr/>
      </p:sp>
      <p:sp>
        <p:nvSpPr>
          <p:cNvPr id="664579"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64580"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02" name="幻灯片图像占位符 1"/>
          <p:cNvSpPr>
            <a:spLocks noGrp="1" noRot="1" noChangeAspect="1" noTextEdit="1"/>
          </p:cNvSpPr>
          <p:nvPr>
            <p:ph type="sldImg"/>
          </p:nvPr>
        </p:nvSpPr>
        <p:spPr/>
      </p:sp>
      <p:sp>
        <p:nvSpPr>
          <p:cNvPr id="665603"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65604"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6626" name="幻灯片图像占位符 1"/>
          <p:cNvSpPr>
            <a:spLocks noGrp="1" noRot="1" noChangeAspect="1" noTextEdit="1"/>
          </p:cNvSpPr>
          <p:nvPr>
            <p:ph type="sldImg"/>
          </p:nvPr>
        </p:nvSpPr>
        <p:spPr/>
      </p:sp>
      <p:sp>
        <p:nvSpPr>
          <p:cNvPr id="666627"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66628"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7650" name="幻灯片图像占位符 1"/>
          <p:cNvSpPr>
            <a:spLocks noGrp="1" noRot="1" noChangeAspect="1" noTextEdit="1"/>
          </p:cNvSpPr>
          <p:nvPr>
            <p:ph type="sldImg"/>
          </p:nvPr>
        </p:nvSpPr>
        <p:spPr/>
      </p:sp>
      <p:sp>
        <p:nvSpPr>
          <p:cNvPr id="667651"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67652"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8674" name="幻灯片图像占位符 1"/>
          <p:cNvSpPr>
            <a:spLocks noGrp="1" noRot="1" noChangeAspect="1" noTextEdit="1"/>
          </p:cNvSpPr>
          <p:nvPr>
            <p:ph type="sldImg"/>
          </p:nvPr>
        </p:nvSpPr>
        <p:spPr/>
      </p:sp>
      <p:sp>
        <p:nvSpPr>
          <p:cNvPr id="668675" name="备注占位符 2"/>
          <p:cNvSpPr>
            <a:spLocks noGrp="1"/>
          </p:cNvSpPr>
          <p:nvPr>
            <p:ph type="body" idx="1"/>
          </p:nvPr>
        </p:nvSpPr>
        <p:spPr/>
        <p:txBody>
          <a:bodyPr wrap="square" lIns="91440" tIns="45720" rIns="91440" bIns="45720" anchor="t" anchorCtr="0"/>
          <a:p>
            <a:pPr lvl="0">
              <a:spcBef>
                <a:spcPct val="0"/>
              </a:spcBef>
            </a:pPr>
            <a:endParaRPr lang="zh-CN" altLang="en-US" dirty="0"/>
          </a:p>
        </p:txBody>
      </p:sp>
      <p:sp>
        <p:nvSpPr>
          <p:cNvPr id="668676"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939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99395" name="幻灯片图像占位符 1"/>
          <p:cNvSpPr>
            <a:spLocks noGrp="1" noRot="1" noChangeAspect="1" noTextEdit="1"/>
          </p:cNvSpPr>
          <p:nvPr>
            <p:ph type="sldImg"/>
          </p:nvPr>
        </p:nvSpPr>
        <p:spPr/>
      </p:sp>
      <p:sp>
        <p:nvSpPr>
          <p:cNvPr id="699396"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1946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277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72771" name="幻灯片图像占位符 1"/>
          <p:cNvSpPr>
            <a:spLocks noGrp="1" noRot="1" noChangeAspect="1" noTextEdit="1"/>
          </p:cNvSpPr>
          <p:nvPr>
            <p:ph type="sldImg"/>
          </p:nvPr>
        </p:nvSpPr>
        <p:spPr/>
      </p:sp>
      <p:sp>
        <p:nvSpPr>
          <p:cNvPr id="672772" name="备注占位符 2"/>
          <p:cNvSpPr>
            <a:spLocks noGrp="1"/>
          </p:cNvSpPr>
          <p:nvPr>
            <p:ph type="body" idx="1"/>
          </p:nvPr>
        </p:nvSpPr>
        <p:spPr/>
        <p:txBody>
          <a:bodyPr wrap="square" lIns="91440" tIns="45720" rIns="91440" bIns="45720" anchor="t" anchorCtr="0"/>
          <a:p>
            <a:pPr lvl="0">
              <a:spcBef>
                <a:spcPct val="0"/>
              </a:spcBef>
            </a:pPr>
            <a:endParaRPr lang="zh-CN" altLang="zh-CN" dirty="0"/>
          </a:p>
        </p:txBody>
      </p:sp>
      <p:sp>
        <p:nvSpPr>
          <p:cNvPr id="1946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功能说明">
    <p:bg>
      <p:bgPr>
        <a:solidFill>
          <a:schemeClr val="bg1"/>
        </a:solidFill>
        <a:effectLst/>
      </p:bgPr>
    </p:bg>
    <p:spTree>
      <p:nvGrpSpPr>
        <p:cNvPr id="1" name=""/>
        <p:cNvGrpSpPr/>
        <p:nvPr/>
      </p:nvGrpSpPr>
      <p:grpSpPr>
        <a:xfrm>
          <a:off x="0" y="0"/>
          <a:ext cx="0" cy="0"/>
          <a:chOff x="0" y="0"/>
          <a:chExt cx="0" cy="0"/>
        </a:xfrm>
      </p:grpSpPr>
      <p:pic>
        <p:nvPicPr>
          <p:cNvPr id="2052" name="Picture 2"/>
          <p:cNvPicPr>
            <a:picLocks noChangeAspect="1"/>
          </p:cNvPicPr>
          <p:nvPr userDrawn="1"/>
        </p:nvPicPr>
        <p:blipFill>
          <a:blip r:embed="rId2"/>
          <a:stretch>
            <a:fillRect/>
          </a:stretch>
        </p:blipFill>
        <p:spPr>
          <a:xfrm>
            <a:off x="7358063" y="6215063"/>
            <a:ext cx="1341437" cy="295275"/>
          </a:xfrm>
          <a:prstGeom prst="rect">
            <a:avLst/>
          </a:prstGeom>
          <a:noFill/>
          <a:ln w="9525">
            <a:noFill/>
          </a:ln>
        </p:spPr>
      </p:pic>
      <p:cxnSp>
        <p:nvCxnSpPr>
          <p:cNvPr id="8" name="直接连接符 7"/>
          <p:cNvCxnSpPr/>
          <p:nvPr/>
        </p:nvCxnSpPr>
        <p:spPr>
          <a:xfrm>
            <a:off x="414338" y="928688"/>
            <a:ext cx="8332788" cy="0"/>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485804" y="214290"/>
            <a:ext cx="8229600" cy="642934"/>
          </a:xfrm>
        </p:spPr>
        <p:txBody>
          <a:bodyPr>
            <a:normAutofit/>
          </a:bodyPr>
          <a:lstStyle>
            <a:lvl1pPr algn="l">
              <a:defRPr sz="2800" b="1">
                <a:solidFill>
                  <a:schemeClr val="tx2">
                    <a:lumMod val="75000"/>
                  </a:schemeClr>
                </a:solidFill>
              </a:defRPr>
            </a:lvl1pPr>
          </a:lstStyle>
          <a:p>
            <a:r>
              <a:rPr lang="zh-CN" altLang="en-US" dirty="0" smtClean="0"/>
              <a:t>单击此处编辑母版标题样式</a:t>
            </a:r>
            <a:endParaRPr lang="zh-CN" altLang="en-US" dirty="0"/>
          </a:p>
        </p:txBody>
      </p:sp>
      <p:sp>
        <p:nvSpPr>
          <p:cNvPr id="12" name="图片占位符 11"/>
          <p:cNvSpPr>
            <a:spLocks noGrp="1"/>
          </p:cNvSpPr>
          <p:nvPr>
            <p:ph type="pic" sz="quarter" idx="14"/>
          </p:nvPr>
        </p:nvSpPr>
        <p:spPr>
          <a:xfrm>
            <a:off x="500063" y="1714488"/>
            <a:ext cx="8215312" cy="4357700"/>
          </a:xfrm>
        </p:spPr>
        <p:txBody>
          <a:bodyPr vert="horz" wrap="square" lIns="91440" tIns="45720" rIns="91440" bIns="45720" numCol="1" rtlCol="0"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14" name="文本占位符 13"/>
          <p:cNvSpPr>
            <a:spLocks noGrp="1"/>
          </p:cNvSpPr>
          <p:nvPr>
            <p:ph type="body" sz="quarter" idx="15"/>
          </p:nvPr>
        </p:nvSpPr>
        <p:spPr>
          <a:xfrm>
            <a:off x="500063" y="1000108"/>
            <a:ext cx="8215312" cy="642926"/>
          </a:xfrm>
        </p:spPr>
        <p:txBody>
          <a:bodyPr/>
          <a:lstStyle>
            <a:lvl1pPr marL="180975" indent="-180975">
              <a:buFont typeface="Wingdings" panose="05000000000000000000" pitchFamily="2" charset="2"/>
              <a:buChar char="n"/>
              <a:defRPr sz="1600" b="0">
                <a:latin typeface="华文楷体" panose="02010600040101010101" pitchFamily="2" charset="-122"/>
                <a:ea typeface="华文楷体" panose="02010600040101010101" pitchFamily="2" charset="-122"/>
              </a:defRPr>
            </a:lvl1pPr>
          </a:lstStyle>
          <a:p>
            <a:pPr lvl="0"/>
            <a:r>
              <a:rPr lang="zh-CN" altLang="en-US" dirty="0" smtClean="0"/>
              <a:t>单击此处编辑母版文本样式</a:t>
            </a:r>
            <a:endParaRPr lang="zh-CN" altLang="en-US" dirty="0" smtClean="0"/>
          </a:p>
        </p:txBody>
      </p:sp>
      <p:sp>
        <p:nvSpPr>
          <p:cNvPr id="9" name="灯片编号占位符 4"/>
          <p:cNvSpPr>
            <a:spLocks noGrp="1"/>
          </p:cNvSpPr>
          <p:nvPr>
            <p:ph type="sldNum" sz="quarter" idx="4"/>
          </p:nvPr>
        </p:nvSpPr>
        <p:spPr>
          <a:xfrm>
            <a:off x="3509963" y="6215063"/>
            <a:ext cx="2133600" cy="365125"/>
          </a:xfrm>
          <a:prstGeom prst="rect">
            <a:avLst/>
          </a:prstGeom>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功能说明">
    <p:bg>
      <p:bgPr>
        <a:solidFill>
          <a:schemeClr val="bg1"/>
        </a:solidFill>
        <a:effectLst/>
      </p:bgPr>
    </p:bg>
    <p:spTree>
      <p:nvGrpSpPr>
        <p:cNvPr id="1" name=""/>
        <p:cNvGrpSpPr/>
        <p:nvPr/>
      </p:nvGrpSpPr>
      <p:grpSpPr>
        <a:xfrm>
          <a:off x="0" y="0"/>
          <a:ext cx="0" cy="0"/>
          <a:chOff x="0" y="0"/>
          <a:chExt cx="0" cy="0"/>
        </a:xfrm>
      </p:grpSpPr>
      <p:pic>
        <p:nvPicPr>
          <p:cNvPr id="3076" name="Picture 2"/>
          <p:cNvPicPr>
            <a:picLocks noChangeAspect="1"/>
          </p:cNvPicPr>
          <p:nvPr userDrawn="1"/>
        </p:nvPicPr>
        <p:blipFill>
          <a:blip r:embed="rId2"/>
          <a:stretch>
            <a:fillRect/>
          </a:stretch>
        </p:blipFill>
        <p:spPr>
          <a:xfrm>
            <a:off x="7358063" y="6215063"/>
            <a:ext cx="1341437" cy="295275"/>
          </a:xfrm>
          <a:prstGeom prst="rect">
            <a:avLst/>
          </a:prstGeom>
          <a:noFill/>
          <a:ln w="9525">
            <a:noFill/>
          </a:ln>
        </p:spPr>
      </p:pic>
      <p:cxnSp>
        <p:nvCxnSpPr>
          <p:cNvPr id="8" name="直接连接符 7"/>
          <p:cNvCxnSpPr/>
          <p:nvPr/>
        </p:nvCxnSpPr>
        <p:spPr>
          <a:xfrm>
            <a:off x="414338" y="928688"/>
            <a:ext cx="8332788" cy="0"/>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485804" y="214290"/>
            <a:ext cx="8229600" cy="642934"/>
          </a:xfrm>
        </p:spPr>
        <p:txBody>
          <a:bodyPr>
            <a:normAutofit/>
          </a:bodyPr>
          <a:lstStyle>
            <a:lvl1pPr algn="l">
              <a:defRPr sz="2800" b="1">
                <a:solidFill>
                  <a:schemeClr val="tx2">
                    <a:lumMod val="75000"/>
                  </a:schemeClr>
                </a:solidFill>
              </a:defRPr>
            </a:lvl1pPr>
          </a:lstStyle>
          <a:p>
            <a:r>
              <a:rPr lang="zh-CN" altLang="en-US" dirty="0" smtClean="0"/>
              <a:t>单击此处编辑母版标题样式</a:t>
            </a:r>
            <a:endParaRPr lang="zh-CN" altLang="en-US" dirty="0"/>
          </a:p>
        </p:txBody>
      </p:sp>
      <p:sp>
        <p:nvSpPr>
          <p:cNvPr id="11" name="内容占位符 10"/>
          <p:cNvSpPr>
            <a:spLocks noGrp="1"/>
          </p:cNvSpPr>
          <p:nvPr>
            <p:ph sz="quarter" idx="13"/>
          </p:nvPr>
        </p:nvSpPr>
        <p:spPr>
          <a:xfrm>
            <a:off x="500063" y="1000108"/>
            <a:ext cx="8215312" cy="5072099"/>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9" name="灯片编号占位符 4"/>
          <p:cNvSpPr>
            <a:spLocks noGrp="1"/>
          </p:cNvSpPr>
          <p:nvPr>
            <p:ph type="sldNum" sz="quarter" idx="4"/>
          </p:nvPr>
        </p:nvSpPr>
        <p:spPr>
          <a:xfrm>
            <a:off x="3509963" y="6215063"/>
            <a:ext cx="2133600" cy="365125"/>
          </a:xfrm>
          <a:prstGeom prst="rect">
            <a:avLst/>
          </a:prstGeom>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功能说明">
    <p:bg>
      <p:bgPr>
        <a:solidFill>
          <a:schemeClr val="bg1"/>
        </a:solidFill>
        <a:effectLst/>
      </p:bgPr>
    </p:bg>
    <p:spTree>
      <p:nvGrpSpPr>
        <p:cNvPr id="1" name=""/>
        <p:cNvGrpSpPr/>
        <p:nvPr/>
      </p:nvGrpSpPr>
      <p:grpSpPr>
        <a:xfrm>
          <a:off x="0" y="0"/>
          <a:ext cx="0" cy="0"/>
          <a:chOff x="0" y="0"/>
          <a:chExt cx="0" cy="0"/>
        </a:xfrm>
      </p:grpSpPr>
      <p:pic>
        <p:nvPicPr>
          <p:cNvPr id="2052" name="Picture 2"/>
          <p:cNvPicPr>
            <a:picLocks noChangeAspect="1"/>
          </p:cNvPicPr>
          <p:nvPr userDrawn="1"/>
        </p:nvPicPr>
        <p:blipFill>
          <a:blip r:embed="rId2"/>
          <a:stretch>
            <a:fillRect/>
          </a:stretch>
        </p:blipFill>
        <p:spPr>
          <a:xfrm>
            <a:off x="7358063" y="6215063"/>
            <a:ext cx="1341437" cy="295275"/>
          </a:xfrm>
          <a:prstGeom prst="rect">
            <a:avLst/>
          </a:prstGeom>
          <a:noFill/>
          <a:ln w="9525">
            <a:noFill/>
          </a:ln>
        </p:spPr>
      </p:pic>
      <p:cxnSp>
        <p:nvCxnSpPr>
          <p:cNvPr id="8" name="直接连接符 7"/>
          <p:cNvCxnSpPr/>
          <p:nvPr/>
        </p:nvCxnSpPr>
        <p:spPr>
          <a:xfrm>
            <a:off x="414338" y="928688"/>
            <a:ext cx="8332788" cy="0"/>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485804" y="214290"/>
            <a:ext cx="8229600" cy="642934"/>
          </a:xfrm>
        </p:spPr>
        <p:txBody>
          <a:bodyPr>
            <a:normAutofit/>
          </a:bodyPr>
          <a:lstStyle>
            <a:lvl1pPr algn="l">
              <a:defRPr sz="2800" b="1">
                <a:solidFill>
                  <a:schemeClr val="tx2">
                    <a:lumMod val="75000"/>
                  </a:schemeClr>
                </a:solidFill>
              </a:defRPr>
            </a:lvl1pPr>
          </a:lstStyle>
          <a:p>
            <a:r>
              <a:rPr lang="zh-CN" altLang="en-US" dirty="0" smtClean="0"/>
              <a:t>单击此处编辑母版标题样式</a:t>
            </a:r>
            <a:endParaRPr lang="zh-CN" altLang="en-US" dirty="0"/>
          </a:p>
        </p:txBody>
      </p:sp>
      <p:sp>
        <p:nvSpPr>
          <p:cNvPr id="12" name="图片占位符 11"/>
          <p:cNvSpPr>
            <a:spLocks noGrp="1"/>
          </p:cNvSpPr>
          <p:nvPr>
            <p:ph type="pic" sz="quarter" idx="14"/>
          </p:nvPr>
        </p:nvSpPr>
        <p:spPr>
          <a:xfrm>
            <a:off x="500063" y="1714488"/>
            <a:ext cx="8215312" cy="4357700"/>
          </a:xfrm>
        </p:spPr>
        <p:txBody>
          <a:bodyPr vert="horz" wrap="square" lIns="91440" tIns="45720" rIns="91440" bIns="45720" numCol="1" rtlCol="0"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14" name="文本占位符 13"/>
          <p:cNvSpPr>
            <a:spLocks noGrp="1"/>
          </p:cNvSpPr>
          <p:nvPr>
            <p:ph type="body" sz="quarter" idx="15"/>
          </p:nvPr>
        </p:nvSpPr>
        <p:spPr>
          <a:xfrm>
            <a:off x="500063" y="1000108"/>
            <a:ext cx="8215312" cy="642926"/>
          </a:xfrm>
        </p:spPr>
        <p:txBody>
          <a:bodyPr/>
          <a:lstStyle>
            <a:lvl1pPr marL="180975" indent="-180975">
              <a:buFont typeface="Wingdings" panose="05000000000000000000" pitchFamily="2" charset="2"/>
              <a:buChar char="n"/>
              <a:defRPr sz="1600" b="0">
                <a:latin typeface="华文楷体" panose="02010600040101010101" pitchFamily="2" charset="-122"/>
                <a:ea typeface="华文楷体" panose="02010600040101010101" pitchFamily="2" charset="-122"/>
              </a:defRPr>
            </a:lvl1pPr>
          </a:lstStyle>
          <a:p>
            <a:pPr lvl="0"/>
            <a:r>
              <a:rPr lang="zh-CN" altLang="en-US" dirty="0" smtClean="0"/>
              <a:t>单击此处编辑母版文本样式</a:t>
            </a:r>
            <a:endParaRPr lang="zh-CN" altLang="en-US" dirty="0" smtClean="0"/>
          </a:p>
        </p:txBody>
      </p:sp>
      <p:sp>
        <p:nvSpPr>
          <p:cNvPr id="9" name="灯片编号占位符 4"/>
          <p:cNvSpPr>
            <a:spLocks noGrp="1"/>
          </p:cNvSpPr>
          <p:nvPr>
            <p:ph type="sldNum" sz="quarter" idx="4"/>
          </p:nvPr>
        </p:nvSpPr>
        <p:spPr>
          <a:xfrm>
            <a:off x="3509963" y="6215063"/>
            <a:ext cx="2133600" cy="365125"/>
          </a:xfrm>
          <a:prstGeom prst="rect">
            <a:avLst/>
          </a:prstGeom>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功能说明">
    <p:bg>
      <p:bgPr>
        <a:solidFill>
          <a:schemeClr val="bg1"/>
        </a:solidFill>
        <a:effectLst/>
      </p:bgPr>
    </p:bg>
    <p:spTree>
      <p:nvGrpSpPr>
        <p:cNvPr id="1" name=""/>
        <p:cNvGrpSpPr/>
        <p:nvPr/>
      </p:nvGrpSpPr>
      <p:grpSpPr>
        <a:xfrm>
          <a:off x="0" y="0"/>
          <a:ext cx="0" cy="0"/>
          <a:chOff x="0" y="0"/>
          <a:chExt cx="0" cy="0"/>
        </a:xfrm>
      </p:grpSpPr>
      <p:pic>
        <p:nvPicPr>
          <p:cNvPr id="3076" name="Picture 2"/>
          <p:cNvPicPr>
            <a:picLocks noChangeAspect="1"/>
          </p:cNvPicPr>
          <p:nvPr userDrawn="1"/>
        </p:nvPicPr>
        <p:blipFill>
          <a:blip r:embed="rId2"/>
          <a:stretch>
            <a:fillRect/>
          </a:stretch>
        </p:blipFill>
        <p:spPr>
          <a:xfrm>
            <a:off x="7358063" y="6215063"/>
            <a:ext cx="1341437" cy="295275"/>
          </a:xfrm>
          <a:prstGeom prst="rect">
            <a:avLst/>
          </a:prstGeom>
          <a:noFill/>
          <a:ln w="9525">
            <a:noFill/>
          </a:ln>
        </p:spPr>
      </p:pic>
      <p:cxnSp>
        <p:nvCxnSpPr>
          <p:cNvPr id="8" name="直接连接符 7"/>
          <p:cNvCxnSpPr/>
          <p:nvPr/>
        </p:nvCxnSpPr>
        <p:spPr>
          <a:xfrm>
            <a:off x="414338" y="928688"/>
            <a:ext cx="8332788" cy="0"/>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485804" y="214290"/>
            <a:ext cx="8229600" cy="642934"/>
          </a:xfrm>
        </p:spPr>
        <p:txBody>
          <a:bodyPr>
            <a:normAutofit/>
          </a:bodyPr>
          <a:lstStyle>
            <a:lvl1pPr algn="l">
              <a:defRPr sz="2800" b="1">
                <a:solidFill>
                  <a:schemeClr val="tx2">
                    <a:lumMod val="75000"/>
                  </a:schemeClr>
                </a:solidFill>
              </a:defRPr>
            </a:lvl1pPr>
          </a:lstStyle>
          <a:p>
            <a:r>
              <a:rPr lang="zh-CN" altLang="en-US" dirty="0" smtClean="0"/>
              <a:t>单击此处编辑母版标题样式</a:t>
            </a:r>
            <a:endParaRPr lang="zh-CN" altLang="en-US" dirty="0"/>
          </a:p>
        </p:txBody>
      </p:sp>
      <p:sp>
        <p:nvSpPr>
          <p:cNvPr id="11" name="内容占位符 10"/>
          <p:cNvSpPr>
            <a:spLocks noGrp="1"/>
          </p:cNvSpPr>
          <p:nvPr>
            <p:ph sz="quarter" idx="13"/>
          </p:nvPr>
        </p:nvSpPr>
        <p:spPr>
          <a:xfrm>
            <a:off x="500063" y="1000108"/>
            <a:ext cx="8215312" cy="5072099"/>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9" name="灯片编号占位符 4"/>
          <p:cNvSpPr>
            <a:spLocks noGrp="1"/>
          </p:cNvSpPr>
          <p:nvPr>
            <p:ph type="sldNum" sz="quarter" idx="4"/>
          </p:nvPr>
        </p:nvSpPr>
        <p:spPr>
          <a:xfrm>
            <a:off x="3509963" y="6215063"/>
            <a:ext cx="2133600" cy="365125"/>
          </a:xfrm>
          <a:prstGeom prst="rect">
            <a:avLst/>
          </a:prstGeom>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5" Type="http://schemas.openxmlformats.org/officeDocument/2006/relationships/theme" Target="../theme/theme2.xml"/><Relationship Id="rId14" Type="http://schemas.openxmlformats.org/officeDocument/2006/relationships/image" Target="../media/image1.png"/><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2"/>
          <p:cNvPicPr>
            <a:picLocks noChangeAspect="1"/>
          </p:cNvPicPr>
          <p:nvPr/>
        </p:nvPicPr>
        <p:blipFill>
          <a:blip r:embed="rId14"/>
          <a:stretch>
            <a:fillRect/>
          </a:stretch>
        </p:blipFill>
        <p:spPr>
          <a:xfrm>
            <a:off x="7358063" y="6215063"/>
            <a:ext cx="1341437" cy="295275"/>
          </a:xfrm>
          <a:prstGeom prst="rect">
            <a:avLst/>
          </a:prstGeom>
          <a:noFill/>
          <a:ln w="9525">
            <a:noFill/>
          </a:ln>
        </p:spPr>
      </p:pic>
      <p:cxnSp>
        <p:nvCxnSpPr>
          <p:cNvPr id="5" name="直接连接符 4"/>
          <p:cNvCxnSpPr/>
          <p:nvPr/>
        </p:nvCxnSpPr>
        <p:spPr>
          <a:xfrm>
            <a:off x="414338" y="928688"/>
            <a:ext cx="8332788" cy="0"/>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sp>
        <p:nvSpPr>
          <p:cNvPr id="1028"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9"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灯片编号占位符 4"/>
          <p:cNvSpPr>
            <a:spLocks noGrp="1"/>
          </p:cNvSpPr>
          <p:nvPr>
            <p:ph type="sldNum" sz="quarter" idx="4"/>
          </p:nvPr>
        </p:nvSpPr>
        <p:spPr>
          <a:xfrm>
            <a:off x="3509963" y="6215063"/>
            <a:ext cx="2133600" cy="365125"/>
          </a:xfrm>
          <a:prstGeom prst="rect">
            <a:avLst/>
          </a:prstGeom>
        </p:spPr>
        <p:txBody>
          <a:bodyPr/>
          <a:lstStyle>
            <a:lvl1pPr algn="ctr">
              <a:defRPr>
                <a:latin typeface="Calibri" panose="020F0502020204030204" pitchFamily="34" charset="0"/>
              </a:defRPr>
            </a:lvl1p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2"/>
          <p:cNvPicPr>
            <a:picLocks noChangeAspect="1"/>
          </p:cNvPicPr>
          <p:nvPr/>
        </p:nvPicPr>
        <p:blipFill>
          <a:blip r:embed="rId14"/>
          <a:stretch>
            <a:fillRect/>
          </a:stretch>
        </p:blipFill>
        <p:spPr>
          <a:xfrm>
            <a:off x="7358063" y="6215063"/>
            <a:ext cx="1341437" cy="295275"/>
          </a:xfrm>
          <a:prstGeom prst="rect">
            <a:avLst/>
          </a:prstGeom>
          <a:noFill/>
          <a:ln w="9525">
            <a:noFill/>
          </a:ln>
        </p:spPr>
      </p:pic>
      <p:cxnSp>
        <p:nvCxnSpPr>
          <p:cNvPr id="5" name="直接连接符 4"/>
          <p:cNvCxnSpPr/>
          <p:nvPr/>
        </p:nvCxnSpPr>
        <p:spPr>
          <a:xfrm>
            <a:off x="414338" y="928688"/>
            <a:ext cx="8332788" cy="0"/>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sp>
        <p:nvSpPr>
          <p:cNvPr id="1028"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9"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灯片编号占位符 4"/>
          <p:cNvSpPr>
            <a:spLocks noGrp="1"/>
          </p:cNvSpPr>
          <p:nvPr>
            <p:ph type="sldNum" sz="quarter" idx="4"/>
          </p:nvPr>
        </p:nvSpPr>
        <p:spPr>
          <a:xfrm>
            <a:off x="3509963" y="6215063"/>
            <a:ext cx="2133600" cy="365125"/>
          </a:xfrm>
          <a:prstGeom prst="rect">
            <a:avLst/>
          </a:prstGeom>
        </p:spPr>
        <p:txBody>
          <a:bodyPr/>
          <a:lstStyle>
            <a:lvl1pPr algn="ctr">
              <a:defRPr>
                <a:latin typeface="Calibri" panose="020F0502020204030204" pitchFamily="34" charset="0"/>
              </a:defRPr>
            </a:lvl1p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7.xml"/><Relationship Id="rId7" Type="http://schemas.openxmlformats.org/officeDocument/2006/relationships/themeOverride" Target="../theme/themeOverride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0.xml"/><Relationship Id="rId1" Type="http://schemas.openxmlformats.org/officeDocument/2006/relationships/image" Target="../media/image15.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7.xml"/><Relationship Id="rId1" Type="http://schemas.openxmlformats.org/officeDocument/2006/relationships/image" Target="../media/image84.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7.xml"/><Relationship Id="rId1" Type="http://schemas.openxmlformats.org/officeDocument/2006/relationships/image" Target="../media/image85.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7.xml"/><Relationship Id="rId1" Type="http://schemas.openxmlformats.org/officeDocument/2006/relationships/image" Target="../media/image86.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7.xml"/><Relationship Id="rId1" Type="http://schemas.openxmlformats.org/officeDocument/2006/relationships/image" Target="../media/image75.pn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7.xml"/><Relationship Id="rId1" Type="http://schemas.openxmlformats.org/officeDocument/2006/relationships/image" Target="../media/image87.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7.xml"/><Relationship Id="rId1" Type="http://schemas.openxmlformats.org/officeDocument/2006/relationships/image" Target="../media/image88.pn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7.xml"/><Relationship Id="rId1" Type="http://schemas.openxmlformats.org/officeDocument/2006/relationships/image" Target="../media/image89.pn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7.xml"/><Relationship Id="rId1" Type="http://schemas.openxmlformats.org/officeDocument/2006/relationships/image" Target="../media/image90.pn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7.xml"/><Relationship Id="rId1" Type="http://schemas.openxmlformats.org/officeDocument/2006/relationships/image" Target="../media/image91.pn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7.xml"/><Relationship Id="rId1" Type="http://schemas.openxmlformats.org/officeDocument/2006/relationships/image" Target="../media/image9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0.xml"/><Relationship Id="rId1" Type="http://schemas.openxmlformats.org/officeDocument/2006/relationships/image" Target="../media/image11.pn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7.xml"/><Relationship Id="rId1" Type="http://schemas.openxmlformats.org/officeDocument/2006/relationships/image" Target="../media/image93.pn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7.xml"/><Relationship Id="rId1" Type="http://schemas.openxmlformats.org/officeDocument/2006/relationships/image" Target="../media/image94.pn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7.xml"/><Relationship Id="rId1" Type="http://schemas.openxmlformats.org/officeDocument/2006/relationships/image" Target="../media/image95.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7.xml"/><Relationship Id="rId1" Type="http://schemas.openxmlformats.org/officeDocument/2006/relationships/image" Target="../media/image96.pn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7.xml"/><Relationship Id="rId1" Type="http://schemas.openxmlformats.org/officeDocument/2006/relationships/image" Target="../media/image97.pn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7.xml"/><Relationship Id="rId1" Type="http://schemas.openxmlformats.org/officeDocument/2006/relationships/image" Target="../media/image98.png"/></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7.xml"/><Relationship Id="rId1" Type="http://schemas.openxmlformats.org/officeDocument/2006/relationships/image" Target="../media/image99.png"/></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7.xml"/><Relationship Id="rId1" Type="http://schemas.openxmlformats.org/officeDocument/2006/relationships/image" Target="../media/image100.png"/></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7.xml"/><Relationship Id="rId1" Type="http://schemas.openxmlformats.org/officeDocument/2006/relationships/image" Target="../media/image101.png"/></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7.xml"/><Relationship Id="rId1" Type="http://schemas.openxmlformats.org/officeDocument/2006/relationships/image" Target="../media/image10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0.xml"/><Relationship Id="rId1" Type="http://schemas.openxmlformats.org/officeDocument/2006/relationships/image" Target="../media/image16.png"/></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20.xml"/><Relationship Id="rId1" Type="http://schemas.openxmlformats.org/officeDocument/2006/relationships/themeOverride" Target="../theme/themeOverride28.xml"/></Relationships>
</file>

<file path=ppt/slides/_rels/slide12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hemeOverride" Target="../theme/themeOverride29.xml"/><Relationship Id="rId1" Type="http://schemas.openxmlformats.org/officeDocument/2006/relationships/image" Target="../media/image103.png"/></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hemeOverride" Target="../theme/themeOverride30.xml"/><Relationship Id="rId1" Type="http://schemas.openxmlformats.org/officeDocument/2006/relationships/image" Target="../media/image104.png"/></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hemeOverride" Target="../theme/themeOverride31.xml"/><Relationship Id="rId1" Type="http://schemas.openxmlformats.org/officeDocument/2006/relationships/image" Target="../media/image103.png"/></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hemeOverride" Target="../theme/themeOverride32.xml"/><Relationship Id="rId1" Type="http://schemas.openxmlformats.org/officeDocument/2006/relationships/image" Target="../media/image103.png"/></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hemeOverride" Target="../theme/themeOverride33.xml"/><Relationship Id="rId1" Type="http://schemas.openxmlformats.org/officeDocument/2006/relationships/image" Target="../media/image105.png"/></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106.pn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7.xml"/><Relationship Id="rId1" Type="http://schemas.openxmlformats.org/officeDocument/2006/relationships/image" Target="../media/image107.png"/></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7.xml"/><Relationship Id="rId1" Type="http://schemas.openxmlformats.org/officeDocument/2006/relationships/image" Target="../media/image10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0.xml"/><Relationship Id="rId1" Type="http://schemas.openxmlformats.org/officeDocument/2006/relationships/image" Target="../media/image17.pn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7.xml"/><Relationship Id="rId1" Type="http://schemas.openxmlformats.org/officeDocument/2006/relationships/image" Target="../media/image107.png"/></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7.xml"/><Relationship Id="rId1" Type="http://schemas.openxmlformats.org/officeDocument/2006/relationships/image" Target="../media/image109.png"/></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7.xml"/><Relationship Id="rId1" Type="http://schemas.openxmlformats.org/officeDocument/2006/relationships/image" Target="../media/image107.png"/></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7.xml"/><Relationship Id="rId1" Type="http://schemas.openxmlformats.org/officeDocument/2006/relationships/image" Target="../media/image107.png"/></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7.xml"/><Relationship Id="rId1" Type="http://schemas.openxmlformats.org/officeDocument/2006/relationships/image" Target="../media/image110.png"/></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7.xml"/><Relationship Id="rId1" Type="http://schemas.openxmlformats.org/officeDocument/2006/relationships/image" Target="../media/image111.png"/></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7.xml"/><Relationship Id="rId1" Type="http://schemas.openxmlformats.org/officeDocument/2006/relationships/image" Target="../media/image112.png"/></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7.xml"/><Relationship Id="rId1" Type="http://schemas.openxmlformats.org/officeDocument/2006/relationships/image" Target="../media/image113.png"/></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7.xml"/><Relationship Id="rId1" Type="http://schemas.openxmlformats.org/officeDocument/2006/relationships/image" Target="../media/image114.png"/></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7.xml"/><Relationship Id="rId1" Type="http://schemas.openxmlformats.org/officeDocument/2006/relationships/image" Target="../media/image11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0.xml"/><Relationship Id="rId1" Type="http://schemas.openxmlformats.org/officeDocument/2006/relationships/image" Target="../media/image16.png"/></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7.xml"/><Relationship Id="rId1" Type="http://schemas.openxmlformats.org/officeDocument/2006/relationships/image" Target="../media/image116.png"/></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7.xml"/><Relationship Id="rId1" Type="http://schemas.openxmlformats.org/officeDocument/2006/relationships/image" Target="../media/image117.png"/></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7.xml"/><Relationship Id="rId1" Type="http://schemas.openxmlformats.org/officeDocument/2006/relationships/image" Target="../media/image118.png"/></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7.xml"/><Relationship Id="rId1" Type="http://schemas.openxmlformats.org/officeDocument/2006/relationships/image" Target="../media/image118.png"/></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7.xml"/><Relationship Id="rId1" Type="http://schemas.openxmlformats.org/officeDocument/2006/relationships/image" Target="../media/image119.png"/></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7.xml"/><Relationship Id="rId1" Type="http://schemas.openxmlformats.org/officeDocument/2006/relationships/image" Target="../media/image120.png"/></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7.xml"/><Relationship Id="rId1" Type="http://schemas.openxmlformats.org/officeDocument/2006/relationships/image" Target="../media/image121.png"/></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7.xml"/><Relationship Id="rId1" Type="http://schemas.openxmlformats.org/officeDocument/2006/relationships/image" Target="../media/image122.png"/></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7.xml"/><Relationship Id="rId1" Type="http://schemas.openxmlformats.org/officeDocument/2006/relationships/image" Target="../media/image123.png"/></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7.xml"/><Relationship Id="rId1" Type="http://schemas.openxmlformats.org/officeDocument/2006/relationships/themeOverride" Target="../theme/themeOverride3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0.xml"/><Relationship Id="rId1" Type="http://schemas.openxmlformats.org/officeDocument/2006/relationships/themeOverride" Target="../theme/themeOverride4.xml"/></Relationships>
</file>

<file path=ppt/slides/_rels/slide150.xml.rels><?xml version="1.0" encoding="UTF-8" standalone="yes"?>
<Relationships xmlns="http://schemas.openxmlformats.org/package/2006/relationships"><Relationship Id="rId4" Type="http://schemas.openxmlformats.org/officeDocument/2006/relationships/notesSlide" Target="../notesSlides/notesSlide122.xml"/><Relationship Id="rId3" Type="http://schemas.openxmlformats.org/officeDocument/2006/relationships/slideLayout" Target="../slideLayouts/slideLayout7.xml"/><Relationship Id="rId2" Type="http://schemas.openxmlformats.org/officeDocument/2006/relationships/themeOverride" Target="../theme/themeOverride35.xml"/><Relationship Id="rId1" Type="http://schemas.openxmlformats.org/officeDocument/2006/relationships/image" Target="../media/image124.png"/></Relationships>
</file>

<file path=ppt/slides/_rels/slide151.xml.rels><?xml version="1.0" encoding="UTF-8" standalone="yes"?>
<Relationships xmlns="http://schemas.openxmlformats.org/package/2006/relationships"><Relationship Id="rId4" Type="http://schemas.openxmlformats.org/officeDocument/2006/relationships/notesSlide" Target="../notesSlides/notesSlide123.xml"/><Relationship Id="rId3" Type="http://schemas.openxmlformats.org/officeDocument/2006/relationships/slideLayout" Target="../slideLayouts/slideLayout7.xml"/><Relationship Id="rId2" Type="http://schemas.openxmlformats.org/officeDocument/2006/relationships/themeOverride" Target="../theme/themeOverride36.xml"/><Relationship Id="rId1" Type="http://schemas.openxmlformats.org/officeDocument/2006/relationships/image" Target="../media/image125.png"/></Relationships>
</file>

<file path=ppt/slides/_rels/slide152.xml.rels><?xml version="1.0" encoding="UTF-8" standalone="yes"?>
<Relationships xmlns="http://schemas.openxmlformats.org/package/2006/relationships"><Relationship Id="rId4" Type="http://schemas.openxmlformats.org/officeDocument/2006/relationships/notesSlide" Target="../notesSlides/notesSlide124.xml"/><Relationship Id="rId3" Type="http://schemas.openxmlformats.org/officeDocument/2006/relationships/slideLayout" Target="../slideLayouts/slideLayout7.xml"/><Relationship Id="rId2" Type="http://schemas.openxmlformats.org/officeDocument/2006/relationships/themeOverride" Target="../theme/themeOverride37.xml"/><Relationship Id="rId1" Type="http://schemas.openxmlformats.org/officeDocument/2006/relationships/image" Target="../media/image126.png"/></Relationships>
</file>

<file path=ppt/slides/_rels/slide153.xml.rels><?xml version="1.0" encoding="UTF-8" standalone="yes"?>
<Relationships xmlns="http://schemas.openxmlformats.org/package/2006/relationships"><Relationship Id="rId4" Type="http://schemas.openxmlformats.org/officeDocument/2006/relationships/notesSlide" Target="../notesSlides/notesSlide125.xml"/><Relationship Id="rId3" Type="http://schemas.openxmlformats.org/officeDocument/2006/relationships/slideLayout" Target="../slideLayouts/slideLayout7.xml"/><Relationship Id="rId2" Type="http://schemas.openxmlformats.org/officeDocument/2006/relationships/themeOverride" Target="../theme/themeOverride38.xml"/><Relationship Id="rId1" Type="http://schemas.openxmlformats.org/officeDocument/2006/relationships/image" Target="../media/image127.png"/></Relationships>
</file>

<file path=ppt/slides/_rels/slide154.xml.rels><?xml version="1.0" encoding="UTF-8" standalone="yes"?>
<Relationships xmlns="http://schemas.openxmlformats.org/package/2006/relationships"><Relationship Id="rId4" Type="http://schemas.openxmlformats.org/officeDocument/2006/relationships/notesSlide" Target="../notesSlides/notesSlide126.xml"/><Relationship Id="rId3" Type="http://schemas.openxmlformats.org/officeDocument/2006/relationships/slideLayout" Target="../slideLayouts/slideLayout7.xml"/><Relationship Id="rId2" Type="http://schemas.openxmlformats.org/officeDocument/2006/relationships/themeOverride" Target="../theme/themeOverride39.xml"/><Relationship Id="rId1" Type="http://schemas.openxmlformats.org/officeDocument/2006/relationships/image" Target="../media/image128.png"/></Relationships>
</file>

<file path=ppt/slides/_rels/slide155.xml.rels><?xml version="1.0" encoding="UTF-8" standalone="yes"?>
<Relationships xmlns="http://schemas.openxmlformats.org/package/2006/relationships"><Relationship Id="rId4" Type="http://schemas.openxmlformats.org/officeDocument/2006/relationships/notesSlide" Target="../notesSlides/notesSlide127.xml"/><Relationship Id="rId3" Type="http://schemas.openxmlformats.org/officeDocument/2006/relationships/slideLayout" Target="../slideLayouts/slideLayout7.xml"/><Relationship Id="rId2" Type="http://schemas.openxmlformats.org/officeDocument/2006/relationships/themeOverride" Target="../theme/themeOverride40.xml"/><Relationship Id="rId1" Type="http://schemas.openxmlformats.org/officeDocument/2006/relationships/image" Target="../media/image126.png"/></Relationships>
</file>

<file path=ppt/slides/_rels/slide156.xml.rels><?xml version="1.0" encoding="UTF-8" standalone="yes"?>
<Relationships xmlns="http://schemas.openxmlformats.org/package/2006/relationships"><Relationship Id="rId4" Type="http://schemas.openxmlformats.org/officeDocument/2006/relationships/notesSlide" Target="../notesSlides/notesSlide128.xml"/><Relationship Id="rId3" Type="http://schemas.openxmlformats.org/officeDocument/2006/relationships/slideLayout" Target="../slideLayouts/slideLayout7.xml"/><Relationship Id="rId2" Type="http://schemas.openxmlformats.org/officeDocument/2006/relationships/themeOverride" Target="../theme/themeOverride41.xml"/><Relationship Id="rId1" Type="http://schemas.openxmlformats.org/officeDocument/2006/relationships/image" Target="../media/image125.png"/></Relationships>
</file>

<file path=ppt/slides/_rels/slide157.xml.rels><?xml version="1.0" encoding="UTF-8" standalone="yes"?>
<Relationships xmlns="http://schemas.openxmlformats.org/package/2006/relationships"><Relationship Id="rId4" Type="http://schemas.openxmlformats.org/officeDocument/2006/relationships/notesSlide" Target="../notesSlides/notesSlide129.xml"/><Relationship Id="rId3" Type="http://schemas.openxmlformats.org/officeDocument/2006/relationships/slideLayout" Target="../slideLayouts/slideLayout7.xml"/><Relationship Id="rId2" Type="http://schemas.openxmlformats.org/officeDocument/2006/relationships/themeOverride" Target="../theme/themeOverride42.xml"/><Relationship Id="rId1" Type="http://schemas.openxmlformats.org/officeDocument/2006/relationships/image" Target="../media/image126.png"/></Relationships>
</file>

<file path=ppt/slides/_rels/slide158.xml.rels><?xml version="1.0" encoding="UTF-8" standalone="yes"?>
<Relationships xmlns="http://schemas.openxmlformats.org/package/2006/relationships"><Relationship Id="rId4" Type="http://schemas.openxmlformats.org/officeDocument/2006/relationships/notesSlide" Target="../notesSlides/notesSlide130.xml"/><Relationship Id="rId3" Type="http://schemas.openxmlformats.org/officeDocument/2006/relationships/slideLayout" Target="../slideLayouts/slideLayout7.xml"/><Relationship Id="rId2" Type="http://schemas.openxmlformats.org/officeDocument/2006/relationships/themeOverride" Target="../theme/themeOverride43.xml"/><Relationship Id="rId1" Type="http://schemas.openxmlformats.org/officeDocument/2006/relationships/image" Target="../media/image125.png"/></Relationships>
</file>

<file path=ppt/slides/_rels/slide159.xml.rels><?xml version="1.0" encoding="UTF-8" standalone="yes"?>
<Relationships xmlns="http://schemas.openxmlformats.org/package/2006/relationships"><Relationship Id="rId4" Type="http://schemas.openxmlformats.org/officeDocument/2006/relationships/notesSlide" Target="../notesSlides/notesSlide131.xml"/><Relationship Id="rId3" Type="http://schemas.openxmlformats.org/officeDocument/2006/relationships/slideLayout" Target="../slideLayouts/slideLayout7.xml"/><Relationship Id="rId2" Type="http://schemas.openxmlformats.org/officeDocument/2006/relationships/themeOverride" Target="../theme/themeOverride44.xml"/><Relationship Id="rId1" Type="http://schemas.openxmlformats.org/officeDocument/2006/relationships/image" Target="../media/image126.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0.xml"/><Relationship Id="rId2" Type="http://schemas.openxmlformats.org/officeDocument/2006/relationships/themeOverride" Target="../theme/themeOverride5.xml"/><Relationship Id="rId1" Type="http://schemas.openxmlformats.org/officeDocument/2006/relationships/image" Target="../media/image18.png"/></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7.xml"/><Relationship Id="rId1" Type="http://schemas.openxmlformats.org/officeDocument/2006/relationships/image" Target="../media/image129.png"/></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7.xml"/><Relationship Id="rId1" Type="http://schemas.openxmlformats.org/officeDocument/2006/relationships/image" Target="../media/image129.png"/></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7.xml"/><Relationship Id="rId1" Type="http://schemas.openxmlformats.org/officeDocument/2006/relationships/image" Target="../media/image130.png"/></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7.xml"/><Relationship Id="rId1" Type="http://schemas.openxmlformats.org/officeDocument/2006/relationships/image" Target="../media/image129.png"/></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7.xml"/><Relationship Id="rId1" Type="http://schemas.openxmlformats.org/officeDocument/2006/relationships/image" Target="../media/image129.png"/></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7.xml"/><Relationship Id="rId1" Type="http://schemas.openxmlformats.org/officeDocument/2006/relationships/image" Target="../media/image131.png"/></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7.xml"/><Relationship Id="rId1" Type="http://schemas.openxmlformats.org/officeDocument/2006/relationships/image" Target="../media/image132.png"/></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7.xml"/><Relationship Id="rId1" Type="http://schemas.openxmlformats.org/officeDocument/2006/relationships/image" Target="../media/image133.png"/></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0.xml"/><Relationship Id="rId2" Type="http://schemas.openxmlformats.org/officeDocument/2006/relationships/themeOverride" Target="../theme/themeOverride6.xml"/><Relationship Id="rId1" Type="http://schemas.openxmlformats.org/officeDocument/2006/relationships/image" Target="../media/image19.png"/></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7.xml"/><Relationship Id="rId1" Type="http://schemas.openxmlformats.org/officeDocument/2006/relationships/image" Target="../media/image134.png"/></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7.xml"/><Relationship Id="rId1" Type="http://schemas.openxmlformats.org/officeDocument/2006/relationships/image" Target="../media/image135.png"/></Relationships>
</file>

<file path=ppt/slides/_rels/slide172.xml.rels><?xml version="1.0" encoding="UTF-8" standalone="yes"?>
<Relationships xmlns="http://schemas.openxmlformats.org/package/2006/relationships"><Relationship Id="rId4" Type="http://schemas.openxmlformats.org/officeDocument/2006/relationships/notesSlide" Target="../notesSlides/notesSlide144.xml"/><Relationship Id="rId3" Type="http://schemas.openxmlformats.org/officeDocument/2006/relationships/slideLayout" Target="../slideLayouts/slideLayout7.xml"/><Relationship Id="rId2" Type="http://schemas.openxmlformats.org/officeDocument/2006/relationships/themeOverride" Target="../theme/themeOverride45.xml"/><Relationship Id="rId1" Type="http://schemas.openxmlformats.org/officeDocument/2006/relationships/image" Target="../media/image136.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0.xml"/><Relationship Id="rId2" Type="http://schemas.openxmlformats.org/officeDocument/2006/relationships/themeOverride" Target="../theme/themeOverride7.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0.xml"/><Relationship Id="rId2" Type="http://schemas.openxmlformats.org/officeDocument/2006/relationships/themeOverride" Target="../theme/themeOverride8.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themeOverride" Target="../theme/themeOverride2.xml"/><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0.xml"/><Relationship Id="rId2" Type="http://schemas.openxmlformats.org/officeDocument/2006/relationships/themeOverride" Target="../theme/themeOverride9.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0.xml"/><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0.xml"/><Relationship Id="rId1"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0.xml"/><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0.xml"/><Relationship Id="rId1"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0.xml"/><Relationship Id="rId1"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0.xml"/><Relationship Id="rId1"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0.xml"/><Relationship Id="rId1"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0.xml"/><Relationship Id="rId1"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0.xml"/><Relationship Id="rId1"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0.xml"/><Relationship Id="rId1"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0.xml"/><Relationship Id="rId1"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0.xml"/><Relationship Id="rId1"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0.xml"/><Relationship Id="rId1"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0.xml"/><Relationship Id="rId1"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hemeOverride" Target="../theme/themeOverride10.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0.xml"/><Relationship Id="rId1" Type="http://schemas.openxmlformats.org/officeDocument/2006/relationships/themeOverride" Target="../theme/themeOverride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image" Target="../media/image40.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7.xml"/><Relationship Id="rId2" Type="http://schemas.openxmlformats.org/officeDocument/2006/relationships/image" Target="../media/image41.png"/><Relationship Id="rId1" Type="http://schemas.openxmlformats.org/officeDocument/2006/relationships/image" Target="../media/image40.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image" Target="../media/image44.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image" Target="../media/image45.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image" Target="../media/image46.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0.xml"/><Relationship Id="rId1"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image" Target="../media/image47.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9.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0.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1.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1.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2.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3.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4.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0.xml"/><Relationship Id="rId1" Type="http://schemas.openxmlformats.org/officeDocument/2006/relationships/image" Target="../media/image12.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themeOverride" Target="../theme/themeOverride11.xml"/></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7.xml"/><Relationship Id="rId2" Type="http://schemas.openxmlformats.org/officeDocument/2006/relationships/themeOverride" Target="../theme/themeOverride12.xml"/><Relationship Id="rId1" Type="http://schemas.openxmlformats.org/officeDocument/2006/relationships/image" Target="../media/image56.png"/></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7.xml"/><Relationship Id="rId2" Type="http://schemas.openxmlformats.org/officeDocument/2006/relationships/themeOverride" Target="../theme/themeOverride13.xml"/><Relationship Id="rId1" Type="http://schemas.openxmlformats.org/officeDocument/2006/relationships/image" Target="../media/image57.png"/></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7.xml"/><Relationship Id="rId2" Type="http://schemas.openxmlformats.org/officeDocument/2006/relationships/themeOverride" Target="../theme/themeOverride14.xml"/><Relationship Id="rId1" Type="http://schemas.openxmlformats.org/officeDocument/2006/relationships/image" Target="../media/image58.png"/></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7.xml"/><Relationship Id="rId2" Type="http://schemas.openxmlformats.org/officeDocument/2006/relationships/themeOverride" Target="../theme/themeOverride15.xml"/><Relationship Id="rId1" Type="http://schemas.openxmlformats.org/officeDocument/2006/relationships/image" Target="../media/image59.png"/></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7.xml"/><Relationship Id="rId2" Type="http://schemas.openxmlformats.org/officeDocument/2006/relationships/themeOverride" Target="../theme/themeOverride16.xml"/><Relationship Id="rId1" Type="http://schemas.openxmlformats.org/officeDocument/2006/relationships/image" Target="../media/image60.png"/></Relationships>
</file>

<file path=ppt/slides/_rels/slide76.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7.xml"/><Relationship Id="rId2" Type="http://schemas.openxmlformats.org/officeDocument/2006/relationships/themeOverride" Target="../theme/themeOverride17.xml"/><Relationship Id="rId1" Type="http://schemas.openxmlformats.org/officeDocument/2006/relationships/image" Target="../media/image61.png"/></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7.xml"/><Relationship Id="rId2" Type="http://schemas.openxmlformats.org/officeDocument/2006/relationships/themeOverride" Target="../theme/themeOverride18.xml"/><Relationship Id="rId1" Type="http://schemas.openxmlformats.org/officeDocument/2006/relationships/image" Target="../media/image62.png"/></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7.xml"/><Relationship Id="rId2" Type="http://schemas.openxmlformats.org/officeDocument/2006/relationships/themeOverride" Target="../theme/themeOverride19.xml"/><Relationship Id="rId1" Type="http://schemas.openxmlformats.org/officeDocument/2006/relationships/image" Target="../media/image63.png"/></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7.xml"/><Relationship Id="rId2" Type="http://schemas.openxmlformats.org/officeDocument/2006/relationships/themeOverride" Target="../theme/themeOverride20.xml"/><Relationship Id="rId1" Type="http://schemas.openxmlformats.org/officeDocument/2006/relationships/image" Target="../media/image6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0.xml"/><Relationship Id="rId1" Type="http://schemas.openxmlformats.org/officeDocument/2006/relationships/image" Target="../media/image13.png"/></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7.xml"/><Relationship Id="rId2" Type="http://schemas.openxmlformats.org/officeDocument/2006/relationships/themeOverride" Target="../theme/themeOverride21.xml"/><Relationship Id="rId1" Type="http://schemas.openxmlformats.org/officeDocument/2006/relationships/image" Target="../media/image65.png"/></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7.xml"/><Relationship Id="rId2" Type="http://schemas.openxmlformats.org/officeDocument/2006/relationships/themeOverride" Target="../theme/themeOverride22.xml"/><Relationship Id="rId1" Type="http://schemas.openxmlformats.org/officeDocument/2006/relationships/image" Target="../media/image66.png"/></Relationships>
</file>

<file path=ppt/slides/_rels/slide82.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7.xml"/><Relationship Id="rId2" Type="http://schemas.openxmlformats.org/officeDocument/2006/relationships/themeOverride" Target="../theme/themeOverride23.xml"/><Relationship Id="rId1" Type="http://schemas.openxmlformats.org/officeDocument/2006/relationships/image" Target="../media/image67.png"/></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7.xml"/><Relationship Id="rId2" Type="http://schemas.openxmlformats.org/officeDocument/2006/relationships/themeOverride" Target="../theme/themeOverride24.xml"/><Relationship Id="rId1" Type="http://schemas.openxmlformats.org/officeDocument/2006/relationships/image" Target="../media/image68.png"/></Relationships>
</file>

<file path=ppt/slides/_rels/slide84.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7.xml"/><Relationship Id="rId2" Type="http://schemas.openxmlformats.org/officeDocument/2006/relationships/themeOverride" Target="../theme/themeOverride25.xml"/><Relationship Id="rId1" Type="http://schemas.openxmlformats.org/officeDocument/2006/relationships/image" Target="../media/image69.png"/></Relationships>
</file>

<file path=ppt/slides/_rels/slide85.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7.xml"/><Relationship Id="rId2" Type="http://schemas.openxmlformats.org/officeDocument/2006/relationships/themeOverride" Target="../theme/themeOverride26.xml"/><Relationship Id="rId1" Type="http://schemas.openxmlformats.org/officeDocument/2006/relationships/image" Target="../media/image70.png"/></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7.xml"/><Relationship Id="rId2" Type="http://schemas.openxmlformats.org/officeDocument/2006/relationships/themeOverride" Target="../theme/themeOverride27.xml"/><Relationship Id="rId1" Type="http://schemas.openxmlformats.org/officeDocument/2006/relationships/image" Target="../media/image71.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xml"/><Relationship Id="rId1" Type="http://schemas.openxmlformats.org/officeDocument/2006/relationships/image" Target="../media/image72.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7.xml"/><Relationship Id="rId1" Type="http://schemas.openxmlformats.org/officeDocument/2006/relationships/image" Target="../media/image7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0.xml"/><Relationship Id="rId1" Type="http://schemas.openxmlformats.org/officeDocument/2006/relationships/image" Target="../media/image14.pn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7.xml"/><Relationship Id="rId1" Type="http://schemas.openxmlformats.org/officeDocument/2006/relationships/image" Target="../media/image74.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7.xml"/><Relationship Id="rId1" Type="http://schemas.openxmlformats.org/officeDocument/2006/relationships/image" Target="../media/image75.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7.xml"/><Relationship Id="rId1" Type="http://schemas.openxmlformats.org/officeDocument/2006/relationships/image" Target="../media/image76.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7.xml"/><Relationship Id="rId1" Type="http://schemas.openxmlformats.org/officeDocument/2006/relationships/image" Target="../media/image77.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7.xml"/><Relationship Id="rId1" Type="http://schemas.openxmlformats.org/officeDocument/2006/relationships/image" Target="../media/image78.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7.xml"/><Relationship Id="rId1" Type="http://schemas.openxmlformats.org/officeDocument/2006/relationships/image" Target="../media/image79.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7.xml"/><Relationship Id="rId1" Type="http://schemas.openxmlformats.org/officeDocument/2006/relationships/image" Target="../media/image80.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7.xml"/><Relationship Id="rId1" Type="http://schemas.openxmlformats.org/officeDocument/2006/relationships/image" Target="../media/image81.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7.xml"/><Relationship Id="rId1" Type="http://schemas.openxmlformats.org/officeDocument/2006/relationships/image" Target="../media/image82.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7.xml"/><Relationship Id="rId1" Type="http://schemas.openxmlformats.org/officeDocument/2006/relationships/image" Target="../media/image8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1"/>
          <p:cNvSpPr>
            <a:spLocks noGrp="1"/>
          </p:cNvSpPr>
          <p:nvPr>
            <p:ph type="ctrTitle"/>
          </p:nvPr>
        </p:nvSpPr>
        <p:spPr>
          <a:xfrm>
            <a:off x="609600" y="1371600"/>
            <a:ext cx="7772400" cy="2500313"/>
          </a:xfrm>
        </p:spPr>
        <p:txBody>
          <a:bodyPr vert="horz" wrap="square" lIns="91440" tIns="45720" rIns="91440" bIns="45720" anchor="ctr" anchorCtr="0"/>
          <a:lstStyle>
            <a:lvl1pPr lvl="0">
              <a:buClrTx/>
              <a:buSzTx/>
              <a:buFontTx/>
              <a:defRPr/>
            </a:lvl1pPr>
          </a:lstStyle>
          <a:p>
            <a:pPr lvl="0" eaLnBrk="1" hangingPunct="1"/>
            <a:r>
              <a:rPr lang="zh-CN" altLang="en-US" sz="3600" b="1" dirty="0">
                <a:latin typeface="宋体" panose="02010600030101010101" pitchFamily="2" charset="-122"/>
              </a:rPr>
              <a:t>国家开发银行高校助学贷款</a:t>
            </a:r>
            <a:br>
              <a:rPr lang="zh-CN" altLang="en-US" sz="3600" b="1" dirty="0">
                <a:latin typeface="宋体" panose="02010600030101010101" pitchFamily="2" charset="-122"/>
              </a:rPr>
            </a:br>
            <a:br>
              <a:rPr lang="zh-CN" altLang="en-US" sz="2800" b="1" dirty="0"/>
            </a:br>
            <a:r>
              <a:rPr lang="zh-CN" altLang="en-US" sz="2400" b="1" dirty="0"/>
              <a:t>高校和院系用户培训</a:t>
            </a:r>
            <a:endParaRPr lang="zh-CN" altLang="en-US" sz="2400" dirty="0"/>
          </a:p>
        </p:txBody>
      </p:sp>
      <p:pic>
        <p:nvPicPr>
          <p:cNvPr id="4099" name="Picture 2"/>
          <p:cNvPicPr>
            <a:picLocks noChangeAspect="1"/>
          </p:cNvPicPr>
          <p:nvPr/>
        </p:nvPicPr>
        <p:blipFill>
          <a:blip r:embed="rId1"/>
          <a:stretch>
            <a:fillRect/>
          </a:stretch>
        </p:blipFill>
        <p:spPr>
          <a:xfrm>
            <a:off x="723900" y="571500"/>
            <a:ext cx="1990725" cy="438150"/>
          </a:xfrm>
          <a:prstGeom prst="rect">
            <a:avLst/>
          </a:prstGeom>
          <a:noFill/>
          <a:ln w="9525">
            <a:noFill/>
          </a:ln>
        </p:spPr>
      </p:pic>
      <p:pic>
        <p:nvPicPr>
          <p:cNvPr id="4100" name="Picture 3"/>
          <p:cNvPicPr>
            <a:picLocks noChangeAspect="1"/>
          </p:cNvPicPr>
          <p:nvPr/>
        </p:nvPicPr>
        <p:blipFill>
          <a:blip r:embed="rId2"/>
          <a:stretch>
            <a:fillRect/>
          </a:stretch>
        </p:blipFill>
        <p:spPr>
          <a:xfrm>
            <a:off x="1858963" y="5132388"/>
            <a:ext cx="1284287" cy="1296987"/>
          </a:xfrm>
          <a:prstGeom prst="rect">
            <a:avLst/>
          </a:prstGeom>
          <a:noFill/>
          <a:ln w="9525">
            <a:noFill/>
          </a:ln>
        </p:spPr>
      </p:pic>
      <p:pic>
        <p:nvPicPr>
          <p:cNvPr id="4101" name="Picture 4"/>
          <p:cNvPicPr>
            <a:picLocks noChangeAspect="1"/>
          </p:cNvPicPr>
          <p:nvPr/>
        </p:nvPicPr>
        <p:blipFill>
          <a:blip r:embed="rId3"/>
          <a:stretch>
            <a:fillRect/>
          </a:stretch>
        </p:blipFill>
        <p:spPr>
          <a:xfrm>
            <a:off x="3143250" y="4357688"/>
            <a:ext cx="2605088" cy="2071687"/>
          </a:xfrm>
          <a:prstGeom prst="rect">
            <a:avLst/>
          </a:prstGeom>
          <a:noFill/>
          <a:ln w="9525">
            <a:noFill/>
          </a:ln>
        </p:spPr>
      </p:pic>
      <p:pic>
        <p:nvPicPr>
          <p:cNvPr id="4102" name="Picture 5"/>
          <p:cNvPicPr>
            <a:picLocks noChangeAspect="1"/>
          </p:cNvPicPr>
          <p:nvPr/>
        </p:nvPicPr>
        <p:blipFill>
          <a:blip r:embed="rId4"/>
          <a:stretch>
            <a:fillRect/>
          </a:stretch>
        </p:blipFill>
        <p:spPr>
          <a:xfrm>
            <a:off x="7029450" y="5133975"/>
            <a:ext cx="1990725" cy="1295400"/>
          </a:xfrm>
          <a:prstGeom prst="rect">
            <a:avLst/>
          </a:prstGeom>
          <a:noFill/>
          <a:ln w="9525">
            <a:noFill/>
          </a:ln>
        </p:spPr>
      </p:pic>
      <p:pic>
        <p:nvPicPr>
          <p:cNvPr id="4103" name="Picture 6"/>
          <p:cNvPicPr>
            <a:picLocks noChangeAspect="1"/>
          </p:cNvPicPr>
          <p:nvPr/>
        </p:nvPicPr>
        <p:blipFill>
          <a:blip r:embed="rId5"/>
          <a:stretch>
            <a:fillRect/>
          </a:stretch>
        </p:blipFill>
        <p:spPr>
          <a:xfrm>
            <a:off x="5743575" y="5133975"/>
            <a:ext cx="1285875" cy="1295400"/>
          </a:xfrm>
          <a:prstGeom prst="rect">
            <a:avLst/>
          </a:prstGeom>
          <a:noFill/>
          <a:ln w="9525">
            <a:noFill/>
          </a:ln>
        </p:spPr>
      </p:pic>
      <p:pic>
        <p:nvPicPr>
          <p:cNvPr id="4104" name="Picture 7"/>
          <p:cNvPicPr>
            <a:picLocks noChangeAspect="1"/>
          </p:cNvPicPr>
          <p:nvPr/>
        </p:nvPicPr>
        <p:blipFill>
          <a:blip r:embed="rId6"/>
          <a:stretch>
            <a:fillRect/>
          </a:stretch>
        </p:blipFill>
        <p:spPr>
          <a:xfrm>
            <a:off x="128588" y="5133975"/>
            <a:ext cx="1728787" cy="1295400"/>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4050"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用户管理　</a:t>
            </a:r>
            <a:r>
              <a:rPr lang="zh-CN" altLang="en-US" sz="2000" b="1" dirty="0">
                <a:solidFill>
                  <a:srgbClr val="17375E"/>
                </a:solidFill>
              </a:rPr>
              <a:t>删除</a:t>
            </a:r>
            <a:endParaRPr lang="zh-CN" altLang="en-US" sz="2000" b="1" dirty="0">
              <a:solidFill>
                <a:srgbClr val="17375E"/>
              </a:solidFill>
            </a:endParaRPr>
          </a:p>
        </p:txBody>
      </p:sp>
      <p:sp>
        <p:nvSpPr>
          <p:cNvPr id="15363"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514052"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访问路径：系统管理→用户管理</a:t>
            </a:r>
            <a:endParaRPr lang="zh-CN" altLang="en-US" sz="1600" dirty="0">
              <a:latin typeface="华文楷体" panose="02010600040101010101" pitchFamily="2" charset="-122"/>
              <a:ea typeface="华文楷体" panose="02010600040101010101" pitchFamily="2" charset="-122"/>
            </a:endParaRPr>
          </a:p>
        </p:txBody>
      </p:sp>
      <p:cxnSp>
        <p:nvCxnSpPr>
          <p:cNvPr id="32" name="直接箭头连接符 31"/>
          <p:cNvCxnSpPr/>
          <p:nvPr/>
        </p:nvCxnSpPr>
        <p:spPr>
          <a:xfrm rot="5400000">
            <a:off x="1893094" y="5464969"/>
            <a:ext cx="500063" cy="428625"/>
          </a:xfrm>
          <a:prstGeom prst="straightConnector1">
            <a:avLst/>
          </a:prstGeom>
          <a:ln w="25400">
            <a:solidFill>
              <a:srgbClr val="C00000"/>
            </a:solidFill>
            <a:prstDash val="dash"/>
            <a:tailEnd type="arrow"/>
          </a:ln>
          <a:effectLst>
            <a:outerShdw blurRad="50800" dist="38100" dir="2700000" algn="tl" rotWithShape="0">
              <a:schemeClr val="tx1">
                <a:alpha val="40000"/>
              </a:schemeClr>
            </a:outerShdw>
          </a:effectLst>
        </p:spPr>
        <p:style>
          <a:lnRef idx="1">
            <a:schemeClr val="accent1"/>
          </a:lnRef>
          <a:fillRef idx="0">
            <a:schemeClr val="accent1"/>
          </a:fillRef>
          <a:effectRef idx="0">
            <a:schemeClr val="accent1"/>
          </a:effectRef>
          <a:fontRef idx="minor">
            <a:schemeClr val="tx1"/>
          </a:fontRef>
        </p:style>
      </p:cxnSp>
      <p:pic>
        <p:nvPicPr>
          <p:cNvPr id="514054" name="Picture 2"/>
          <p:cNvPicPr>
            <a:picLocks noGrp="1"/>
          </p:cNvPicPr>
          <p:nvPr>
            <p:ph sz="quarter" idx="1"/>
          </p:nvPr>
        </p:nvPicPr>
        <p:blipFill>
          <a:blip r:embed="rId1"/>
          <a:srcRect t="122" b="122"/>
          <a:stretch>
            <a:fillRect/>
          </a:stretch>
        </p:blipFill>
        <p:spPr>
          <a:xfrm>
            <a:off x="431800" y="1619250"/>
            <a:ext cx="8277225" cy="4498975"/>
          </a:xfrm>
          <a:ln>
            <a:solidFill>
              <a:schemeClr val="accent1">
                <a:alpha val="100000"/>
              </a:schemeClr>
            </a:solidFill>
            <a:miter lim="800000"/>
            <a:headEnd/>
            <a:tailEnd/>
          </a:ln>
        </p:spPr>
      </p:pic>
      <p:grpSp>
        <p:nvGrpSpPr>
          <p:cNvPr id="514055" name="组合 15"/>
          <p:cNvGrpSpPr/>
          <p:nvPr/>
        </p:nvGrpSpPr>
        <p:grpSpPr>
          <a:xfrm>
            <a:off x="1493838" y="3573463"/>
            <a:ext cx="2214562" cy="627062"/>
            <a:chOff x="5802323" y="3159125"/>
            <a:chExt cx="2214562" cy="627065"/>
          </a:xfrm>
        </p:grpSpPr>
        <p:sp>
          <p:nvSpPr>
            <p:cNvPr id="514067"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选择需要删除的用户。</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514056" name="Line 6"/>
          <p:cNvSpPr/>
          <p:nvPr/>
        </p:nvSpPr>
        <p:spPr>
          <a:xfrm rot="7317938" flipH="1">
            <a:off x="1270000" y="3300413"/>
            <a:ext cx="23813" cy="849312"/>
          </a:xfrm>
          <a:prstGeom prst="line">
            <a:avLst/>
          </a:prstGeom>
          <a:ln w="19050" cap="flat" cmpd="sng">
            <a:solidFill>
              <a:srgbClr val="000066"/>
            </a:solidFill>
            <a:prstDash val="dash"/>
            <a:headEnd type="none" w="med" len="med"/>
            <a:tailEnd type="none" w="med" len="med"/>
          </a:ln>
        </p:spPr>
      </p:sp>
      <p:sp>
        <p:nvSpPr>
          <p:cNvPr id="514057" name="Line 6"/>
          <p:cNvSpPr/>
          <p:nvPr/>
        </p:nvSpPr>
        <p:spPr>
          <a:xfrm rot="7317938">
            <a:off x="1670050" y="5575300"/>
            <a:ext cx="566738" cy="236538"/>
          </a:xfrm>
          <a:prstGeom prst="line">
            <a:avLst/>
          </a:prstGeom>
          <a:ln w="19050" cap="flat" cmpd="sng">
            <a:solidFill>
              <a:srgbClr val="000066"/>
            </a:solidFill>
            <a:prstDash val="dash"/>
            <a:headEnd type="none" w="med" len="med"/>
            <a:tailEnd type="none" w="med" len="med"/>
          </a:ln>
        </p:spPr>
      </p:sp>
      <p:grpSp>
        <p:nvGrpSpPr>
          <p:cNvPr id="514058" name="组合 20"/>
          <p:cNvGrpSpPr/>
          <p:nvPr/>
        </p:nvGrpSpPr>
        <p:grpSpPr>
          <a:xfrm>
            <a:off x="2057400" y="4776788"/>
            <a:ext cx="2571750" cy="785812"/>
            <a:chOff x="5802323" y="3159125"/>
            <a:chExt cx="2571768" cy="785817"/>
          </a:xfrm>
        </p:grpSpPr>
        <p:sp>
          <p:nvSpPr>
            <p:cNvPr id="514065" name="AutoShape 5"/>
            <p:cNvSpPr/>
            <p:nvPr/>
          </p:nvSpPr>
          <p:spPr>
            <a:xfrm>
              <a:off x="5929324" y="3284538"/>
              <a:ext cx="2444767" cy="660404"/>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删除</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按钮，系统删除用户信息。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3" name="Oval 10"/>
            <p:cNvSpPr>
              <a:spLocks noChangeArrowheads="1"/>
            </p:cNvSpPr>
            <p:nvPr/>
          </p:nvSpPr>
          <p:spPr bwMode="auto">
            <a:xfrm>
              <a:off x="5802323" y="3159125"/>
              <a:ext cx="269877"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514059" name="组合 23"/>
          <p:cNvGrpSpPr/>
          <p:nvPr/>
        </p:nvGrpSpPr>
        <p:grpSpPr>
          <a:xfrm rot="2471493">
            <a:off x="1601788" y="5883275"/>
            <a:ext cx="379412" cy="288925"/>
            <a:chOff x="4897646" y="4493223"/>
            <a:chExt cx="379575" cy="288925"/>
          </a:xfrm>
        </p:grpSpPr>
        <p:sp>
          <p:nvSpPr>
            <p:cNvPr id="51406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406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514060" name="组合 26"/>
          <p:cNvGrpSpPr/>
          <p:nvPr/>
        </p:nvGrpSpPr>
        <p:grpSpPr>
          <a:xfrm rot="2471493">
            <a:off x="609600" y="3200400"/>
            <a:ext cx="379413" cy="288925"/>
            <a:chOff x="4897646" y="4493223"/>
            <a:chExt cx="379575" cy="288925"/>
          </a:xfrm>
        </p:grpSpPr>
        <p:sp>
          <p:nvSpPr>
            <p:cNvPr id="51406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406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5170" name="图片 1"/>
          <p:cNvPicPr>
            <a:picLocks noChangeAspect="1"/>
          </p:cNvPicPr>
          <p:nvPr/>
        </p:nvPicPr>
        <p:blipFill>
          <a:blip r:embed="rId1"/>
          <a:stretch>
            <a:fillRect/>
          </a:stretch>
        </p:blipFill>
        <p:spPr>
          <a:xfrm>
            <a:off x="431800" y="1619250"/>
            <a:ext cx="5561013" cy="4500563"/>
          </a:xfrm>
          <a:prstGeom prst="rect">
            <a:avLst/>
          </a:prstGeom>
          <a:noFill/>
          <a:ln w="9525" cap="flat" cmpd="sng">
            <a:solidFill>
              <a:srgbClr val="0070C0"/>
            </a:solidFill>
            <a:prstDash val="solid"/>
            <a:miter/>
            <a:headEnd type="none" w="med" len="med"/>
            <a:tailEnd type="none" w="med" len="med"/>
          </a:ln>
        </p:spPr>
      </p:pic>
      <p:sp>
        <p:nvSpPr>
          <p:cNvPr id="135171"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000" b="1" dirty="0">
                <a:solidFill>
                  <a:srgbClr val="17375E"/>
                </a:solidFill>
              </a:rPr>
              <a:t>	</a:t>
            </a:r>
            <a:r>
              <a:rPr lang="zh-CN" altLang="en-US" sz="2000" b="1" dirty="0">
                <a:solidFill>
                  <a:srgbClr val="17375E"/>
                </a:solidFill>
              </a:rPr>
              <a:t>录入学生贷款申请（续）</a:t>
            </a:r>
            <a:endParaRPr lang="en-US" altLang="zh-CN" sz="2000" b="1" dirty="0">
              <a:solidFill>
                <a:srgbClr val="17375E"/>
              </a:solidFill>
            </a:endParaRPr>
          </a:p>
        </p:txBody>
      </p:sp>
      <p:sp>
        <p:nvSpPr>
          <p:cNvPr id="135172"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3517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35174" name="组合 18"/>
          <p:cNvGrpSpPr/>
          <p:nvPr/>
        </p:nvGrpSpPr>
        <p:grpSpPr>
          <a:xfrm rot="-1738667">
            <a:off x="815975" y="5886450"/>
            <a:ext cx="290513" cy="376238"/>
            <a:chOff x="4897646" y="4493223"/>
            <a:chExt cx="290198" cy="377136"/>
          </a:xfrm>
        </p:grpSpPr>
        <p:sp>
          <p:nvSpPr>
            <p:cNvPr id="135187" name="Line 7"/>
            <p:cNvSpPr/>
            <p:nvPr/>
          </p:nvSpPr>
          <p:spPr>
            <a:xfrm rot="-1169779" flipV="1">
              <a:off x="5023098" y="4641040"/>
              <a:ext cx="59632" cy="229319"/>
            </a:xfrm>
            <a:prstGeom prst="line">
              <a:avLst/>
            </a:prstGeom>
            <a:ln w="31750" cap="flat" cmpd="sng">
              <a:solidFill>
                <a:srgbClr val="FF0000"/>
              </a:solidFill>
              <a:prstDash val="solid"/>
              <a:headEnd type="none" w="med" len="med"/>
              <a:tailEnd type="stealth" w="lg" len="lg"/>
            </a:ln>
          </p:spPr>
        </p:sp>
        <p:sp>
          <p:nvSpPr>
            <p:cNvPr id="13518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35175" name="Line 6"/>
          <p:cNvSpPr/>
          <p:nvPr/>
        </p:nvSpPr>
        <p:spPr>
          <a:xfrm rot="7317938">
            <a:off x="4435475" y="1828800"/>
            <a:ext cx="914400" cy="1198563"/>
          </a:xfrm>
          <a:prstGeom prst="line">
            <a:avLst/>
          </a:prstGeom>
          <a:ln w="19050" cap="flat" cmpd="sng">
            <a:solidFill>
              <a:srgbClr val="000066"/>
            </a:solidFill>
            <a:prstDash val="dash"/>
            <a:headEnd type="none" w="med" len="med"/>
            <a:tailEnd type="none" w="med" len="med"/>
          </a:ln>
        </p:spPr>
      </p:sp>
      <p:grpSp>
        <p:nvGrpSpPr>
          <p:cNvPr id="135176" name="组合 14"/>
          <p:cNvGrpSpPr/>
          <p:nvPr/>
        </p:nvGrpSpPr>
        <p:grpSpPr>
          <a:xfrm>
            <a:off x="5651500" y="1989138"/>
            <a:ext cx="2520950" cy="762000"/>
            <a:chOff x="5802323" y="3159125"/>
            <a:chExt cx="2571768" cy="785817"/>
          </a:xfrm>
        </p:grpSpPr>
        <p:sp>
          <p:nvSpPr>
            <p:cNvPr id="135185"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进入贷款申请录入页面后，选择要录入贷款申请的贷款项目。</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35177" name="组合 14"/>
          <p:cNvGrpSpPr/>
          <p:nvPr/>
        </p:nvGrpSpPr>
        <p:grpSpPr>
          <a:xfrm>
            <a:off x="5715000" y="3214688"/>
            <a:ext cx="2520950" cy="762000"/>
            <a:chOff x="5802323" y="3159125"/>
            <a:chExt cx="2571768" cy="785817"/>
          </a:xfrm>
        </p:grpSpPr>
        <p:sp>
          <p:nvSpPr>
            <p:cNvPr id="135183"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输入学生贷款申请信息。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35178" name="Line 6"/>
          <p:cNvSpPr/>
          <p:nvPr/>
        </p:nvSpPr>
        <p:spPr>
          <a:xfrm rot="7317938">
            <a:off x="4016375" y="2382838"/>
            <a:ext cx="968375" cy="2090737"/>
          </a:xfrm>
          <a:prstGeom prst="line">
            <a:avLst/>
          </a:prstGeom>
          <a:ln w="19050" cap="flat" cmpd="sng">
            <a:solidFill>
              <a:srgbClr val="000066"/>
            </a:solidFill>
            <a:prstDash val="dash"/>
            <a:headEnd type="none" w="med" len="med"/>
            <a:tailEnd type="none" w="med" len="med"/>
          </a:ln>
        </p:spPr>
      </p:sp>
      <p:grpSp>
        <p:nvGrpSpPr>
          <p:cNvPr id="135179" name="组合 14"/>
          <p:cNvGrpSpPr/>
          <p:nvPr/>
        </p:nvGrpSpPr>
        <p:grpSpPr>
          <a:xfrm>
            <a:off x="3203575" y="5043488"/>
            <a:ext cx="2520950" cy="762000"/>
            <a:chOff x="5802323" y="3159125"/>
            <a:chExt cx="2571768" cy="785817"/>
          </a:xfrm>
        </p:grpSpPr>
        <p:sp>
          <p:nvSpPr>
            <p:cNvPr id="135181"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输入完信息后，点击“确定”按钮，保存录入的贷款申请信息。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35180" name="Line 6"/>
          <p:cNvSpPr/>
          <p:nvPr/>
        </p:nvSpPr>
        <p:spPr>
          <a:xfrm rot="7317938">
            <a:off x="1271588" y="4959350"/>
            <a:ext cx="1812925" cy="1308100"/>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6194" name="图片 1"/>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3619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a:t>
            </a:r>
            <a:r>
              <a:rPr lang="en-US" altLang="zh-CN" sz="2800" b="1" dirty="0">
                <a:solidFill>
                  <a:srgbClr val="17375E"/>
                </a:solidFill>
              </a:rPr>
              <a:t>	</a:t>
            </a:r>
            <a:r>
              <a:rPr lang="zh-CN" altLang="en-US" sz="2000" b="1" dirty="0">
                <a:solidFill>
                  <a:srgbClr val="17375E"/>
                </a:solidFill>
              </a:rPr>
              <a:t>导入学生贷款申请</a:t>
            </a:r>
            <a:endParaRPr lang="en-US" altLang="zh-CN"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
        <p:nvSpPr>
          <p:cNvPr id="13619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sp>
        <p:nvSpPr>
          <p:cNvPr id="136198" name="Line 6"/>
          <p:cNvSpPr/>
          <p:nvPr/>
        </p:nvSpPr>
        <p:spPr>
          <a:xfrm rot="7317938">
            <a:off x="2687638" y="2617788"/>
            <a:ext cx="176212" cy="1598612"/>
          </a:xfrm>
          <a:prstGeom prst="line">
            <a:avLst/>
          </a:prstGeom>
          <a:ln w="19050" cap="flat" cmpd="sng">
            <a:solidFill>
              <a:srgbClr val="000066"/>
            </a:solidFill>
            <a:prstDash val="dash"/>
            <a:headEnd type="none" w="med" len="med"/>
            <a:tailEnd type="none" w="med" len="med"/>
          </a:ln>
        </p:spPr>
      </p:sp>
      <p:grpSp>
        <p:nvGrpSpPr>
          <p:cNvPr id="136199" name="组合 14"/>
          <p:cNvGrpSpPr/>
          <p:nvPr/>
        </p:nvGrpSpPr>
        <p:grpSpPr>
          <a:xfrm>
            <a:off x="3500438" y="3429000"/>
            <a:ext cx="2520950" cy="762000"/>
            <a:chOff x="5802323" y="3159125"/>
            <a:chExt cx="2571768" cy="785817"/>
          </a:xfrm>
        </p:grpSpPr>
        <p:sp>
          <p:nvSpPr>
            <p:cNvPr id="136203"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项目名称”超链接，进入贷款申请明细页面。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3"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36200" name="组合 33"/>
          <p:cNvGrpSpPr/>
          <p:nvPr/>
        </p:nvGrpSpPr>
        <p:grpSpPr>
          <a:xfrm>
            <a:off x="6000750" y="4714875"/>
            <a:ext cx="2643188" cy="1000125"/>
            <a:chOff x="5715008" y="4516447"/>
            <a:chExt cx="2786082" cy="1065210"/>
          </a:xfrm>
        </p:grpSpPr>
        <p:sp>
          <p:nvSpPr>
            <p:cNvPr id="25" name="AutoShape 11"/>
            <p:cNvSpPr>
              <a:spLocks noChangeArrowheads="1"/>
            </p:cNvSpPr>
            <p:nvPr/>
          </p:nvSpPr>
          <p:spPr bwMode="auto">
            <a:xfrm>
              <a:off x="5840508" y="4609442"/>
              <a:ext cx="2660582" cy="97221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院系负责人复核上报后，高校经办人可以导入、新增、修改、删除、拒绝、恢复、退回操作学生贷款申请信息。</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26" name="Oval 10"/>
            <p:cNvSpPr>
              <a:spLocks noChangeArrowheads="1"/>
            </p:cNvSpPr>
            <p:nvPr/>
          </p:nvSpPr>
          <p:spPr bwMode="auto">
            <a:xfrm>
              <a:off x="5715008" y="4516447"/>
              <a:ext cx="269405" cy="270530"/>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7218" name="Picture 2" descr="C:\Users\cd101735\AppData\Roaming\feiq\RichOle\2007431970.bmp"/>
          <p:cNvPicPr/>
          <p:nvPr/>
        </p:nvPicPr>
        <p:blipFill>
          <a:blip r:embed="rId1"/>
          <a:stretch>
            <a:fillRect/>
          </a:stretch>
        </p:blipFill>
        <p:spPr>
          <a:xfrm>
            <a:off x="431800" y="1619250"/>
            <a:ext cx="8280400" cy="4500563"/>
          </a:xfrm>
          <a:prstGeom prst="rect">
            <a:avLst/>
          </a:prstGeom>
          <a:noFill/>
          <a:ln w="9525" cap="flat" cmpd="sng">
            <a:solidFill>
              <a:schemeClr val="accent1"/>
            </a:solidFill>
            <a:prstDash val="solid"/>
            <a:miter/>
            <a:headEnd type="none" w="med" len="med"/>
            <a:tailEnd type="none" w="med" len="med"/>
          </a:ln>
        </p:spPr>
      </p:pic>
      <p:sp>
        <p:nvSpPr>
          <p:cNvPr id="137219"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000" b="1" dirty="0">
                <a:solidFill>
                  <a:srgbClr val="17375E"/>
                </a:solidFill>
              </a:rPr>
              <a:t>	</a:t>
            </a:r>
            <a:r>
              <a:rPr lang="zh-CN" altLang="en-US" sz="2000" b="1" dirty="0">
                <a:solidFill>
                  <a:srgbClr val="17375E"/>
                </a:solidFill>
              </a:rPr>
              <a:t>导入学生贷款申请（续）</a:t>
            </a:r>
            <a:endParaRPr lang="en-US" altLang="zh-CN"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
        <p:nvSpPr>
          <p:cNvPr id="13722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37222" name="组合 18"/>
          <p:cNvGrpSpPr/>
          <p:nvPr/>
        </p:nvGrpSpPr>
        <p:grpSpPr>
          <a:xfrm rot="-2589287">
            <a:off x="655638" y="5835650"/>
            <a:ext cx="290512" cy="361950"/>
            <a:chOff x="4897646" y="4493223"/>
            <a:chExt cx="290198" cy="361259"/>
          </a:xfrm>
        </p:grpSpPr>
        <p:sp>
          <p:nvSpPr>
            <p:cNvPr id="137231" name="Line 7"/>
            <p:cNvSpPr/>
            <p:nvPr/>
          </p:nvSpPr>
          <p:spPr>
            <a:xfrm rot="-1169779" flipV="1">
              <a:off x="5005087" y="4644134"/>
              <a:ext cx="74912" cy="210348"/>
            </a:xfrm>
            <a:prstGeom prst="line">
              <a:avLst/>
            </a:prstGeom>
            <a:ln w="31750" cap="flat" cmpd="sng">
              <a:solidFill>
                <a:srgbClr val="FF0000"/>
              </a:solidFill>
              <a:prstDash val="solid"/>
              <a:headEnd type="none" w="med" len="med"/>
              <a:tailEnd type="stealth" w="lg" len="lg"/>
            </a:ln>
          </p:spPr>
        </p:sp>
        <p:sp>
          <p:nvSpPr>
            <p:cNvPr id="13723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37223" name="Line 6"/>
          <p:cNvSpPr/>
          <p:nvPr/>
        </p:nvSpPr>
        <p:spPr>
          <a:xfrm rot="7317938">
            <a:off x="827088" y="5183188"/>
            <a:ext cx="1060450" cy="349250"/>
          </a:xfrm>
          <a:prstGeom prst="line">
            <a:avLst/>
          </a:prstGeom>
          <a:ln w="19050" cap="flat" cmpd="sng">
            <a:solidFill>
              <a:srgbClr val="000066"/>
            </a:solidFill>
            <a:prstDash val="dash"/>
            <a:headEnd type="none" w="med" len="med"/>
            <a:tailEnd type="none" w="med" len="med"/>
          </a:ln>
        </p:spPr>
      </p:sp>
      <p:grpSp>
        <p:nvGrpSpPr>
          <p:cNvPr id="137224" name="组合 14"/>
          <p:cNvGrpSpPr/>
          <p:nvPr/>
        </p:nvGrpSpPr>
        <p:grpSpPr>
          <a:xfrm>
            <a:off x="1771650" y="4508500"/>
            <a:ext cx="2520950" cy="762000"/>
            <a:chOff x="5802323" y="3159125"/>
            <a:chExt cx="2571768" cy="785817"/>
          </a:xfrm>
        </p:grpSpPr>
        <p:sp>
          <p:nvSpPr>
            <p:cNvPr id="137229"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导入”按钮，系统弹出贷款申请导入页面。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37225" name="组合 14"/>
          <p:cNvGrpSpPr/>
          <p:nvPr/>
        </p:nvGrpSpPr>
        <p:grpSpPr>
          <a:xfrm>
            <a:off x="2971800" y="3471863"/>
            <a:ext cx="2357438" cy="642937"/>
            <a:chOff x="5802323" y="3159125"/>
            <a:chExt cx="2623610" cy="663038"/>
          </a:xfrm>
        </p:grpSpPr>
        <p:sp>
          <p:nvSpPr>
            <p:cNvPr id="137227" name="AutoShape 5"/>
            <p:cNvSpPr/>
            <p:nvPr/>
          </p:nvSpPr>
          <p:spPr>
            <a:xfrm>
              <a:off x="5929528" y="3285184"/>
              <a:ext cx="2496405" cy="53697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用户进入贷款申请明细页面。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8" name="Oval 10"/>
            <p:cNvSpPr>
              <a:spLocks noChangeArrowheads="1"/>
            </p:cNvSpPr>
            <p:nvPr/>
          </p:nvSpPr>
          <p:spPr bwMode="auto">
            <a:xfrm>
              <a:off x="5802323" y="3159125"/>
              <a:ext cx="270312" cy="27176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37226" name="Line 6"/>
          <p:cNvSpPr/>
          <p:nvPr/>
        </p:nvSpPr>
        <p:spPr>
          <a:xfrm rot="7317938">
            <a:off x="2506663" y="1957388"/>
            <a:ext cx="95250" cy="2192337"/>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0290" name="Picture 2" descr="C:\Users\cd101735\AppData\Roaming\feiq\RichOle\1599299099.bmp"/>
          <p:cNvPicPr/>
          <p:nvPr/>
        </p:nvPicPr>
        <p:blipFill>
          <a:blip r:embed="rId1"/>
          <a:stretch>
            <a:fillRect/>
          </a:stretch>
        </p:blipFill>
        <p:spPr>
          <a:xfrm>
            <a:off x="431800" y="1619250"/>
            <a:ext cx="8280400" cy="4500563"/>
          </a:xfrm>
          <a:prstGeom prst="rect">
            <a:avLst/>
          </a:prstGeom>
          <a:noFill/>
          <a:ln w="9525" cap="flat" cmpd="sng">
            <a:solidFill>
              <a:schemeClr val="accent1"/>
            </a:solidFill>
            <a:prstDash val="solid"/>
            <a:miter/>
            <a:headEnd type="none" w="med" len="med"/>
            <a:tailEnd type="none" w="med" len="med"/>
          </a:ln>
        </p:spPr>
      </p:pic>
      <p:sp>
        <p:nvSpPr>
          <p:cNvPr id="140291"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000" b="1" dirty="0">
                <a:solidFill>
                  <a:srgbClr val="17375E"/>
                </a:solidFill>
              </a:rPr>
              <a:t>	</a:t>
            </a:r>
            <a:r>
              <a:rPr lang="zh-CN" altLang="en-US" sz="2000" b="1" dirty="0">
                <a:solidFill>
                  <a:srgbClr val="17375E"/>
                </a:solidFill>
              </a:rPr>
              <a:t>导入学生贷款申请（续）</a:t>
            </a:r>
            <a:endParaRPr lang="en-US" altLang="zh-CN" sz="2000" b="1" dirty="0">
              <a:solidFill>
                <a:srgbClr val="17375E"/>
              </a:solidFill>
            </a:endParaRPr>
          </a:p>
        </p:txBody>
      </p:sp>
      <p:sp>
        <p:nvSpPr>
          <p:cNvPr id="140292"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029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40294" name="组合 18"/>
          <p:cNvGrpSpPr/>
          <p:nvPr/>
        </p:nvGrpSpPr>
        <p:grpSpPr>
          <a:xfrm rot="-1738667">
            <a:off x="1676400" y="5813425"/>
            <a:ext cx="290513" cy="388938"/>
            <a:chOff x="4897646" y="4493223"/>
            <a:chExt cx="290198" cy="389820"/>
          </a:xfrm>
        </p:grpSpPr>
        <p:sp>
          <p:nvSpPr>
            <p:cNvPr id="140306" name="Line 7"/>
            <p:cNvSpPr/>
            <p:nvPr/>
          </p:nvSpPr>
          <p:spPr>
            <a:xfrm rot="-1169779" flipV="1">
              <a:off x="5039169" y="4638280"/>
              <a:ext cx="45739" cy="244763"/>
            </a:xfrm>
            <a:prstGeom prst="line">
              <a:avLst/>
            </a:prstGeom>
            <a:ln w="31750" cap="flat" cmpd="sng">
              <a:solidFill>
                <a:srgbClr val="FF0000"/>
              </a:solidFill>
              <a:prstDash val="solid"/>
              <a:headEnd type="none" w="med" len="med"/>
              <a:tailEnd type="stealth" w="lg" len="lg"/>
            </a:ln>
          </p:spPr>
        </p:sp>
        <p:sp>
          <p:nvSpPr>
            <p:cNvPr id="14030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40295" name="Line 6"/>
          <p:cNvSpPr/>
          <p:nvPr/>
        </p:nvSpPr>
        <p:spPr>
          <a:xfrm rot="7317938">
            <a:off x="1544638" y="2144713"/>
            <a:ext cx="552450" cy="1423987"/>
          </a:xfrm>
          <a:prstGeom prst="line">
            <a:avLst/>
          </a:prstGeom>
          <a:ln w="19050" cap="flat" cmpd="sng">
            <a:solidFill>
              <a:srgbClr val="000066"/>
            </a:solidFill>
            <a:prstDash val="dash"/>
            <a:headEnd type="none" w="med" len="med"/>
            <a:tailEnd type="none" w="med" len="med"/>
          </a:ln>
        </p:spPr>
      </p:sp>
      <p:grpSp>
        <p:nvGrpSpPr>
          <p:cNvPr id="140296" name="组合 14"/>
          <p:cNvGrpSpPr/>
          <p:nvPr/>
        </p:nvGrpSpPr>
        <p:grpSpPr>
          <a:xfrm>
            <a:off x="2571750" y="2643188"/>
            <a:ext cx="2500313" cy="785812"/>
            <a:chOff x="5802323" y="3159125"/>
            <a:chExt cx="2571768" cy="785817"/>
          </a:xfrm>
        </p:grpSpPr>
        <p:sp>
          <p:nvSpPr>
            <p:cNvPr id="140304" name="AutoShape 5"/>
            <p:cNvSpPr/>
            <p:nvPr/>
          </p:nvSpPr>
          <p:spPr>
            <a:xfrm>
              <a:off x="5928054" y="3284538"/>
              <a:ext cx="2446037" cy="660404"/>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选择学生贷款申请信息。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1056"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40297" name="组合 14"/>
          <p:cNvGrpSpPr/>
          <p:nvPr/>
        </p:nvGrpSpPr>
        <p:grpSpPr>
          <a:xfrm>
            <a:off x="2357438" y="4714875"/>
            <a:ext cx="2520950" cy="762000"/>
            <a:chOff x="5802323" y="3159125"/>
            <a:chExt cx="2571768" cy="785817"/>
          </a:xfrm>
        </p:grpSpPr>
        <p:sp>
          <p:nvSpPr>
            <p:cNvPr id="140302"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点击“确定”按钮，系统将学生通过学生在线服务系统提出的贷款申请信息导入到业务系统。</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40298" name="Line 6"/>
          <p:cNvSpPr/>
          <p:nvPr/>
        </p:nvSpPr>
        <p:spPr>
          <a:xfrm rot="7317938" flipV="1">
            <a:off x="1806575" y="5448300"/>
            <a:ext cx="722313" cy="6350"/>
          </a:xfrm>
          <a:prstGeom prst="line">
            <a:avLst/>
          </a:prstGeom>
          <a:ln w="19050" cap="flat" cmpd="sng">
            <a:solidFill>
              <a:srgbClr val="000066"/>
            </a:solidFill>
            <a:prstDash val="dash"/>
            <a:headEnd type="none" w="med" len="med"/>
            <a:tailEnd type="none" w="med" len="med"/>
          </a:ln>
        </p:spPr>
      </p:sp>
      <p:grpSp>
        <p:nvGrpSpPr>
          <p:cNvPr id="140299" name="组合 18"/>
          <p:cNvGrpSpPr/>
          <p:nvPr/>
        </p:nvGrpSpPr>
        <p:grpSpPr>
          <a:xfrm rot="-1738667">
            <a:off x="719138" y="2179638"/>
            <a:ext cx="290512" cy="388937"/>
            <a:chOff x="4897646" y="4493223"/>
            <a:chExt cx="290198" cy="389820"/>
          </a:xfrm>
        </p:grpSpPr>
        <p:sp>
          <p:nvSpPr>
            <p:cNvPr id="140300" name="Line 7"/>
            <p:cNvSpPr/>
            <p:nvPr/>
          </p:nvSpPr>
          <p:spPr>
            <a:xfrm rot="-1169779" flipV="1">
              <a:off x="5039169" y="4638280"/>
              <a:ext cx="45739" cy="244763"/>
            </a:xfrm>
            <a:prstGeom prst="line">
              <a:avLst/>
            </a:prstGeom>
            <a:ln w="31750" cap="flat" cmpd="sng">
              <a:solidFill>
                <a:srgbClr val="FF0000"/>
              </a:solidFill>
              <a:prstDash val="solid"/>
              <a:headEnd type="none" w="med" len="med"/>
              <a:tailEnd type="stealth" w="lg" len="lg"/>
            </a:ln>
          </p:spPr>
        </p:sp>
        <p:sp>
          <p:nvSpPr>
            <p:cNvPr id="14030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1314" name="图片 1"/>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4131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800" b="1" dirty="0">
                <a:solidFill>
                  <a:srgbClr val="17375E"/>
                </a:solidFill>
              </a:rPr>
              <a:t>	</a:t>
            </a:r>
            <a:r>
              <a:rPr lang="zh-CN" altLang="en-US" sz="2000" b="1" dirty="0">
                <a:solidFill>
                  <a:srgbClr val="17375E"/>
                </a:solidFill>
              </a:rPr>
              <a:t>拒绝单个学生贷款申请</a:t>
            </a:r>
            <a:endParaRPr lang="en-US" altLang="zh-CN" sz="2000" b="1" dirty="0">
              <a:solidFill>
                <a:srgbClr val="17375E"/>
              </a:solidFill>
            </a:endParaRPr>
          </a:p>
        </p:txBody>
      </p:sp>
      <p:sp>
        <p:nvSpPr>
          <p:cNvPr id="141316"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131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41318" name="组合 18"/>
          <p:cNvGrpSpPr/>
          <p:nvPr/>
        </p:nvGrpSpPr>
        <p:grpSpPr>
          <a:xfrm rot="-2589287">
            <a:off x="2593975" y="5797550"/>
            <a:ext cx="290513" cy="407988"/>
            <a:chOff x="4897646" y="4493223"/>
            <a:chExt cx="290198" cy="408764"/>
          </a:xfrm>
        </p:grpSpPr>
        <p:sp>
          <p:nvSpPr>
            <p:cNvPr id="141337" name="Line 7"/>
            <p:cNvSpPr/>
            <p:nvPr/>
          </p:nvSpPr>
          <p:spPr>
            <a:xfrm rot="-1169779" flipV="1">
              <a:off x="5042425" y="4637721"/>
              <a:ext cx="45739" cy="264266"/>
            </a:xfrm>
            <a:prstGeom prst="line">
              <a:avLst/>
            </a:prstGeom>
            <a:ln w="31750" cap="flat" cmpd="sng">
              <a:solidFill>
                <a:srgbClr val="FF0000"/>
              </a:solidFill>
              <a:prstDash val="solid"/>
              <a:headEnd type="none" w="med" len="med"/>
              <a:tailEnd type="stealth" w="lg" len="lg"/>
            </a:ln>
          </p:spPr>
        </p:sp>
        <p:sp>
          <p:nvSpPr>
            <p:cNvPr id="14133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41319" name="Line 6"/>
          <p:cNvSpPr/>
          <p:nvPr/>
        </p:nvSpPr>
        <p:spPr>
          <a:xfrm rot="7317938">
            <a:off x="2695575" y="5289550"/>
            <a:ext cx="1179513" cy="276225"/>
          </a:xfrm>
          <a:prstGeom prst="line">
            <a:avLst/>
          </a:prstGeom>
          <a:ln w="19050" cap="flat" cmpd="sng">
            <a:solidFill>
              <a:srgbClr val="000066"/>
            </a:solidFill>
            <a:prstDash val="dash"/>
            <a:headEnd type="none" w="med" len="med"/>
            <a:tailEnd type="none" w="med" len="med"/>
          </a:ln>
        </p:spPr>
      </p:sp>
      <p:grpSp>
        <p:nvGrpSpPr>
          <p:cNvPr id="141320" name="组合 14"/>
          <p:cNvGrpSpPr/>
          <p:nvPr/>
        </p:nvGrpSpPr>
        <p:grpSpPr>
          <a:xfrm>
            <a:off x="3643313" y="4595813"/>
            <a:ext cx="2520950" cy="762000"/>
            <a:chOff x="5802323" y="3159125"/>
            <a:chExt cx="2571768" cy="785817"/>
          </a:xfrm>
        </p:grpSpPr>
        <p:sp>
          <p:nvSpPr>
            <p:cNvPr id="141335"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拒绝”按钮，系统弹出贷款申请拒绝页面。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41321" name="组合 14"/>
          <p:cNvGrpSpPr/>
          <p:nvPr/>
        </p:nvGrpSpPr>
        <p:grpSpPr>
          <a:xfrm>
            <a:off x="2836863" y="2071688"/>
            <a:ext cx="2520950" cy="762000"/>
            <a:chOff x="5802323" y="3159125"/>
            <a:chExt cx="2571768" cy="785817"/>
          </a:xfrm>
        </p:grpSpPr>
        <p:sp>
          <p:nvSpPr>
            <p:cNvPr id="141333"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用户进入申请与审查功能后，点击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明细”页签。</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41322" name="Line 6"/>
          <p:cNvSpPr/>
          <p:nvPr/>
        </p:nvSpPr>
        <p:spPr>
          <a:xfrm rot="7317938">
            <a:off x="2184400" y="2181225"/>
            <a:ext cx="519113" cy="722313"/>
          </a:xfrm>
          <a:prstGeom prst="line">
            <a:avLst/>
          </a:prstGeom>
          <a:ln w="19050" cap="flat" cmpd="sng">
            <a:solidFill>
              <a:srgbClr val="000066"/>
            </a:solidFill>
            <a:prstDash val="dash"/>
            <a:headEnd type="none" w="med" len="med"/>
            <a:tailEnd type="none" w="med" len="med"/>
          </a:ln>
        </p:spPr>
      </p:sp>
      <p:grpSp>
        <p:nvGrpSpPr>
          <p:cNvPr id="141323" name="组合 14"/>
          <p:cNvGrpSpPr/>
          <p:nvPr/>
        </p:nvGrpSpPr>
        <p:grpSpPr>
          <a:xfrm>
            <a:off x="2428875" y="3429000"/>
            <a:ext cx="2520950" cy="762000"/>
            <a:chOff x="5802323" y="3159125"/>
            <a:chExt cx="2571768" cy="785817"/>
          </a:xfrm>
        </p:grpSpPr>
        <p:sp>
          <p:nvSpPr>
            <p:cNvPr id="141331"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选择一个需要拒绝的贷款申请信息。</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20"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41324" name="Line 6"/>
          <p:cNvSpPr/>
          <p:nvPr/>
        </p:nvSpPr>
        <p:spPr>
          <a:xfrm rot="7317938">
            <a:off x="1589088" y="2981325"/>
            <a:ext cx="392112" cy="1270000"/>
          </a:xfrm>
          <a:prstGeom prst="line">
            <a:avLst/>
          </a:prstGeom>
          <a:ln w="19050" cap="flat" cmpd="sng">
            <a:solidFill>
              <a:srgbClr val="000066"/>
            </a:solidFill>
            <a:prstDash val="dash"/>
            <a:headEnd type="none" w="med" len="med"/>
            <a:tailEnd type="none" w="med" len="med"/>
          </a:ln>
        </p:spPr>
      </p:sp>
      <p:grpSp>
        <p:nvGrpSpPr>
          <p:cNvPr id="141325" name="组合 18"/>
          <p:cNvGrpSpPr/>
          <p:nvPr/>
        </p:nvGrpSpPr>
        <p:grpSpPr>
          <a:xfrm rot="-2589287">
            <a:off x="1471613" y="2290763"/>
            <a:ext cx="290512" cy="407987"/>
            <a:chOff x="4897646" y="4493223"/>
            <a:chExt cx="290198" cy="408764"/>
          </a:xfrm>
        </p:grpSpPr>
        <p:sp>
          <p:nvSpPr>
            <p:cNvPr id="141329" name="Line 7"/>
            <p:cNvSpPr/>
            <p:nvPr/>
          </p:nvSpPr>
          <p:spPr>
            <a:xfrm rot="-1169779" flipV="1">
              <a:off x="5042425" y="4637721"/>
              <a:ext cx="45739" cy="264266"/>
            </a:xfrm>
            <a:prstGeom prst="line">
              <a:avLst/>
            </a:prstGeom>
            <a:ln w="31750" cap="flat" cmpd="sng">
              <a:solidFill>
                <a:srgbClr val="FF0000"/>
              </a:solidFill>
              <a:prstDash val="solid"/>
              <a:headEnd type="none" w="med" len="med"/>
              <a:tailEnd type="stealth" w="lg" len="lg"/>
            </a:ln>
          </p:spPr>
        </p:sp>
        <p:sp>
          <p:nvSpPr>
            <p:cNvPr id="14133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41326" name="组合 18"/>
          <p:cNvGrpSpPr/>
          <p:nvPr/>
        </p:nvGrpSpPr>
        <p:grpSpPr>
          <a:xfrm rot="-2589287">
            <a:off x="633413" y="3092450"/>
            <a:ext cx="290512" cy="407988"/>
            <a:chOff x="4897646" y="4493223"/>
            <a:chExt cx="290198" cy="408764"/>
          </a:xfrm>
        </p:grpSpPr>
        <p:sp>
          <p:nvSpPr>
            <p:cNvPr id="141327" name="Line 7"/>
            <p:cNvSpPr/>
            <p:nvPr/>
          </p:nvSpPr>
          <p:spPr>
            <a:xfrm rot="-1169779" flipV="1">
              <a:off x="5042425" y="4637721"/>
              <a:ext cx="45739" cy="264266"/>
            </a:xfrm>
            <a:prstGeom prst="line">
              <a:avLst/>
            </a:prstGeom>
            <a:ln w="31750" cap="flat" cmpd="sng">
              <a:solidFill>
                <a:srgbClr val="FF0000"/>
              </a:solidFill>
              <a:prstDash val="solid"/>
              <a:headEnd type="none" w="med" len="med"/>
              <a:tailEnd type="stealth" w="lg" len="lg"/>
            </a:ln>
          </p:spPr>
        </p:sp>
        <p:sp>
          <p:nvSpPr>
            <p:cNvPr id="14132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2338" name="图片 1"/>
          <p:cNvPicPr>
            <a:picLocks noChangeAspect="1"/>
          </p:cNvPicPr>
          <p:nvPr/>
        </p:nvPicPr>
        <p:blipFill>
          <a:blip r:embed="rId1"/>
          <a:stretch>
            <a:fillRect/>
          </a:stretch>
        </p:blipFill>
        <p:spPr>
          <a:xfrm>
            <a:off x="431800" y="1619250"/>
            <a:ext cx="4687888" cy="4500563"/>
          </a:xfrm>
          <a:prstGeom prst="rect">
            <a:avLst/>
          </a:prstGeom>
          <a:noFill/>
          <a:ln w="9525" cap="flat" cmpd="sng">
            <a:solidFill>
              <a:srgbClr val="0070C0"/>
            </a:solidFill>
            <a:prstDash val="solid"/>
            <a:miter/>
            <a:headEnd type="none" w="med" len="med"/>
            <a:tailEnd type="none" w="med" len="med"/>
          </a:ln>
        </p:spPr>
      </p:pic>
      <p:sp>
        <p:nvSpPr>
          <p:cNvPr id="142339"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a:t>
            </a:r>
            <a:r>
              <a:rPr lang="en-US" altLang="zh-CN" sz="2800" b="1" dirty="0">
                <a:solidFill>
                  <a:srgbClr val="17375E"/>
                </a:solidFill>
              </a:rPr>
              <a:t>	</a:t>
            </a:r>
            <a:r>
              <a:rPr lang="zh-CN" altLang="en-US" sz="2000" b="1" dirty="0">
                <a:solidFill>
                  <a:srgbClr val="17375E"/>
                </a:solidFill>
              </a:rPr>
              <a:t>拒绝单个学生贷款申请（续）</a:t>
            </a:r>
            <a:endParaRPr lang="en-US" altLang="zh-CN" sz="2000" b="1" dirty="0">
              <a:solidFill>
                <a:srgbClr val="17375E"/>
              </a:solidFill>
            </a:endParaRPr>
          </a:p>
        </p:txBody>
      </p:sp>
      <p:sp>
        <p:nvSpPr>
          <p:cNvPr id="142340"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234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42342" name="组合 18"/>
          <p:cNvGrpSpPr/>
          <p:nvPr/>
        </p:nvGrpSpPr>
        <p:grpSpPr>
          <a:xfrm rot="-1738667">
            <a:off x="617538" y="5868988"/>
            <a:ext cx="288925" cy="395287"/>
            <a:chOff x="4897646" y="4493223"/>
            <a:chExt cx="290198" cy="395435"/>
          </a:xfrm>
        </p:grpSpPr>
        <p:sp>
          <p:nvSpPr>
            <p:cNvPr id="142351" name="Line 7"/>
            <p:cNvSpPr/>
            <p:nvPr/>
          </p:nvSpPr>
          <p:spPr>
            <a:xfrm rot="-1169779" flipV="1">
              <a:off x="5040135" y="4638115"/>
              <a:ext cx="45739" cy="250543"/>
            </a:xfrm>
            <a:prstGeom prst="line">
              <a:avLst/>
            </a:prstGeom>
            <a:ln w="31750" cap="flat" cmpd="sng">
              <a:solidFill>
                <a:srgbClr val="FF0000"/>
              </a:solidFill>
              <a:prstDash val="solid"/>
              <a:headEnd type="none" w="med" len="med"/>
              <a:tailEnd type="stealth" w="lg" len="lg"/>
            </a:ln>
          </p:spPr>
        </p:sp>
        <p:sp>
          <p:nvSpPr>
            <p:cNvPr id="14235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42343" name="组合 14"/>
          <p:cNvGrpSpPr/>
          <p:nvPr/>
        </p:nvGrpSpPr>
        <p:grpSpPr>
          <a:xfrm>
            <a:off x="5143500" y="3571875"/>
            <a:ext cx="2520950" cy="762000"/>
            <a:chOff x="5802323" y="3159125"/>
            <a:chExt cx="2571768" cy="785817"/>
          </a:xfrm>
        </p:grpSpPr>
        <p:sp>
          <p:nvSpPr>
            <p:cNvPr id="142349"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输入拒绝原因信息。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42344" name="Line 6"/>
          <p:cNvSpPr/>
          <p:nvPr/>
        </p:nvSpPr>
        <p:spPr>
          <a:xfrm rot="7317938">
            <a:off x="3571875" y="4127500"/>
            <a:ext cx="1846263" cy="687388"/>
          </a:xfrm>
          <a:prstGeom prst="line">
            <a:avLst/>
          </a:prstGeom>
          <a:ln w="19050" cap="flat" cmpd="sng">
            <a:solidFill>
              <a:srgbClr val="000066"/>
            </a:solidFill>
            <a:prstDash val="dash"/>
            <a:headEnd type="none" w="med" len="med"/>
            <a:tailEnd type="none" w="med" len="med"/>
          </a:ln>
        </p:spPr>
      </p:sp>
      <p:grpSp>
        <p:nvGrpSpPr>
          <p:cNvPr id="142345" name="组合 14"/>
          <p:cNvGrpSpPr/>
          <p:nvPr/>
        </p:nvGrpSpPr>
        <p:grpSpPr>
          <a:xfrm>
            <a:off x="2500313" y="5214938"/>
            <a:ext cx="2520950" cy="762000"/>
            <a:chOff x="5802323" y="3159125"/>
            <a:chExt cx="2571768" cy="785817"/>
          </a:xfrm>
        </p:grpSpPr>
        <p:sp>
          <p:nvSpPr>
            <p:cNvPr id="142347"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输入完信息后，点击“确定”按钮，拒绝学生贷款申请。</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42346" name="Line 6"/>
          <p:cNvSpPr/>
          <p:nvPr/>
        </p:nvSpPr>
        <p:spPr>
          <a:xfrm rot="7317938">
            <a:off x="982663" y="5133975"/>
            <a:ext cx="1349375" cy="1144588"/>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62" name="图片 1"/>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4336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800" b="1" dirty="0">
                <a:solidFill>
                  <a:srgbClr val="17375E"/>
                </a:solidFill>
              </a:rPr>
              <a:t>	</a:t>
            </a:r>
            <a:r>
              <a:rPr lang="zh-CN" altLang="en-US" sz="2000" b="1" dirty="0">
                <a:solidFill>
                  <a:srgbClr val="17375E"/>
                </a:solidFill>
              </a:rPr>
              <a:t>恢复单个学生贷款申请</a:t>
            </a:r>
            <a:endParaRPr lang="en-US" altLang="zh-CN" sz="2000" b="1" dirty="0">
              <a:solidFill>
                <a:srgbClr val="17375E"/>
              </a:solidFill>
            </a:endParaRPr>
          </a:p>
        </p:txBody>
      </p:sp>
      <p:sp>
        <p:nvSpPr>
          <p:cNvPr id="143364"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336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43366" name="组合 18"/>
          <p:cNvGrpSpPr/>
          <p:nvPr/>
        </p:nvGrpSpPr>
        <p:grpSpPr>
          <a:xfrm rot="-2589287">
            <a:off x="2928938" y="5711825"/>
            <a:ext cx="290512" cy="365125"/>
            <a:chOff x="4897646" y="4493223"/>
            <a:chExt cx="290198" cy="365016"/>
          </a:xfrm>
        </p:grpSpPr>
        <p:sp>
          <p:nvSpPr>
            <p:cNvPr id="143385"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4338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43367" name="组合 14"/>
          <p:cNvGrpSpPr/>
          <p:nvPr/>
        </p:nvGrpSpPr>
        <p:grpSpPr>
          <a:xfrm>
            <a:off x="4143375" y="4786313"/>
            <a:ext cx="2520950" cy="762000"/>
            <a:chOff x="5802323" y="3159125"/>
            <a:chExt cx="2571768" cy="785817"/>
          </a:xfrm>
        </p:grpSpPr>
        <p:sp>
          <p:nvSpPr>
            <p:cNvPr id="143383"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恢复”按钮，系统自动恢复学生贷款申请信息。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43368" name="组合 14"/>
          <p:cNvGrpSpPr/>
          <p:nvPr/>
        </p:nvGrpSpPr>
        <p:grpSpPr>
          <a:xfrm>
            <a:off x="2771775" y="2133600"/>
            <a:ext cx="2520950" cy="762000"/>
            <a:chOff x="5802323" y="3159125"/>
            <a:chExt cx="2571768" cy="785817"/>
          </a:xfrm>
        </p:grpSpPr>
        <p:sp>
          <p:nvSpPr>
            <p:cNvPr id="143381"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用户进入申请与审查功能后，点击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明细”页签。</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43369" name="Line 6"/>
          <p:cNvSpPr/>
          <p:nvPr/>
        </p:nvSpPr>
        <p:spPr>
          <a:xfrm rot="7317938">
            <a:off x="1990725" y="2058988"/>
            <a:ext cx="588963" cy="809625"/>
          </a:xfrm>
          <a:prstGeom prst="line">
            <a:avLst/>
          </a:prstGeom>
          <a:ln w="19050" cap="flat" cmpd="sng">
            <a:solidFill>
              <a:srgbClr val="000066"/>
            </a:solidFill>
            <a:prstDash val="dash"/>
            <a:headEnd type="none" w="med" len="med"/>
            <a:tailEnd type="none" w="med" len="med"/>
          </a:ln>
        </p:spPr>
      </p:sp>
      <p:grpSp>
        <p:nvGrpSpPr>
          <p:cNvPr id="143370" name="组合 14"/>
          <p:cNvGrpSpPr/>
          <p:nvPr/>
        </p:nvGrpSpPr>
        <p:grpSpPr>
          <a:xfrm>
            <a:off x="1857375" y="3714750"/>
            <a:ext cx="2520950" cy="762000"/>
            <a:chOff x="5802323" y="3159125"/>
            <a:chExt cx="2571768" cy="785817"/>
          </a:xfrm>
        </p:grpSpPr>
        <p:sp>
          <p:nvSpPr>
            <p:cNvPr id="143379"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选择一个需要恢复的贷款申请信息。</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20"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43371" name="Line 6"/>
          <p:cNvSpPr/>
          <p:nvPr/>
        </p:nvSpPr>
        <p:spPr>
          <a:xfrm rot="7317938">
            <a:off x="1454150" y="3205163"/>
            <a:ext cx="25400" cy="1239837"/>
          </a:xfrm>
          <a:prstGeom prst="line">
            <a:avLst/>
          </a:prstGeom>
          <a:ln w="19050" cap="flat" cmpd="sng">
            <a:solidFill>
              <a:srgbClr val="000066"/>
            </a:solidFill>
            <a:prstDash val="dash"/>
            <a:headEnd type="none" w="med" len="med"/>
            <a:tailEnd type="none" w="med" len="med"/>
          </a:ln>
        </p:spPr>
      </p:sp>
      <p:grpSp>
        <p:nvGrpSpPr>
          <p:cNvPr id="143372" name="组合 18"/>
          <p:cNvGrpSpPr/>
          <p:nvPr/>
        </p:nvGrpSpPr>
        <p:grpSpPr>
          <a:xfrm rot="-2589287">
            <a:off x="625475" y="3157538"/>
            <a:ext cx="290513" cy="365125"/>
            <a:chOff x="4897646" y="4493223"/>
            <a:chExt cx="290198" cy="365016"/>
          </a:xfrm>
        </p:grpSpPr>
        <p:sp>
          <p:nvSpPr>
            <p:cNvPr id="143377"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4337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43373" name="组合 18"/>
          <p:cNvGrpSpPr/>
          <p:nvPr/>
        </p:nvGrpSpPr>
        <p:grpSpPr>
          <a:xfrm rot="-2589287">
            <a:off x="1443038" y="2300288"/>
            <a:ext cx="290512" cy="365125"/>
            <a:chOff x="4897646" y="4493223"/>
            <a:chExt cx="290198" cy="365016"/>
          </a:xfrm>
        </p:grpSpPr>
        <p:sp>
          <p:nvSpPr>
            <p:cNvPr id="143375"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4337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43374" name="Line 6"/>
          <p:cNvSpPr/>
          <p:nvPr/>
        </p:nvSpPr>
        <p:spPr>
          <a:xfrm rot="7317938">
            <a:off x="3089275" y="5211763"/>
            <a:ext cx="1268413" cy="490537"/>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7458" name="Picture 2"/>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47459"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000" b="1" dirty="0">
                <a:solidFill>
                  <a:srgbClr val="17375E"/>
                </a:solidFill>
              </a:rPr>
              <a:t>	</a:t>
            </a:r>
            <a:r>
              <a:rPr lang="zh-CN" altLang="en-US" sz="2000" b="1" dirty="0">
                <a:solidFill>
                  <a:srgbClr val="17375E"/>
                </a:solidFill>
              </a:rPr>
              <a:t>退回单个学生贷款申请</a:t>
            </a:r>
            <a:endParaRPr lang="en-US" altLang="zh-CN" sz="2000" b="1" dirty="0">
              <a:solidFill>
                <a:srgbClr val="17375E"/>
              </a:solidFill>
            </a:endParaRPr>
          </a:p>
        </p:txBody>
      </p:sp>
      <p:sp>
        <p:nvSpPr>
          <p:cNvPr id="147460"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746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47462" name="组合 14"/>
          <p:cNvGrpSpPr/>
          <p:nvPr/>
        </p:nvGrpSpPr>
        <p:grpSpPr>
          <a:xfrm>
            <a:off x="4572000" y="4683125"/>
            <a:ext cx="2397125" cy="762000"/>
            <a:chOff x="5802323" y="3159125"/>
            <a:chExt cx="2445448" cy="785817"/>
          </a:xfrm>
        </p:grpSpPr>
        <p:sp>
          <p:nvSpPr>
            <p:cNvPr id="147484" name="AutoShape 5"/>
            <p:cNvSpPr/>
            <p:nvPr/>
          </p:nvSpPr>
          <p:spPr>
            <a:xfrm>
              <a:off x="5802323" y="3285183"/>
              <a:ext cx="2445448"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退回”按钮，系统弹出贷款申请退回页面。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47463" name="组合 14"/>
          <p:cNvGrpSpPr/>
          <p:nvPr/>
        </p:nvGrpSpPr>
        <p:grpSpPr>
          <a:xfrm>
            <a:off x="2786063" y="2162175"/>
            <a:ext cx="2520950" cy="762000"/>
            <a:chOff x="5802323" y="3159125"/>
            <a:chExt cx="2571768" cy="785817"/>
          </a:xfrm>
        </p:grpSpPr>
        <p:sp>
          <p:nvSpPr>
            <p:cNvPr id="147482"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用户进入申请与审查功能后，点击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明细”页签。</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47464" name="组合 14"/>
          <p:cNvGrpSpPr/>
          <p:nvPr/>
        </p:nvGrpSpPr>
        <p:grpSpPr>
          <a:xfrm>
            <a:off x="1066800" y="3789363"/>
            <a:ext cx="2397125" cy="762000"/>
            <a:chOff x="5729423" y="3159125"/>
            <a:chExt cx="2445447" cy="785817"/>
          </a:xfrm>
        </p:grpSpPr>
        <p:sp>
          <p:nvSpPr>
            <p:cNvPr id="147480" name="AutoShape 5"/>
            <p:cNvSpPr/>
            <p:nvPr/>
          </p:nvSpPr>
          <p:spPr>
            <a:xfrm>
              <a:off x="5729423"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选择一个需要退回的贷款申请信息。</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20" name="Oval 10"/>
            <p:cNvSpPr>
              <a:spLocks noChangeArrowheads="1"/>
            </p:cNvSpPr>
            <p:nvPr/>
          </p:nvSpPr>
          <p:spPr bwMode="auto">
            <a:xfrm>
              <a:off x="5802301"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47465" name="Line 6"/>
          <p:cNvSpPr/>
          <p:nvPr/>
        </p:nvSpPr>
        <p:spPr>
          <a:xfrm rot="7317938" flipH="1">
            <a:off x="1025525" y="3279775"/>
            <a:ext cx="234950" cy="639763"/>
          </a:xfrm>
          <a:prstGeom prst="line">
            <a:avLst/>
          </a:prstGeom>
          <a:ln w="19050" cap="flat" cmpd="sng">
            <a:solidFill>
              <a:srgbClr val="000066"/>
            </a:solidFill>
            <a:prstDash val="dash"/>
            <a:headEnd type="none" w="med" len="med"/>
            <a:tailEnd type="none" w="med" len="med"/>
          </a:ln>
        </p:spPr>
      </p:sp>
      <p:grpSp>
        <p:nvGrpSpPr>
          <p:cNvPr id="147466" name="组合 33"/>
          <p:cNvGrpSpPr/>
          <p:nvPr/>
        </p:nvGrpSpPr>
        <p:grpSpPr>
          <a:xfrm>
            <a:off x="5929313" y="3429000"/>
            <a:ext cx="2786062" cy="1081088"/>
            <a:chOff x="5715008" y="4516447"/>
            <a:chExt cx="2786082" cy="1065210"/>
          </a:xfrm>
        </p:grpSpPr>
        <p:sp>
          <p:nvSpPr>
            <p:cNvPr id="30" name="AutoShape 11"/>
            <p:cNvSpPr>
              <a:spLocks noChangeArrowheads="1"/>
            </p:cNvSpPr>
            <p:nvPr/>
          </p:nvSpPr>
          <p:spPr bwMode="auto">
            <a:xfrm>
              <a:off x="5840421" y="4608734"/>
              <a:ext cx="2660669" cy="972923"/>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高校经办人先选择单个学生贷款信息退回给院系经办人，院系经办人进行修改后提交给高校经办人审查。</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1" name="Oval 10"/>
            <p:cNvSpPr>
              <a:spLocks noChangeArrowheads="1"/>
            </p:cNvSpPr>
            <p:nvPr/>
          </p:nvSpPr>
          <p:spPr bwMode="auto">
            <a:xfrm>
              <a:off x="5715008" y="4516447"/>
              <a:ext cx="269877" cy="270604"/>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47467" name="组合 18"/>
          <p:cNvGrpSpPr/>
          <p:nvPr/>
        </p:nvGrpSpPr>
        <p:grpSpPr>
          <a:xfrm rot="-2589287">
            <a:off x="3433763" y="5749925"/>
            <a:ext cx="290512" cy="365125"/>
            <a:chOff x="4897646" y="4493223"/>
            <a:chExt cx="290198" cy="365016"/>
          </a:xfrm>
        </p:grpSpPr>
        <p:sp>
          <p:nvSpPr>
            <p:cNvPr id="147476"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4747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47468" name="组合 18"/>
          <p:cNvGrpSpPr/>
          <p:nvPr/>
        </p:nvGrpSpPr>
        <p:grpSpPr>
          <a:xfrm rot="-2589287">
            <a:off x="625475" y="3014663"/>
            <a:ext cx="290513" cy="365125"/>
            <a:chOff x="4897646" y="4493223"/>
            <a:chExt cx="290198" cy="365016"/>
          </a:xfrm>
        </p:grpSpPr>
        <p:sp>
          <p:nvSpPr>
            <p:cNvPr id="147474"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4747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47469" name="组合 18"/>
          <p:cNvGrpSpPr/>
          <p:nvPr/>
        </p:nvGrpSpPr>
        <p:grpSpPr>
          <a:xfrm rot="-2589287">
            <a:off x="1443038" y="2335213"/>
            <a:ext cx="290512" cy="365125"/>
            <a:chOff x="4897646" y="4493223"/>
            <a:chExt cx="290198" cy="365016"/>
          </a:xfrm>
        </p:grpSpPr>
        <p:sp>
          <p:nvSpPr>
            <p:cNvPr id="147472"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4747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47470" name="Line 6"/>
          <p:cNvSpPr/>
          <p:nvPr/>
        </p:nvSpPr>
        <p:spPr>
          <a:xfrm rot="7317938">
            <a:off x="3473450" y="5295900"/>
            <a:ext cx="1254125" cy="325438"/>
          </a:xfrm>
          <a:prstGeom prst="line">
            <a:avLst/>
          </a:prstGeom>
          <a:ln w="19050" cap="flat" cmpd="sng">
            <a:solidFill>
              <a:srgbClr val="000066"/>
            </a:solidFill>
            <a:prstDash val="dash"/>
            <a:headEnd type="none" w="med" len="med"/>
            <a:tailEnd type="none" w="med" len="med"/>
          </a:ln>
        </p:spPr>
      </p:sp>
      <p:sp>
        <p:nvSpPr>
          <p:cNvPr id="147471" name="Line 6"/>
          <p:cNvSpPr/>
          <p:nvPr/>
        </p:nvSpPr>
        <p:spPr>
          <a:xfrm rot="7317938">
            <a:off x="1976438" y="1998663"/>
            <a:ext cx="688975" cy="833437"/>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8482" name="Picture 2"/>
          <p:cNvPicPr>
            <a:picLocks noChangeAspect="1"/>
          </p:cNvPicPr>
          <p:nvPr/>
        </p:nvPicPr>
        <p:blipFill>
          <a:blip r:embed="rId1"/>
          <a:stretch>
            <a:fillRect/>
          </a:stretch>
        </p:blipFill>
        <p:spPr>
          <a:xfrm>
            <a:off x="431800" y="1619250"/>
            <a:ext cx="4714875" cy="4500563"/>
          </a:xfrm>
          <a:prstGeom prst="rect">
            <a:avLst/>
          </a:prstGeom>
          <a:noFill/>
          <a:ln w="9525" cap="flat" cmpd="sng">
            <a:solidFill>
              <a:srgbClr val="0070C0"/>
            </a:solidFill>
            <a:prstDash val="solid"/>
            <a:miter/>
            <a:headEnd type="none" w="med" len="med"/>
            <a:tailEnd type="none" w="med" len="med"/>
          </a:ln>
        </p:spPr>
      </p:pic>
      <p:sp>
        <p:nvSpPr>
          <p:cNvPr id="14848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000" b="1" dirty="0">
                <a:solidFill>
                  <a:srgbClr val="17375E"/>
                </a:solidFill>
              </a:rPr>
              <a:t>	</a:t>
            </a:r>
            <a:r>
              <a:rPr lang="zh-CN" altLang="en-US" sz="2000" b="1" dirty="0">
                <a:solidFill>
                  <a:srgbClr val="17375E"/>
                </a:solidFill>
              </a:rPr>
              <a:t>退回单个学生贷款申请（续）</a:t>
            </a:r>
            <a:endParaRPr lang="en-US" altLang="zh-CN" sz="2000" b="1" dirty="0">
              <a:solidFill>
                <a:srgbClr val="17375E"/>
              </a:solidFill>
            </a:endParaRPr>
          </a:p>
        </p:txBody>
      </p:sp>
      <p:sp>
        <p:nvSpPr>
          <p:cNvPr id="148484"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848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48486" name="组合 14"/>
          <p:cNvGrpSpPr/>
          <p:nvPr/>
        </p:nvGrpSpPr>
        <p:grpSpPr>
          <a:xfrm>
            <a:off x="5194300" y="3881438"/>
            <a:ext cx="2520950" cy="762000"/>
            <a:chOff x="5802323" y="3159125"/>
            <a:chExt cx="2571768" cy="785817"/>
          </a:xfrm>
        </p:grpSpPr>
        <p:sp>
          <p:nvSpPr>
            <p:cNvPr id="148502"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输入退回原因信息。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48487" name="Line 6"/>
          <p:cNvSpPr/>
          <p:nvPr/>
        </p:nvSpPr>
        <p:spPr>
          <a:xfrm rot="7317938">
            <a:off x="3690938" y="4371975"/>
            <a:ext cx="1546225" cy="804863"/>
          </a:xfrm>
          <a:prstGeom prst="line">
            <a:avLst/>
          </a:prstGeom>
          <a:ln w="19050" cap="flat" cmpd="sng">
            <a:solidFill>
              <a:srgbClr val="000066"/>
            </a:solidFill>
            <a:prstDash val="dash"/>
            <a:headEnd type="none" w="med" len="med"/>
            <a:tailEnd type="none" w="med" len="med"/>
          </a:ln>
        </p:spPr>
      </p:sp>
      <p:grpSp>
        <p:nvGrpSpPr>
          <p:cNvPr id="148488" name="组合 14"/>
          <p:cNvGrpSpPr/>
          <p:nvPr/>
        </p:nvGrpSpPr>
        <p:grpSpPr>
          <a:xfrm>
            <a:off x="2484438" y="5300663"/>
            <a:ext cx="2520950" cy="762000"/>
            <a:chOff x="5802323" y="3159125"/>
            <a:chExt cx="2571768" cy="785817"/>
          </a:xfrm>
        </p:grpSpPr>
        <p:sp>
          <p:nvSpPr>
            <p:cNvPr id="148500"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输入完信息后，点击“确定”按钮，退回学生贷款申请。</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48489" name="Line 6"/>
          <p:cNvSpPr/>
          <p:nvPr/>
        </p:nvSpPr>
        <p:spPr>
          <a:xfrm rot="7317938">
            <a:off x="922338" y="5173663"/>
            <a:ext cx="1400175" cy="1196975"/>
          </a:xfrm>
          <a:prstGeom prst="line">
            <a:avLst/>
          </a:prstGeom>
          <a:ln w="19050" cap="flat" cmpd="sng">
            <a:solidFill>
              <a:srgbClr val="000066"/>
            </a:solidFill>
            <a:prstDash val="dash"/>
            <a:headEnd type="none" w="med" len="med"/>
            <a:tailEnd type="none" w="med" len="med"/>
          </a:ln>
        </p:spPr>
      </p:sp>
      <p:grpSp>
        <p:nvGrpSpPr>
          <p:cNvPr id="148490" name="组合 33"/>
          <p:cNvGrpSpPr/>
          <p:nvPr/>
        </p:nvGrpSpPr>
        <p:grpSpPr>
          <a:xfrm>
            <a:off x="5643563" y="4857750"/>
            <a:ext cx="2357437" cy="857250"/>
            <a:chOff x="5715008" y="4516447"/>
            <a:chExt cx="2786082" cy="1065210"/>
          </a:xfrm>
        </p:grpSpPr>
        <p:sp>
          <p:nvSpPr>
            <p:cNvPr id="19" name="AutoShape 11"/>
            <p:cNvSpPr>
              <a:spLocks noChangeArrowheads="1"/>
            </p:cNvSpPr>
            <p:nvPr/>
          </p:nvSpPr>
          <p:spPr bwMode="auto">
            <a:xfrm>
              <a:off x="5840709" y="4609160"/>
              <a:ext cx="2660381" cy="972497"/>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高校经办人将学生贷款申请信息退回给院系经办人进行修改再提交。</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20" name="Oval 10"/>
            <p:cNvSpPr>
              <a:spLocks noChangeArrowheads="1"/>
            </p:cNvSpPr>
            <p:nvPr/>
          </p:nvSpPr>
          <p:spPr bwMode="auto">
            <a:xfrm>
              <a:off x="5715008" y="4516447"/>
              <a:ext cx="270166" cy="270248"/>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48491" name="组合 14"/>
          <p:cNvGrpSpPr/>
          <p:nvPr/>
        </p:nvGrpSpPr>
        <p:grpSpPr>
          <a:xfrm>
            <a:off x="5572125" y="1928813"/>
            <a:ext cx="2520950" cy="762000"/>
            <a:chOff x="5802323" y="3159125"/>
            <a:chExt cx="2571768" cy="785817"/>
          </a:xfrm>
        </p:grpSpPr>
        <p:sp>
          <p:nvSpPr>
            <p:cNvPr id="148496"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用户进入贷款申请退回页面，可以看学生贷款申请信息。</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23"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48492" name="Line 6"/>
          <p:cNvSpPr/>
          <p:nvPr/>
        </p:nvSpPr>
        <p:spPr>
          <a:xfrm rot="7317938">
            <a:off x="4819650" y="2263775"/>
            <a:ext cx="719138" cy="477838"/>
          </a:xfrm>
          <a:prstGeom prst="line">
            <a:avLst/>
          </a:prstGeom>
          <a:ln w="19050" cap="flat" cmpd="sng">
            <a:solidFill>
              <a:srgbClr val="000066"/>
            </a:solidFill>
            <a:prstDash val="dash"/>
            <a:headEnd type="none" w="med" len="med"/>
            <a:tailEnd type="none" w="med" len="med"/>
          </a:ln>
        </p:spPr>
      </p:sp>
      <p:grpSp>
        <p:nvGrpSpPr>
          <p:cNvPr id="148493" name="组合 18"/>
          <p:cNvGrpSpPr/>
          <p:nvPr/>
        </p:nvGrpSpPr>
        <p:grpSpPr>
          <a:xfrm rot="-2589287">
            <a:off x="625475" y="5894388"/>
            <a:ext cx="290513" cy="365125"/>
            <a:chOff x="4897646" y="4493223"/>
            <a:chExt cx="290198" cy="365016"/>
          </a:xfrm>
        </p:grpSpPr>
        <p:sp>
          <p:nvSpPr>
            <p:cNvPr id="148494"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4849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9506" name="Picture 2"/>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49507"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000" b="1" dirty="0">
                <a:solidFill>
                  <a:srgbClr val="17375E"/>
                </a:solidFill>
              </a:rPr>
              <a:t>	</a:t>
            </a:r>
            <a:r>
              <a:rPr lang="zh-CN" altLang="en-US" sz="2000" b="1" dirty="0">
                <a:solidFill>
                  <a:srgbClr val="17375E"/>
                </a:solidFill>
              </a:rPr>
              <a:t>审查单个学生贷款申请</a:t>
            </a:r>
            <a:endParaRPr lang="en-US" altLang="zh-CN" sz="2000" b="1" dirty="0">
              <a:solidFill>
                <a:srgbClr val="17375E"/>
              </a:solidFill>
            </a:endParaRPr>
          </a:p>
        </p:txBody>
      </p:sp>
      <p:sp>
        <p:nvSpPr>
          <p:cNvPr id="149508"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950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49510" name="组合 14"/>
          <p:cNvGrpSpPr/>
          <p:nvPr/>
        </p:nvGrpSpPr>
        <p:grpSpPr>
          <a:xfrm>
            <a:off x="2700338" y="2019300"/>
            <a:ext cx="2520950" cy="762000"/>
            <a:chOff x="5802323" y="3159125"/>
            <a:chExt cx="2571768" cy="785817"/>
          </a:xfrm>
        </p:grpSpPr>
        <p:sp>
          <p:nvSpPr>
            <p:cNvPr id="149525"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用户进入申请与审查功能后，点击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明细”页签。</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49511" name="Line 6"/>
          <p:cNvSpPr/>
          <p:nvPr/>
        </p:nvSpPr>
        <p:spPr>
          <a:xfrm rot="7317938">
            <a:off x="1943100" y="2092325"/>
            <a:ext cx="612775" cy="711200"/>
          </a:xfrm>
          <a:prstGeom prst="line">
            <a:avLst/>
          </a:prstGeom>
          <a:ln w="19050" cap="flat" cmpd="sng">
            <a:solidFill>
              <a:srgbClr val="000066"/>
            </a:solidFill>
            <a:prstDash val="dash"/>
            <a:headEnd type="none" w="med" len="med"/>
            <a:tailEnd type="none" w="med" len="med"/>
          </a:ln>
        </p:spPr>
      </p:sp>
      <p:grpSp>
        <p:nvGrpSpPr>
          <p:cNvPr id="149512" name="组合 18"/>
          <p:cNvGrpSpPr/>
          <p:nvPr/>
        </p:nvGrpSpPr>
        <p:grpSpPr>
          <a:xfrm rot="-2589287">
            <a:off x="949325" y="3048000"/>
            <a:ext cx="288925" cy="355600"/>
            <a:chOff x="4897646" y="4493223"/>
            <a:chExt cx="290198" cy="355122"/>
          </a:xfrm>
        </p:grpSpPr>
        <p:sp>
          <p:nvSpPr>
            <p:cNvPr id="149523" name="Line 7"/>
            <p:cNvSpPr/>
            <p:nvPr/>
          </p:nvSpPr>
          <p:spPr>
            <a:xfrm rot="-1169779" flipV="1">
              <a:off x="5013468" y="4642695"/>
              <a:ext cx="65473" cy="205650"/>
            </a:xfrm>
            <a:prstGeom prst="line">
              <a:avLst/>
            </a:prstGeom>
            <a:ln w="31750" cap="flat" cmpd="sng">
              <a:solidFill>
                <a:srgbClr val="FF0000"/>
              </a:solidFill>
              <a:prstDash val="solid"/>
              <a:headEnd type="none" w="med" len="med"/>
              <a:tailEnd type="stealth" w="lg" len="lg"/>
            </a:ln>
          </p:spPr>
        </p:sp>
        <p:sp>
          <p:nvSpPr>
            <p:cNvPr id="14952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49513" name="Line 6"/>
          <p:cNvSpPr/>
          <p:nvPr/>
        </p:nvSpPr>
        <p:spPr>
          <a:xfrm rot="7317938" flipH="1">
            <a:off x="1624013" y="3190875"/>
            <a:ext cx="153987" cy="1150938"/>
          </a:xfrm>
          <a:prstGeom prst="line">
            <a:avLst/>
          </a:prstGeom>
          <a:ln w="19050" cap="flat" cmpd="sng">
            <a:solidFill>
              <a:srgbClr val="000066"/>
            </a:solidFill>
            <a:prstDash val="dash"/>
            <a:headEnd type="none" w="med" len="med"/>
            <a:tailEnd type="none" w="med" len="med"/>
          </a:ln>
        </p:spPr>
      </p:sp>
      <p:grpSp>
        <p:nvGrpSpPr>
          <p:cNvPr id="149514" name="组合 14"/>
          <p:cNvGrpSpPr/>
          <p:nvPr/>
        </p:nvGrpSpPr>
        <p:grpSpPr>
          <a:xfrm>
            <a:off x="914400" y="3962400"/>
            <a:ext cx="2714625" cy="857250"/>
            <a:chOff x="5802323" y="3159125"/>
            <a:chExt cx="2571768" cy="785817"/>
          </a:xfrm>
        </p:grpSpPr>
        <p:sp>
          <p:nvSpPr>
            <p:cNvPr id="149521" name="AutoShape 5"/>
            <p:cNvSpPr/>
            <p:nvPr/>
          </p:nvSpPr>
          <p:spPr>
            <a:xfrm>
              <a:off x="5928655" y="3285729"/>
              <a:ext cx="2445436" cy="65921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用户点击“审查”超链接，系统弹出单个学生贷款申请审查页面。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8" name="Oval 10"/>
            <p:cNvSpPr>
              <a:spLocks noChangeArrowheads="1"/>
            </p:cNvSpPr>
            <p:nvPr/>
          </p:nvSpPr>
          <p:spPr bwMode="auto">
            <a:xfrm>
              <a:off x="5802323" y="3159125"/>
              <a:ext cx="270712" cy="2706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49515" name="组合 33"/>
          <p:cNvGrpSpPr/>
          <p:nvPr/>
        </p:nvGrpSpPr>
        <p:grpSpPr>
          <a:xfrm>
            <a:off x="5486400" y="3871913"/>
            <a:ext cx="2786063" cy="1081087"/>
            <a:chOff x="5715008" y="4516447"/>
            <a:chExt cx="2786082" cy="1065210"/>
          </a:xfrm>
        </p:grpSpPr>
        <p:sp>
          <p:nvSpPr>
            <p:cNvPr id="30" name="AutoShape 11"/>
            <p:cNvSpPr>
              <a:spLocks noChangeArrowheads="1"/>
            </p:cNvSpPr>
            <p:nvPr/>
          </p:nvSpPr>
          <p:spPr bwMode="auto">
            <a:xfrm>
              <a:off x="5840422" y="4608733"/>
              <a:ext cx="2660668" cy="972924"/>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高校经办人先选择单个学生贷款信息退回给院系经办人，院系经办人进行修改后提交给高校经办人审查。</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1" name="Oval 10"/>
            <p:cNvSpPr>
              <a:spLocks noChangeArrowheads="1"/>
            </p:cNvSpPr>
            <p:nvPr/>
          </p:nvSpPr>
          <p:spPr bwMode="auto">
            <a:xfrm>
              <a:off x="5715008" y="4516447"/>
              <a:ext cx="269877" cy="270604"/>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49516" name="组合 18"/>
          <p:cNvGrpSpPr/>
          <p:nvPr/>
        </p:nvGrpSpPr>
        <p:grpSpPr>
          <a:xfrm rot="-2589287">
            <a:off x="1443038" y="2354263"/>
            <a:ext cx="290512" cy="365125"/>
            <a:chOff x="4897646" y="4493223"/>
            <a:chExt cx="290198" cy="365016"/>
          </a:xfrm>
        </p:grpSpPr>
        <p:sp>
          <p:nvSpPr>
            <p:cNvPr id="149517"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4951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5074" name="Picture 2"/>
          <p:cNvPicPr/>
          <p:nvPr/>
        </p:nvPicPr>
        <p:blipFill>
          <a:blip r:embed="rId1"/>
          <a:stretch>
            <a:fillRect/>
          </a:stretch>
        </p:blipFill>
        <p:spPr>
          <a:xfrm>
            <a:off x="431800" y="1619250"/>
            <a:ext cx="8277225" cy="4498975"/>
          </a:xfrm>
          <a:prstGeom prst="rect">
            <a:avLst/>
          </a:prstGeom>
          <a:noFill/>
          <a:ln w="31750">
            <a:noFill/>
          </a:ln>
        </p:spPr>
      </p:pic>
      <p:sp>
        <p:nvSpPr>
          <p:cNvPr id="51507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用户管理</a:t>
            </a:r>
            <a:r>
              <a:rPr lang="zh-CN" altLang="en-US" sz="3200" b="1" dirty="0">
                <a:solidFill>
                  <a:srgbClr val="17375E"/>
                </a:solidFill>
              </a:rPr>
              <a:t>　</a:t>
            </a:r>
            <a:r>
              <a:rPr lang="zh-CN" altLang="en-US" sz="2000" b="1" dirty="0">
                <a:solidFill>
                  <a:srgbClr val="17375E"/>
                </a:solidFill>
              </a:rPr>
              <a:t>重置密码</a:t>
            </a:r>
            <a:endParaRPr lang="zh-CN" altLang="en-US" sz="2000" b="1" dirty="0">
              <a:solidFill>
                <a:srgbClr val="17375E"/>
              </a:solidFill>
            </a:endParaRPr>
          </a:p>
        </p:txBody>
      </p:sp>
      <p:sp>
        <p:nvSpPr>
          <p:cNvPr id="15363"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51507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访问路径：系统管理→用户管理</a:t>
            </a:r>
            <a:endParaRPr lang="zh-CN" altLang="en-US" sz="1600" dirty="0">
              <a:latin typeface="华文楷体" panose="02010600040101010101" pitchFamily="2" charset="-122"/>
              <a:ea typeface="华文楷体" panose="02010600040101010101" pitchFamily="2" charset="-122"/>
            </a:endParaRPr>
          </a:p>
        </p:txBody>
      </p:sp>
      <p:grpSp>
        <p:nvGrpSpPr>
          <p:cNvPr id="515078" name="组合 15"/>
          <p:cNvGrpSpPr/>
          <p:nvPr/>
        </p:nvGrpSpPr>
        <p:grpSpPr>
          <a:xfrm>
            <a:off x="557213" y="3868738"/>
            <a:ext cx="2214562" cy="627062"/>
            <a:chOff x="5802323" y="3159125"/>
            <a:chExt cx="2214562" cy="627065"/>
          </a:xfrm>
        </p:grpSpPr>
        <p:sp>
          <p:nvSpPr>
            <p:cNvPr id="515097"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选择需要重置密码的用户。</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4"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515079" name="Line 6"/>
          <p:cNvSpPr/>
          <p:nvPr/>
        </p:nvSpPr>
        <p:spPr>
          <a:xfrm rot="7317938" flipH="1">
            <a:off x="1152525" y="3165475"/>
            <a:ext cx="207963" cy="909638"/>
          </a:xfrm>
          <a:prstGeom prst="line">
            <a:avLst/>
          </a:prstGeom>
          <a:ln w="19050" cap="flat" cmpd="sng">
            <a:solidFill>
              <a:srgbClr val="000066"/>
            </a:solidFill>
            <a:prstDash val="dash"/>
            <a:headEnd type="none" w="med" len="med"/>
            <a:tailEnd type="none" w="med" len="med"/>
          </a:ln>
        </p:spPr>
      </p:sp>
      <p:sp>
        <p:nvSpPr>
          <p:cNvPr id="515080" name="Line 6"/>
          <p:cNvSpPr/>
          <p:nvPr/>
        </p:nvSpPr>
        <p:spPr>
          <a:xfrm rot="7317938">
            <a:off x="2566988" y="5475288"/>
            <a:ext cx="566737" cy="215900"/>
          </a:xfrm>
          <a:prstGeom prst="line">
            <a:avLst/>
          </a:prstGeom>
          <a:ln w="19050" cap="flat" cmpd="sng">
            <a:solidFill>
              <a:srgbClr val="000066"/>
            </a:solidFill>
            <a:prstDash val="dash"/>
            <a:headEnd type="none" w="med" len="med"/>
            <a:tailEnd type="none" w="med" len="med"/>
          </a:ln>
        </p:spPr>
      </p:sp>
      <p:grpSp>
        <p:nvGrpSpPr>
          <p:cNvPr id="515081" name="组合 23"/>
          <p:cNvGrpSpPr/>
          <p:nvPr/>
        </p:nvGrpSpPr>
        <p:grpSpPr>
          <a:xfrm rot="2471493">
            <a:off x="2287588" y="5730875"/>
            <a:ext cx="379412" cy="288925"/>
            <a:chOff x="4897646" y="4493223"/>
            <a:chExt cx="379575" cy="288925"/>
          </a:xfrm>
        </p:grpSpPr>
        <p:sp>
          <p:nvSpPr>
            <p:cNvPr id="51509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509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515082" name="组合 26"/>
          <p:cNvGrpSpPr/>
          <p:nvPr/>
        </p:nvGrpSpPr>
        <p:grpSpPr>
          <a:xfrm rot="2471493">
            <a:off x="611188" y="2971800"/>
            <a:ext cx="379412" cy="288925"/>
            <a:chOff x="4897646" y="4493223"/>
            <a:chExt cx="379575" cy="288925"/>
          </a:xfrm>
        </p:grpSpPr>
        <p:sp>
          <p:nvSpPr>
            <p:cNvPr id="51509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509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515083" name="组合 26"/>
          <p:cNvGrpSpPr/>
          <p:nvPr/>
        </p:nvGrpSpPr>
        <p:grpSpPr>
          <a:xfrm rot="2471493">
            <a:off x="609600" y="2286000"/>
            <a:ext cx="379413" cy="288925"/>
            <a:chOff x="4897646" y="4493223"/>
            <a:chExt cx="379575" cy="288925"/>
          </a:xfrm>
        </p:grpSpPr>
        <p:sp>
          <p:nvSpPr>
            <p:cNvPr id="51509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509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515084" name="组合 15"/>
          <p:cNvGrpSpPr/>
          <p:nvPr/>
        </p:nvGrpSpPr>
        <p:grpSpPr>
          <a:xfrm>
            <a:off x="3581400" y="3594100"/>
            <a:ext cx="2214563" cy="627063"/>
            <a:chOff x="5802323" y="3159125"/>
            <a:chExt cx="2214562" cy="627065"/>
          </a:xfrm>
        </p:grpSpPr>
        <p:sp>
          <p:nvSpPr>
            <p:cNvPr id="515089"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点击“高校用户”标签。</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6"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515085" name="Line 6"/>
          <p:cNvSpPr/>
          <p:nvPr/>
        </p:nvSpPr>
        <p:spPr>
          <a:xfrm rot="7317938" flipH="1" flipV="1">
            <a:off x="2127250" y="1744663"/>
            <a:ext cx="334963" cy="3032125"/>
          </a:xfrm>
          <a:prstGeom prst="line">
            <a:avLst/>
          </a:prstGeom>
          <a:ln w="19050" cap="flat" cmpd="sng">
            <a:solidFill>
              <a:srgbClr val="000066"/>
            </a:solidFill>
            <a:prstDash val="dash"/>
            <a:headEnd type="none" w="med" len="med"/>
            <a:tailEnd type="none" w="med" len="med"/>
          </a:ln>
        </p:spPr>
      </p:sp>
      <p:grpSp>
        <p:nvGrpSpPr>
          <p:cNvPr id="515086" name="组合 15"/>
          <p:cNvGrpSpPr/>
          <p:nvPr/>
        </p:nvGrpSpPr>
        <p:grpSpPr>
          <a:xfrm>
            <a:off x="2967038" y="4953000"/>
            <a:ext cx="2214562" cy="627063"/>
            <a:chOff x="5802323" y="3159125"/>
            <a:chExt cx="2214562" cy="627065"/>
          </a:xfrm>
        </p:grpSpPr>
        <p:sp>
          <p:nvSpPr>
            <p:cNvPr id="515087"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点击“重置密码”按钮，系统重置用户的密码。</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0530" name="Picture 2"/>
          <p:cNvPicPr>
            <a:picLocks noChangeAspect="1"/>
          </p:cNvPicPr>
          <p:nvPr/>
        </p:nvPicPr>
        <p:blipFill>
          <a:blip r:embed="rId1"/>
          <a:stretch>
            <a:fillRect/>
          </a:stretch>
        </p:blipFill>
        <p:spPr>
          <a:xfrm>
            <a:off x="431800" y="1619250"/>
            <a:ext cx="4430713" cy="4500563"/>
          </a:xfrm>
          <a:prstGeom prst="rect">
            <a:avLst/>
          </a:prstGeom>
          <a:noFill/>
          <a:ln w="9525" cap="flat" cmpd="sng">
            <a:solidFill>
              <a:srgbClr val="0070C0"/>
            </a:solidFill>
            <a:prstDash val="solid"/>
            <a:miter/>
            <a:headEnd type="none" w="med" len="med"/>
            <a:tailEnd type="none" w="med" len="med"/>
          </a:ln>
        </p:spPr>
      </p:pic>
      <p:sp>
        <p:nvSpPr>
          <p:cNvPr id="150531"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000" b="1" dirty="0">
                <a:solidFill>
                  <a:srgbClr val="17375E"/>
                </a:solidFill>
              </a:rPr>
              <a:t>	</a:t>
            </a:r>
            <a:r>
              <a:rPr lang="zh-CN" altLang="en-US" sz="2000" b="1" dirty="0">
                <a:solidFill>
                  <a:srgbClr val="17375E"/>
                </a:solidFill>
              </a:rPr>
              <a:t>审查单个学生贷款申请（续）</a:t>
            </a:r>
            <a:endParaRPr lang="en-US" altLang="zh-CN" sz="2000" b="1" dirty="0">
              <a:solidFill>
                <a:srgbClr val="17375E"/>
              </a:solidFill>
            </a:endParaRPr>
          </a:p>
        </p:txBody>
      </p:sp>
      <p:sp>
        <p:nvSpPr>
          <p:cNvPr id="150532"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5053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50534" name="组合 14"/>
          <p:cNvGrpSpPr/>
          <p:nvPr/>
        </p:nvGrpSpPr>
        <p:grpSpPr>
          <a:xfrm>
            <a:off x="4216400" y="3803650"/>
            <a:ext cx="2520950" cy="762000"/>
            <a:chOff x="5802323" y="3159125"/>
            <a:chExt cx="2571768" cy="785817"/>
          </a:xfrm>
        </p:grpSpPr>
        <p:sp>
          <p:nvSpPr>
            <p:cNvPr id="150546"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输入处理意见信息。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0535" name="Line 6"/>
          <p:cNvSpPr/>
          <p:nvPr/>
        </p:nvSpPr>
        <p:spPr>
          <a:xfrm rot="7317938">
            <a:off x="2660650" y="4654550"/>
            <a:ext cx="1751013" cy="508000"/>
          </a:xfrm>
          <a:prstGeom prst="line">
            <a:avLst/>
          </a:prstGeom>
          <a:ln w="19050" cap="flat" cmpd="sng">
            <a:solidFill>
              <a:srgbClr val="000066"/>
            </a:solidFill>
            <a:prstDash val="dash"/>
            <a:headEnd type="none" w="med" len="med"/>
            <a:tailEnd type="none" w="med" len="med"/>
          </a:ln>
        </p:spPr>
      </p:sp>
      <p:grpSp>
        <p:nvGrpSpPr>
          <p:cNvPr id="150536" name="组合 14"/>
          <p:cNvGrpSpPr/>
          <p:nvPr/>
        </p:nvGrpSpPr>
        <p:grpSpPr>
          <a:xfrm>
            <a:off x="2500313" y="5507038"/>
            <a:ext cx="2520950" cy="762000"/>
            <a:chOff x="5802323" y="3159125"/>
            <a:chExt cx="2571768" cy="785817"/>
          </a:xfrm>
        </p:grpSpPr>
        <p:sp>
          <p:nvSpPr>
            <p:cNvPr id="150544"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输入完信息后，点击“同意”按钮，审查同意学生贷款申请。</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0537" name="Line 6"/>
          <p:cNvSpPr/>
          <p:nvPr/>
        </p:nvSpPr>
        <p:spPr>
          <a:xfrm rot="7317938">
            <a:off x="1169988" y="5272088"/>
            <a:ext cx="1054100" cy="1233487"/>
          </a:xfrm>
          <a:prstGeom prst="line">
            <a:avLst/>
          </a:prstGeom>
          <a:ln w="19050" cap="flat" cmpd="sng">
            <a:solidFill>
              <a:srgbClr val="000066"/>
            </a:solidFill>
            <a:prstDash val="dash"/>
            <a:headEnd type="none" w="med" len="med"/>
            <a:tailEnd type="none" w="med" len="med"/>
          </a:ln>
        </p:spPr>
      </p:sp>
      <p:grpSp>
        <p:nvGrpSpPr>
          <p:cNvPr id="150538" name="组合 33"/>
          <p:cNvGrpSpPr/>
          <p:nvPr/>
        </p:nvGrpSpPr>
        <p:grpSpPr>
          <a:xfrm>
            <a:off x="5286375" y="4786313"/>
            <a:ext cx="2786063" cy="1152525"/>
            <a:chOff x="5715008" y="4516447"/>
            <a:chExt cx="2786082" cy="1065210"/>
          </a:xfrm>
        </p:grpSpPr>
        <p:sp>
          <p:nvSpPr>
            <p:cNvPr id="19" name="AutoShape 11"/>
            <p:cNvSpPr>
              <a:spLocks noChangeArrowheads="1"/>
            </p:cNvSpPr>
            <p:nvPr/>
          </p:nvSpPr>
          <p:spPr bwMode="auto">
            <a:xfrm>
              <a:off x="5840422" y="4608882"/>
              <a:ext cx="2660668" cy="97277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高校经办人可以点击“退回”按钮，将学生贷款申请信息退回给院系经办人进行修改再提交。</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20"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50539" name="组合 18"/>
          <p:cNvGrpSpPr/>
          <p:nvPr/>
        </p:nvGrpSpPr>
        <p:grpSpPr>
          <a:xfrm rot="-2589287">
            <a:off x="696913" y="5854700"/>
            <a:ext cx="290512" cy="365125"/>
            <a:chOff x="4897646" y="4493223"/>
            <a:chExt cx="290198" cy="365016"/>
          </a:xfrm>
        </p:grpSpPr>
        <p:sp>
          <p:nvSpPr>
            <p:cNvPr id="150540"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5054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1554" name="Picture 2"/>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5155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000" b="1" dirty="0">
                <a:solidFill>
                  <a:srgbClr val="17375E"/>
                </a:solidFill>
              </a:rPr>
              <a:t>	</a:t>
            </a:r>
            <a:r>
              <a:rPr lang="zh-CN" altLang="en-US" sz="2000" b="1" dirty="0">
                <a:solidFill>
                  <a:srgbClr val="17375E"/>
                </a:solidFill>
              </a:rPr>
              <a:t>提交单个学生贷款申请</a:t>
            </a:r>
            <a:endParaRPr lang="en-US" altLang="zh-CN" sz="2000" b="1" dirty="0">
              <a:solidFill>
                <a:srgbClr val="17375E"/>
              </a:solidFill>
            </a:endParaRPr>
          </a:p>
        </p:txBody>
      </p:sp>
      <p:sp>
        <p:nvSpPr>
          <p:cNvPr id="151556"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5155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51558" name="组合 14"/>
          <p:cNvGrpSpPr/>
          <p:nvPr/>
        </p:nvGrpSpPr>
        <p:grpSpPr>
          <a:xfrm>
            <a:off x="533400" y="3276600"/>
            <a:ext cx="2520950" cy="762000"/>
            <a:chOff x="5802323" y="3159125"/>
            <a:chExt cx="2571768" cy="785817"/>
          </a:xfrm>
        </p:grpSpPr>
        <p:sp>
          <p:nvSpPr>
            <p:cNvPr id="151570"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院经办人登陆系统后，在“我的工作”中，会看到高校经办人退回的单个学生贷款申请信息。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5"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1559" name="Line 6"/>
          <p:cNvSpPr/>
          <p:nvPr/>
        </p:nvSpPr>
        <p:spPr>
          <a:xfrm rot="7317938" flipH="1">
            <a:off x="1284288" y="2808288"/>
            <a:ext cx="242887" cy="646112"/>
          </a:xfrm>
          <a:prstGeom prst="line">
            <a:avLst/>
          </a:prstGeom>
          <a:ln w="19050" cap="flat" cmpd="sng">
            <a:solidFill>
              <a:srgbClr val="000066"/>
            </a:solidFill>
            <a:prstDash val="dash"/>
            <a:headEnd type="none" w="med" len="med"/>
            <a:tailEnd type="none" w="med" len="med"/>
          </a:ln>
        </p:spPr>
      </p:sp>
      <p:grpSp>
        <p:nvGrpSpPr>
          <p:cNvPr id="151560" name="组合 33"/>
          <p:cNvGrpSpPr/>
          <p:nvPr/>
        </p:nvGrpSpPr>
        <p:grpSpPr>
          <a:xfrm>
            <a:off x="5940425" y="4652963"/>
            <a:ext cx="2786063" cy="1152525"/>
            <a:chOff x="5715008" y="4516447"/>
            <a:chExt cx="2786082" cy="1065210"/>
          </a:xfrm>
        </p:grpSpPr>
        <p:sp>
          <p:nvSpPr>
            <p:cNvPr id="28" name="AutoShape 11"/>
            <p:cNvSpPr>
              <a:spLocks noChangeArrowheads="1"/>
            </p:cNvSpPr>
            <p:nvPr/>
          </p:nvSpPr>
          <p:spPr bwMode="auto">
            <a:xfrm>
              <a:off x="5840422" y="4608882"/>
              <a:ext cx="2660668" cy="97277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用户在“我的工作”中直接点击“提交” 超链接，对当前工作进行处理；用户也可以点击“进入”超链接，进入申请与审查功能后，再对工作进行处理。</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29"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51561" name="组合 14"/>
          <p:cNvGrpSpPr/>
          <p:nvPr/>
        </p:nvGrpSpPr>
        <p:grpSpPr>
          <a:xfrm>
            <a:off x="4038600" y="3143250"/>
            <a:ext cx="2520950" cy="762000"/>
            <a:chOff x="5802323" y="3159125"/>
            <a:chExt cx="2571768" cy="785817"/>
          </a:xfrm>
        </p:grpSpPr>
        <p:sp>
          <p:nvSpPr>
            <p:cNvPr id="151566"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用户点击“提交”超链接，系统弹出贷款申请提交页面。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2"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1562" name="Line 6"/>
          <p:cNvSpPr/>
          <p:nvPr/>
        </p:nvSpPr>
        <p:spPr>
          <a:xfrm rot="7317938" flipH="1" flipV="1">
            <a:off x="3543300" y="2657475"/>
            <a:ext cx="130175" cy="1225550"/>
          </a:xfrm>
          <a:prstGeom prst="line">
            <a:avLst/>
          </a:prstGeom>
          <a:ln w="19050" cap="flat" cmpd="sng">
            <a:solidFill>
              <a:srgbClr val="000066"/>
            </a:solidFill>
            <a:prstDash val="dash"/>
            <a:headEnd type="none" w="med" len="med"/>
            <a:tailEnd type="none" w="med" len="med"/>
          </a:ln>
        </p:spPr>
      </p:sp>
      <p:grpSp>
        <p:nvGrpSpPr>
          <p:cNvPr id="151563" name="组合 18"/>
          <p:cNvGrpSpPr/>
          <p:nvPr/>
        </p:nvGrpSpPr>
        <p:grpSpPr>
          <a:xfrm rot="-1708091">
            <a:off x="2689225" y="2647950"/>
            <a:ext cx="288925" cy="390525"/>
            <a:chOff x="4897646" y="4493223"/>
            <a:chExt cx="290198" cy="391640"/>
          </a:xfrm>
        </p:grpSpPr>
        <p:sp>
          <p:nvSpPr>
            <p:cNvPr id="151564" name="Line 7"/>
            <p:cNvSpPr/>
            <p:nvPr/>
          </p:nvSpPr>
          <p:spPr>
            <a:xfrm rot="-1169779" flipV="1">
              <a:off x="5039495" y="4638227"/>
              <a:ext cx="45739" cy="246636"/>
            </a:xfrm>
            <a:prstGeom prst="line">
              <a:avLst/>
            </a:prstGeom>
            <a:ln w="31750" cap="flat" cmpd="sng">
              <a:solidFill>
                <a:srgbClr val="FF0000"/>
              </a:solidFill>
              <a:prstDash val="solid"/>
              <a:headEnd type="none" w="med" len="med"/>
              <a:tailEnd type="stealth" w="lg" len="lg"/>
            </a:ln>
          </p:spPr>
        </p:sp>
        <p:sp>
          <p:nvSpPr>
            <p:cNvPr id="15156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2578" name="Picture 2"/>
          <p:cNvPicPr>
            <a:picLocks noChangeAspect="1"/>
          </p:cNvPicPr>
          <p:nvPr/>
        </p:nvPicPr>
        <p:blipFill>
          <a:blip r:embed="rId1"/>
          <a:stretch>
            <a:fillRect/>
          </a:stretch>
        </p:blipFill>
        <p:spPr>
          <a:xfrm>
            <a:off x="431800" y="1619250"/>
            <a:ext cx="4521200" cy="4500563"/>
          </a:xfrm>
          <a:prstGeom prst="rect">
            <a:avLst/>
          </a:prstGeom>
          <a:noFill/>
          <a:ln w="9525" cap="flat" cmpd="sng">
            <a:solidFill>
              <a:srgbClr val="0070C0"/>
            </a:solidFill>
            <a:prstDash val="solid"/>
            <a:miter/>
            <a:headEnd type="none" w="med" len="med"/>
            <a:tailEnd type="none" w="med" len="med"/>
          </a:ln>
        </p:spPr>
      </p:pic>
      <p:sp>
        <p:nvSpPr>
          <p:cNvPr id="152579"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000" b="1" dirty="0">
                <a:solidFill>
                  <a:srgbClr val="17375E"/>
                </a:solidFill>
              </a:rPr>
              <a:t>	</a:t>
            </a:r>
            <a:r>
              <a:rPr lang="zh-CN" altLang="en-US" sz="2000" b="1" dirty="0">
                <a:solidFill>
                  <a:srgbClr val="17375E"/>
                </a:solidFill>
              </a:rPr>
              <a:t>提交单个学生贷款申请（续）</a:t>
            </a:r>
            <a:endParaRPr lang="en-US" altLang="zh-CN" sz="2000" b="1" dirty="0">
              <a:solidFill>
                <a:srgbClr val="17375E"/>
              </a:solidFill>
            </a:endParaRPr>
          </a:p>
        </p:txBody>
      </p:sp>
      <p:sp>
        <p:nvSpPr>
          <p:cNvPr id="152580"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5258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52582" name="组合 14"/>
          <p:cNvGrpSpPr/>
          <p:nvPr/>
        </p:nvGrpSpPr>
        <p:grpSpPr>
          <a:xfrm>
            <a:off x="5000625" y="3929063"/>
            <a:ext cx="2520950" cy="762000"/>
            <a:chOff x="5802323" y="3159125"/>
            <a:chExt cx="2571768" cy="785817"/>
          </a:xfrm>
        </p:grpSpPr>
        <p:sp>
          <p:nvSpPr>
            <p:cNvPr id="152591"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输入处理意见信息。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2583" name="Line 6"/>
          <p:cNvSpPr/>
          <p:nvPr/>
        </p:nvSpPr>
        <p:spPr>
          <a:xfrm rot="7317938">
            <a:off x="2089150" y="3938588"/>
            <a:ext cx="2678113" cy="2032000"/>
          </a:xfrm>
          <a:prstGeom prst="line">
            <a:avLst/>
          </a:prstGeom>
          <a:ln w="19050" cap="flat" cmpd="sng">
            <a:solidFill>
              <a:srgbClr val="000066"/>
            </a:solidFill>
            <a:prstDash val="dash"/>
            <a:headEnd type="none" w="med" len="med"/>
            <a:tailEnd type="none" w="med" len="med"/>
          </a:ln>
        </p:spPr>
      </p:sp>
      <p:grpSp>
        <p:nvGrpSpPr>
          <p:cNvPr id="152584" name="组合 14"/>
          <p:cNvGrpSpPr/>
          <p:nvPr/>
        </p:nvGrpSpPr>
        <p:grpSpPr>
          <a:xfrm>
            <a:off x="2500313" y="5364163"/>
            <a:ext cx="2520950" cy="762000"/>
            <a:chOff x="5802323" y="3159125"/>
            <a:chExt cx="2571768" cy="785817"/>
          </a:xfrm>
        </p:grpSpPr>
        <p:sp>
          <p:nvSpPr>
            <p:cNvPr id="152589"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输入完信息后，点击“确定”按钮，提交学生贷款申请。</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2585" name="Line 6"/>
          <p:cNvSpPr/>
          <p:nvPr/>
        </p:nvSpPr>
        <p:spPr>
          <a:xfrm rot="7317938">
            <a:off x="1000125" y="5160963"/>
            <a:ext cx="1438275" cy="1233487"/>
          </a:xfrm>
          <a:prstGeom prst="line">
            <a:avLst/>
          </a:prstGeom>
          <a:ln w="19050" cap="flat" cmpd="sng">
            <a:solidFill>
              <a:srgbClr val="000066"/>
            </a:solidFill>
            <a:prstDash val="dash"/>
            <a:headEnd type="none" w="med" len="med"/>
            <a:tailEnd type="none" w="med" len="med"/>
          </a:ln>
        </p:spPr>
      </p:sp>
      <p:grpSp>
        <p:nvGrpSpPr>
          <p:cNvPr id="152586" name="组合 18"/>
          <p:cNvGrpSpPr/>
          <p:nvPr/>
        </p:nvGrpSpPr>
        <p:grpSpPr>
          <a:xfrm rot="-2589287">
            <a:off x="696913" y="5907088"/>
            <a:ext cx="290512" cy="365125"/>
            <a:chOff x="4897646" y="4493223"/>
            <a:chExt cx="290198" cy="365016"/>
          </a:xfrm>
        </p:grpSpPr>
        <p:sp>
          <p:nvSpPr>
            <p:cNvPr id="152587"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5258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02" name="Picture 2"/>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5360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800" b="1" dirty="0">
                <a:solidFill>
                  <a:srgbClr val="17375E"/>
                </a:solidFill>
              </a:rPr>
              <a:t>	</a:t>
            </a:r>
            <a:r>
              <a:rPr lang="zh-CN" altLang="en-US" sz="2000" b="1" dirty="0">
                <a:solidFill>
                  <a:srgbClr val="17375E"/>
                </a:solidFill>
              </a:rPr>
              <a:t>拒绝单个学生贷款申请</a:t>
            </a:r>
            <a:endParaRPr lang="en-US" altLang="zh-CN" sz="2000" b="1" dirty="0">
              <a:solidFill>
                <a:srgbClr val="17375E"/>
              </a:solidFill>
            </a:endParaRPr>
          </a:p>
        </p:txBody>
      </p:sp>
      <p:sp>
        <p:nvSpPr>
          <p:cNvPr id="153604"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5360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sp>
        <p:nvSpPr>
          <p:cNvPr id="153606" name="Line 6"/>
          <p:cNvSpPr/>
          <p:nvPr/>
        </p:nvSpPr>
        <p:spPr>
          <a:xfrm rot="7317938">
            <a:off x="2597150" y="5276850"/>
            <a:ext cx="960438" cy="420688"/>
          </a:xfrm>
          <a:prstGeom prst="line">
            <a:avLst/>
          </a:prstGeom>
          <a:ln w="19050" cap="flat" cmpd="sng">
            <a:solidFill>
              <a:srgbClr val="000066"/>
            </a:solidFill>
            <a:prstDash val="dash"/>
            <a:headEnd type="none" w="med" len="med"/>
            <a:tailEnd type="none" w="med" len="med"/>
          </a:ln>
        </p:spPr>
      </p:sp>
      <p:grpSp>
        <p:nvGrpSpPr>
          <p:cNvPr id="153607" name="组合 14"/>
          <p:cNvGrpSpPr/>
          <p:nvPr/>
        </p:nvGrpSpPr>
        <p:grpSpPr>
          <a:xfrm>
            <a:off x="3429000" y="4929188"/>
            <a:ext cx="2520950" cy="762000"/>
            <a:chOff x="5802323" y="3159125"/>
            <a:chExt cx="2571768" cy="785817"/>
          </a:xfrm>
        </p:grpSpPr>
        <p:sp>
          <p:nvSpPr>
            <p:cNvPr id="153628"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拒绝”按钮，系统弹出贷款申请拒绝页面。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53608" name="组合 14"/>
          <p:cNvGrpSpPr/>
          <p:nvPr/>
        </p:nvGrpSpPr>
        <p:grpSpPr>
          <a:xfrm>
            <a:off x="2700338" y="2251075"/>
            <a:ext cx="2520950" cy="762000"/>
            <a:chOff x="5802323" y="3159125"/>
            <a:chExt cx="2571768" cy="785817"/>
          </a:xfrm>
        </p:grpSpPr>
        <p:sp>
          <p:nvSpPr>
            <p:cNvPr id="153626"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用户进入申请与审查功能后，点击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明细”页签。</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3609" name="Line 6"/>
          <p:cNvSpPr/>
          <p:nvPr/>
        </p:nvSpPr>
        <p:spPr>
          <a:xfrm rot="7317938">
            <a:off x="1746250" y="1936750"/>
            <a:ext cx="619125" cy="1331913"/>
          </a:xfrm>
          <a:prstGeom prst="line">
            <a:avLst/>
          </a:prstGeom>
          <a:ln w="19050" cap="flat" cmpd="sng">
            <a:solidFill>
              <a:srgbClr val="000066"/>
            </a:solidFill>
            <a:prstDash val="dash"/>
            <a:headEnd type="none" w="med" len="med"/>
            <a:tailEnd type="none" w="med" len="med"/>
          </a:ln>
        </p:spPr>
      </p:sp>
      <p:grpSp>
        <p:nvGrpSpPr>
          <p:cNvPr id="153610" name="组合 14"/>
          <p:cNvGrpSpPr/>
          <p:nvPr/>
        </p:nvGrpSpPr>
        <p:grpSpPr>
          <a:xfrm>
            <a:off x="2357438" y="3530600"/>
            <a:ext cx="2520950" cy="762000"/>
            <a:chOff x="5802323" y="3159125"/>
            <a:chExt cx="2571768" cy="785817"/>
          </a:xfrm>
        </p:grpSpPr>
        <p:sp>
          <p:nvSpPr>
            <p:cNvPr id="153624"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选择一个需要拒绝的贷款申请信息。</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20"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3611" name="Line 6"/>
          <p:cNvSpPr/>
          <p:nvPr/>
        </p:nvSpPr>
        <p:spPr>
          <a:xfrm rot="7317938">
            <a:off x="1455738" y="2728913"/>
            <a:ext cx="412750" cy="1549400"/>
          </a:xfrm>
          <a:prstGeom prst="line">
            <a:avLst/>
          </a:prstGeom>
          <a:ln w="19050" cap="flat" cmpd="sng">
            <a:solidFill>
              <a:srgbClr val="000066"/>
            </a:solidFill>
            <a:prstDash val="dash"/>
            <a:headEnd type="none" w="med" len="med"/>
            <a:tailEnd type="none" w="med" len="med"/>
          </a:ln>
        </p:spPr>
      </p:sp>
      <p:grpSp>
        <p:nvGrpSpPr>
          <p:cNvPr id="153612" name="组合 33"/>
          <p:cNvGrpSpPr/>
          <p:nvPr/>
        </p:nvGrpSpPr>
        <p:grpSpPr>
          <a:xfrm>
            <a:off x="6000750" y="4500563"/>
            <a:ext cx="2571750" cy="1000125"/>
            <a:chOff x="5715008" y="4516447"/>
            <a:chExt cx="2786082" cy="1065210"/>
          </a:xfrm>
        </p:grpSpPr>
        <p:sp>
          <p:nvSpPr>
            <p:cNvPr id="23" name="AutoShape 11"/>
            <p:cNvSpPr>
              <a:spLocks noChangeArrowheads="1"/>
            </p:cNvSpPr>
            <p:nvPr/>
          </p:nvSpPr>
          <p:spPr bwMode="auto">
            <a:xfrm>
              <a:off x="5840554" y="4609441"/>
              <a:ext cx="2660536" cy="972216"/>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院系用户可以拒绝高校用户退回的单个学生贷款申请信息或院系负责人复核退回的贷款申请信息。</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24" name="Oval 10"/>
            <p:cNvSpPr>
              <a:spLocks noChangeArrowheads="1"/>
            </p:cNvSpPr>
            <p:nvPr/>
          </p:nvSpPr>
          <p:spPr bwMode="auto">
            <a:xfrm>
              <a:off x="5715008" y="4516447"/>
              <a:ext cx="268289" cy="268838"/>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53613" name="组合 18"/>
          <p:cNvGrpSpPr/>
          <p:nvPr/>
        </p:nvGrpSpPr>
        <p:grpSpPr>
          <a:xfrm rot="-2589287">
            <a:off x="2425700" y="5638800"/>
            <a:ext cx="290513" cy="365125"/>
            <a:chOff x="4897646" y="4493223"/>
            <a:chExt cx="290198" cy="365016"/>
          </a:xfrm>
        </p:grpSpPr>
        <p:sp>
          <p:nvSpPr>
            <p:cNvPr id="153620"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5362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53614" name="组合 18"/>
          <p:cNvGrpSpPr/>
          <p:nvPr/>
        </p:nvGrpSpPr>
        <p:grpSpPr>
          <a:xfrm rot="-2589287">
            <a:off x="585788" y="2974975"/>
            <a:ext cx="290512" cy="365125"/>
            <a:chOff x="4897646" y="4493223"/>
            <a:chExt cx="290198" cy="365016"/>
          </a:xfrm>
        </p:grpSpPr>
        <p:sp>
          <p:nvSpPr>
            <p:cNvPr id="153618"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5361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53615" name="组合 18"/>
          <p:cNvGrpSpPr/>
          <p:nvPr/>
        </p:nvGrpSpPr>
        <p:grpSpPr>
          <a:xfrm rot="-2589287">
            <a:off x="1128713" y="2254250"/>
            <a:ext cx="290512" cy="365125"/>
            <a:chOff x="4897646" y="4493223"/>
            <a:chExt cx="290198" cy="365016"/>
          </a:xfrm>
        </p:grpSpPr>
        <p:sp>
          <p:nvSpPr>
            <p:cNvPr id="153616"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5361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4626" name="Picture 2"/>
          <p:cNvPicPr>
            <a:picLocks noChangeAspect="1"/>
          </p:cNvPicPr>
          <p:nvPr/>
        </p:nvPicPr>
        <p:blipFill>
          <a:blip r:embed="rId1"/>
          <a:stretch>
            <a:fillRect/>
          </a:stretch>
        </p:blipFill>
        <p:spPr>
          <a:xfrm>
            <a:off x="431800" y="1619250"/>
            <a:ext cx="4699000" cy="4500563"/>
          </a:xfrm>
          <a:prstGeom prst="rect">
            <a:avLst/>
          </a:prstGeom>
          <a:noFill/>
          <a:ln w="9525" cap="flat" cmpd="sng">
            <a:solidFill>
              <a:srgbClr val="0070C0"/>
            </a:solidFill>
            <a:prstDash val="solid"/>
            <a:miter/>
            <a:headEnd type="none" w="med" len="med"/>
            <a:tailEnd type="none" w="med" len="med"/>
          </a:ln>
        </p:spPr>
      </p:pic>
      <p:sp>
        <p:nvSpPr>
          <p:cNvPr id="154627"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800" b="1" dirty="0">
                <a:solidFill>
                  <a:srgbClr val="17375E"/>
                </a:solidFill>
              </a:rPr>
              <a:t>	</a:t>
            </a:r>
            <a:r>
              <a:rPr lang="zh-CN" altLang="en-US" sz="2000" b="1" dirty="0">
                <a:solidFill>
                  <a:srgbClr val="17375E"/>
                </a:solidFill>
              </a:rPr>
              <a:t>拒绝单个学生贷款申请（续）</a:t>
            </a:r>
            <a:endParaRPr lang="en-US" altLang="zh-CN" sz="2000" b="1" dirty="0">
              <a:solidFill>
                <a:srgbClr val="17375E"/>
              </a:solidFill>
            </a:endParaRPr>
          </a:p>
        </p:txBody>
      </p:sp>
      <p:sp>
        <p:nvSpPr>
          <p:cNvPr id="154628"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5462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54630" name="组合 14"/>
          <p:cNvGrpSpPr/>
          <p:nvPr/>
        </p:nvGrpSpPr>
        <p:grpSpPr>
          <a:xfrm>
            <a:off x="5403850" y="3357563"/>
            <a:ext cx="2520950" cy="762000"/>
            <a:chOff x="5802323" y="3159125"/>
            <a:chExt cx="2571768" cy="785817"/>
          </a:xfrm>
        </p:grpSpPr>
        <p:sp>
          <p:nvSpPr>
            <p:cNvPr id="154639"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输入拒绝原因信息。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4631" name="Line 6"/>
          <p:cNvSpPr/>
          <p:nvPr/>
        </p:nvSpPr>
        <p:spPr>
          <a:xfrm rot="7317938">
            <a:off x="3727450" y="4198938"/>
            <a:ext cx="2066925" cy="515937"/>
          </a:xfrm>
          <a:prstGeom prst="line">
            <a:avLst/>
          </a:prstGeom>
          <a:ln w="19050" cap="flat" cmpd="sng">
            <a:solidFill>
              <a:srgbClr val="000066"/>
            </a:solidFill>
            <a:prstDash val="dash"/>
            <a:headEnd type="none" w="med" len="med"/>
            <a:tailEnd type="none" w="med" len="med"/>
          </a:ln>
        </p:spPr>
      </p:sp>
      <p:grpSp>
        <p:nvGrpSpPr>
          <p:cNvPr id="154632" name="组合 14"/>
          <p:cNvGrpSpPr/>
          <p:nvPr/>
        </p:nvGrpSpPr>
        <p:grpSpPr>
          <a:xfrm>
            <a:off x="2832100" y="5214938"/>
            <a:ext cx="2520950" cy="762000"/>
            <a:chOff x="5802323" y="3159125"/>
            <a:chExt cx="2571768" cy="785817"/>
          </a:xfrm>
        </p:grpSpPr>
        <p:sp>
          <p:nvSpPr>
            <p:cNvPr id="154637"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输入完信息后，点击“确定”按钮，拒绝学生贷款申请。</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4633" name="Line 6"/>
          <p:cNvSpPr/>
          <p:nvPr/>
        </p:nvSpPr>
        <p:spPr>
          <a:xfrm rot="7317938">
            <a:off x="1387475" y="5106988"/>
            <a:ext cx="1363663" cy="1239837"/>
          </a:xfrm>
          <a:prstGeom prst="line">
            <a:avLst/>
          </a:prstGeom>
          <a:ln w="19050" cap="flat" cmpd="sng">
            <a:solidFill>
              <a:srgbClr val="000066"/>
            </a:solidFill>
            <a:prstDash val="dash"/>
            <a:headEnd type="none" w="med" len="med"/>
            <a:tailEnd type="none" w="med" len="med"/>
          </a:ln>
        </p:spPr>
      </p:sp>
      <p:grpSp>
        <p:nvGrpSpPr>
          <p:cNvPr id="154634" name="组合 18"/>
          <p:cNvGrpSpPr/>
          <p:nvPr/>
        </p:nvGrpSpPr>
        <p:grpSpPr>
          <a:xfrm rot="-2589287">
            <a:off x="985838" y="5840413"/>
            <a:ext cx="290512" cy="365125"/>
            <a:chOff x="4897646" y="4493223"/>
            <a:chExt cx="290198" cy="365016"/>
          </a:xfrm>
        </p:grpSpPr>
        <p:sp>
          <p:nvSpPr>
            <p:cNvPr id="154635"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5463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43107" name="Picture 3" descr="C:\Users\cd101735\AppData\Roaming\feiq\RichOle\1619441814.bmp"/>
          <p:cNvPicPr>
            <a:picLocks noChangeArrowheads="1"/>
          </p:cNvPicPr>
          <p:nvPr/>
        </p:nvPicPr>
        <p:blipFill>
          <a:blip r:embed="rId1"/>
          <a:srcRect/>
          <a:stretch>
            <a:fillRect/>
          </a:stretch>
        </p:blipFill>
        <p:spPr bwMode="auto">
          <a:xfrm>
            <a:off x="431800" y="1619250"/>
            <a:ext cx="8280400" cy="4500563"/>
          </a:xfrm>
          <a:prstGeom prst="rect">
            <a:avLst/>
          </a:prstGeom>
          <a:noFill/>
          <a:ln>
            <a:solidFill>
              <a:schemeClr val="tx2">
                <a:lumMod val="60000"/>
                <a:lumOff val="40000"/>
              </a:schemeClr>
            </a:solidFill>
          </a:ln>
          <a:extLst>
            <a:ext uri="{909E8E84-426E-40DD-AFC4-6F175D3DCCD1}">
              <a14:hiddenFill xmlns:a14="http://schemas.microsoft.com/office/drawing/2010/main">
                <a:solidFill>
                  <a:srgbClr val="FFFFFF"/>
                </a:solidFill>
              </a14:hiddenFill>
            </a:ext>
          </a:extLst>
        </p:spPr>
      </p:pic>
      <p:sp>
        <p:nvSpPr>
          <p:cNvPr id="155651"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800" b="1" dirty="0">
                <a:solidFill>
                  <a:srgbClr val="17375E"/>
                </a:solidFill>
              </a:rPr>
              <a:t>	</a:t>
            </a:r>
            <a:r>
              <a:rPr lang="zh-CN" altLang="en-US" sz="2000" b="1" dirty="0">
                <a:solidFill>
                  <a:srgbClr val="17375E"/>
                </a:solidFill>
              </a:rPr>
              <a:t>恢复单个学生贷款申请</a:t>
            </a:r>
            <a:endParaRPr lang="en-US" altLang="zh-CN" sz="2000" b="1" dirty="0">
              <a:solidFill>
                <a:srgbClr val="17375E"/>
              </a:solidFill>
            </a:endParaRPr>
          </a:p>
        </p:txBody>
      </p:sp>
      <p:sp>
        <p:nvSpPr>
          <p:cNvPr id="155652"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5565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sp>
        <p:nvSpPr>
          <p:cNvPr id="155654" name="Line 6"/>
          <p:cNvSpPr/>
          <p:nvPr/>
        </p:nvSpPr>
        <p:spPr>
          <a:xfrm rot="7317938" flipV="1">
            <a:off x="3025775" y="5800725"/>
            <a:ext cx="563563" cy="33338"/>
          </a:xfrm>
          <a:prstGeom prst="line">
            <a:avLst/>
          </a:prstGeom>
          <a:ln w="19050" cap="flat" cmpd="sng">
            <a:solidFill>
              <a:srgbClr val="000066"/>
            </a:solidFill>
            <a:prstDash val="dash"/>
            <a:headEnd type="none" w="med" len="med"/>
            <a:tailEnd type="none" w="med" len="med"/>
          </a:ln>
        </p:spPr>
      </p:sp>
      <p:sp>
        <p:nvSpPr>
          <p:cNvPr id="155655" name="AutoShape 5"/>
          <p:cNvSpPr/>
          <p:nvPr/>
        </p:nvSpPr>
        <p:spPr>
          <a:xfrm>
            <a:off x="3171825" y="5075238"/>
            <a:ext cx="2397125" cy="63976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恢复”按钮，系统自动恢复学生贷款申请信息。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grpSp>
        <p:nvGrpSpPr>
          <p:cNvPr id="155656" name="组合 14"/>
          <p:cNvGrpSpPr/>
          <p:nvPr/>
        </p:nvGrpSpPr>
        <p:grpSpPr>
          <a:xfrm>
            <a:off x="2486025" y="2166938"/>
            <a:ext cx="2520950" cy="762000"/>
            <a:chOff x="5802323" y="3159125"/>
            <a:chExt cx="2571768" cy="785817"/>
          </a:xfrm>
        </p:grpSpPr>
        <p:sp>
          <p:nvSpPr>
            <p:cNvPr id="155672"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用户进入申请与审查功能后，点击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明细”页签。</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5657" name="Line 6"/>
          <p:cNvSpPr/>
          <p:nvPr/>
        </p:nvSpPr>
        <p:spPr>
          <a:xfrm rot="7317938">
            <a:off x="1704975" y="2130425"/>
            <a:ext cx="588963" cy="809625"/>
          </a:xfrm>
          <a:prstGeom prst="line">
            <a:avLst/>
          </a:prstGeom>
          <a:ln w="19050" cap="flat" cmpd="sng">
            <a:solidFill>
              <a:srgbClr val="000066"/>
            </a:solidFill>
            <a:prstDash val="dash"/>
            <a:headEnd type="none" w="med" len="med"/>
            <a:tailEnd type="none" w="med" len="med"/>
          </a:ln>
        </p:spPr>
      </p:sp>
      <p:grpSp>
        <p:nvGrpSpPr>
          <p:cNvPr id="155658" name="组合 14"/>
          <p:cNvGrpSpPr/>
          <p:nvPr/>
        </p:nvGrpSpPr>
        <p:grpSpPr>
          <a:xfrm>
            <a:off x="1295400" y="3810000"/>
            <a:ext cx="2520950" cy="762000"/>
            <a:chOff x="5802323" y="3159125"/>
            <a:chExt cx="2571768" cy="785817"/>
          </a:xfrm>
        </p:grpSpPr>
        <p:sp>
          <p:nvSpPr>
            <p:cNvPr id="155670"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选择一个需要恢复的贷款申请信息。</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20"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5659" name="Line 6"/>
          <p:cNvSpPr/>
          <p:nvPr/>
        </p:nvSpPr>
        <p:spPr>
          <a:xfrm rot="7317938">
            <a:off x="1476375" y="2992438"/>
            <a:ext cx="331788" cy="1476375"/>
          </a:xfrm>
          <a:prstGeom prst="line">
            <a:avLst/>
          </a:prstGeom>
          <a:ln w="19050" cap="flat" cmpd="sng">
            <a:solidFill>
              <a:srgbClr val="000066"/>
            </a:solidFill>
            <a:prstDash val="dash"/>
            <a:headEnd type="none" w="med" len="med"/>
            <a:tailEnd type="none" w="med" len="med"/>
          </a:ln>
        </p:spPr>
      </p:sp>
      <p:grpSp>
        <p:nvGrpSpPr>
          <p:cNvPr id="155660" name="组合 18"/>
          <p:cNvGrpSpPr/>
          <p:nvPr/>
        </p:nvGrpSpPr>
        <p:grpSpPr>
          <a:xfrm rot="-2589287">
            <a:off x="3052763" y="5910263"/>
            <a:ext cx="290512" cy="365125"/>
            <a:chOff x="4897646" y="4493223"/>
            <a:chExt cx="290198" cy="365016"/>
          </a:xfrm>
        </p:grpSpPr>
        <p:sp>
          <p:nvSpPr>
            <p:cNvPr id="155668"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5566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55661" name="组合 18"/>
          <p:cNvGrpSpPr/>
          <p:nvPr/>
        </p:nvGrpSpPr>
        <p:grpSpPr>
          <a:xfrm rot="-2589287">
            <a:off x="595313" y="3067050"/>
            <a:ext cx="290512" cy="365125"/>
            <a:chOff x="4897646" y="4493223"/>
            <a:chExt cx="290198" cy="365016"/>
          </a:xfrm>
        </p:grpSpPr>
        <p:sp>
          <p:nvSpPr>
            <p:cNvPr id="155666"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5566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55662" name="组合 18"/>
          <p:cNvGrpSpPr/>
          <p:nvPr/>
        </p:nvGrpSpPr>
        <p:grpSpPr>
          <a:xfrm rot="-2589287">
            <a:off x="1157288" y="2328863"/>
            <a:ext cx="290512" cy="365125"/>
            <a:chOff x="4897646" y="4493223"/>
            <a:chExt cx="290198" cy="365016"/>
          </a:xfrm>
        </p:grpSpPr>
        <p:sp>
          <p:nvSpPr>
            <p:cNvPr id="155664" name="Line 7"/>
            <p:cNvSpPr/>
            <p:nvPr/>
          </p:nvSpPr>
          <p:spPr>
            <a:xfrm rot="-1169779" flipV="1">
              <a:off x="5007930" y="4643646"/>
              <a:ext cx="72715" cy="214593"/>
            </a:xfrm>
            <a:prstGeom prst="line">
              <a:avLst/>
            </a:prstGeom>
            <a:ln w="31750" cap="flat" cmpd="sng">
              <a:solidFill>
                <a:srgbClr val="FF0000"/>
              </a:solidFill>
              <a:prstDash val="solid"/>
              <a:headEnd type="none" w="med" len="med"/>
              <a:tailEnd type="stealth" w="lg" len="lg"/>
            </a:ln>
          </p:spPr>
        </p:sp>
        <p:sp>
          <p:nvSpPr>
            <p:cNvPr id="15566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9" name="Oval 10"/>
          <p:cNvSpPr>
            <a:spLocks noChangeArrowheads="1"/>
          </p:cNvSpPr>
          <p:nvPr/>
        </p:nvSpPr>
        <p:spPr bwMode="auto">
          <a:xfrm>
            <a:off x="3048000" y="4953000"/>
            <a:ext cx="265113" cy="261938"/>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41058" name="Picture 2" descr="C:\Users\cd101735\AppData\Roaming\feiq\RichOle\3083044458.bmp"/>
          <p:cNvPicPr>
            <a:picLocks noChangeArrowheads="1"/>
          </p:cNvPicPr>
          <p:nvPr/>
        </p:nvPicPr>
        <p:blipFill>
          <a:blip r:embed="rId1"/>
          <a:srcRect/>
          <a:stretch>
            <a:fillRect/>
          </a:stretch>
        </p:blipFill>
        <p:spPr bwMode="auto">
          <a:xfrm>
            <a:off x="431800" y="1619250"/>
            <a:ext cx="8280400" cy="4500563"/>
          </a:xfrm>
          <a:prstGeom prst="rect">
            <a:avLst/>
          </a:prstGeom>
          <a:noFill/>
          <a:ln>
            <a:solidFill>
              <a:schemeClr val="tx2">
                <a:lumMod val="60000"/>
                <a:lumOff val="40000"/>
              </a:schemeClr>
            </a:solidFill>
          </a:ln>
          <a:extLst>
            <a:ext uri="{909E8E84-426E-40DD-AFC4-6F175D3DCCD1}">
              <a14:hiddenFill xmlns:a14="http://schemas.microsoft.com/office/drawing/2010/main">
                <a:solidFill>
                  <a:srgbClr val="FFFFFF"/>
                </a:solidFill>
              </a14:hiddenFill>
            </a:ext>
          </a:extLst>
        </p:spPr>
      </p:pic>
      <p:sp>
        <p:nvSpPr>
          <p:cNvPr id="15667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a:t>
            </a:r>
            <a:r>
              <a:rPr lang="en-US" altLang="zh-CN" sz="2800" b="1" dirty="0">
                <a:solidFill>
                  <a:srgbClr val="17375E"/>
                </a:solidFill>
              </a:rPr>
              <a:t>	</a:t>
            </a:r>
            <a:r>
              <a:rPr lang="zh-CN" altLang="en-US" sz="2000" b="1" dirty="0">
                <a:solidFill>
                  <a:srgbClr val="17375E"/>
                </a:solidFill>
              </a:rPr>
              <a:t>汇总并提交高校贷款申请</a:t>
            </a:r>
            <a:endParaRPr lang="en-US" altLang="zh-CN" sz="2000" b="1" dirty="0">
              <a:solidFill>
                <a:srgbClr val="17375E"/>
              </a:solidFill>
            </a:endParaRPr>
          </a:p>
        </p:txBody>
      </p:sp>
      <p:sp>
        <p:nvSpPr>
          <p:cNvPr id="156676"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5667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56678" name="组合 18"/>
          <p:cNvGrpSpPr/>
          <p:nvPr/>
        </p:nvGrpSpPr>
        <p:grpSpPr>
          <a:xfrm rot="2394562">
            <a:off x="906463" y="5873750"/>
            <a:ext cx="379412" cy="288925"/>
            <a:chOff x="4897646" y="4493223"/>
            <a:chExt cx="379575" cy="288925"/>
          </a:xfrm>
        </p:grpSpPr>
        <p:sp>
          <p:nvSpPr>
            <p:cNvPr id="15669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5669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56679" name="组合 14"/>
          <p:cNvGrpSpPr/>
          <p:nvPr/>
        </p:nvGrpSpPr>
        <p:grpSpPr>
          <a:xfrm>
            <a:off x="1857375" y="5143500"/>
            <a:ext cx="2520950" cy="762000"/>
            <a:chOff x="5802323" y="3159125"/>
            <a:chExt cx="2571768" cy="785817"/>
          </a:xfrm>
        </p:grpSpPr>
        <p:sp>
          <p:nvSpPr>
            <p:cNvPr id="156695"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 “汇总院系贷款申请并提交”按钮，系统弹出汇总的详细信息页面。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6680" name="Line 6"/>
          <p:cNvSpPr/>
          <p:nvPr/>
        </p:nvSpPr>
        <p:spPr>
          <a:xfrm rot="7317938">
            <a:off x="1182688" y="5527675"/>
            <a:ext cx="704850" cy="319088"/>
          </a:xfrm>
          <a:prstGeom prst="line">
            <a:avLst/>
          </a:prstGeom>
          <a:ln w="19050" cap="flat" cmpd="sng">
            <a:solidFill>
              <a:srgbClr val="000066"/>
            </a:solidFill>
            <a:prstDash val="dash"/>
            <a:headEnd type="none" w="med" len="med"/>
            <a:tailEnd type="none" w="med" len="med"/>
          </a:ln>
        </p:spPr>
      </p:sp>
      <p:sp>
        <p:nvSpPr>
          <p:cNvPr id="156681" name="Line 6"/>
          <p:cNvSpPr/>
          <p:nvPr/>
        </p:nvSpPr>
        <p:spPr>
          <a:xfrm rot="7317938">
            <a:off x="1549400" y="2947988"/>
            <a:ext cx="46038" cy="1150937"/>
          </a:xfrm>
          <a:prstGeom prst="line">
            <a:avLst/>
          </a:prstGeom>
          <a:ln w="19050" cap="flat" cmpd="sng">
            <a:solidFill>
              <a:srgbClr val="000066"/>
            </a:solidFill>
            <a:prstDash val="dash"/>
            <a:headEnd type="none" w="med" len="med"/>
            <a:tailEnd type="none" w="med" len="med"/>
          </a:ln>
        </p:spPr>
      </p:sp>
      <p:grpSp>
        <p:nvGrpSpPr>
          <p:cNvPr id="156682" name="组合 14"/>
          <p:cNvGrpSpPr/>
          <p:nvPr/>
        </p:nvGrpSpPr>
        <p:grpSpPr>
          <a:xfrm>
            <a:off x="2071688" y="3452813"/>
            <a:ext cx="2520950" cy="762000"/>
            <a:chOff x="5802323" y="3159125"/>
            <a:chExt cx="2571768" cy="785817"/>
          </a:xfrm>
        </p:grpSpPr>
        <p:sp>
          <p:nvSpPr>
            <p:cNvPr id="156693"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选择需要汇总并提交的贷款申请信息。</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16"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56683" name="组合 14"/>
          <p:cNvGrpSpPr/>
          <p:nvPr/>
        </p:nvGrpSpPr>
        <p:grpSpPr>
          <a:xfrm>
            <a:off x="2551113" y="2095500"/>
            <a:ext cx="2520950" cy="762000"/>
            <a:chOff x="5802323" y="3159125"/>
            <a:chExt cx="2571768" cy="785817"/>
          </a:xfrm>
        </p:grpSpPr>
        <p:sp>
          <p:nvSpPr>
            <p:cNvPr id="156691"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用户进入申请与审查功能后，点击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汇总并提交”页签。</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0"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6684" name="Line 6"/>
          <p:cNvSpPr/>
          <p:nvPr/>
        </p:nvSpPr>
        <p:spPr>
          <a:xfrm rot="7317938">
            <a:off x="1339850" y="1839913"/>
            <a:ext cx="892175" cy="1295400"/>
          </a:xfrm>
          <a:prstGeom prst="line">
            <a:avLst/>
          </a:prstGeom>
          <a:ln w="19050" cap="flat" cmpd="sng">
            <a:solidFill>
              <a:srgbClr val="000066"/>
            </a:solidFill>
            <a:prstDash val="dash"/>
            <a:headEnd type="none" w="med" len="med"/>
            <a:tailEnd type="none" w="med" len="med"/>
          </a:ln>
        </p:spPr>
      </p:sp>
      <p:grpSp>
        <p:nvGrpSpPr>
          <p:cNvPr id="156685" name="组合 18"/>
          <p:cNvGrpSpPr/>
          <p:nvPr/>
        </p:nvGrpSpPr>
        <p:grpSpPr>
          <a:xfrm rot="2394562">
            <a:off x="692150" y="2397125"/>
            <a:ext cx="379413" cy="288925"/>
            <a:chOff x="4897646" y="4493223"/>
            <a:chExt cx="379575" cy="288925"/>
          </a:xfrm>
        </p:grpSpPr>
        <p:sp>
          <p:nvSpPr>
            <p:cNvPr id="15668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5669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56686" name="组合 18"/>
          <p:cNvGrpSpPr/>
          <p:nvPr/>
        </p:nvGrpSpPr>
        <p:grpSpPr>
          <a:xfrm rot="2394562">
            <a:off x="692150" y="2968625"/>
            <a:ext cx="379413" cy="288925"/>
            <a:chOff x="4897646" y="4493223"/>
            <a:chExt cx="379575" cy="288925"/>
          </a:xfrm>
        </p:grpSpPr>
        <p:sp>
          <p:nvSpPr>
            <p:cNvPr id="15668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5668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7698" name="Picture 24"/>
          <p:cNvPicPr>
            <a:picLocks noChangeAspect="1"/>
          </p:cNvPicPr>
          <p:nvPr/>
        </p:nvPicPr>
        <p:blipFill>
          <a:blip r:embed="rId1"/>
          <a:stretch>
            <a:fillRect/>
          </a:stretch>
        </p:blipFill>
        <p:spPr>
          <a:xfrm>
            <a:off x="431800" y="1619250"/>
            <a:ext cx="6410325" cy="4500563"/>
          </a:xfrm>
          <a:prstGeom prst="rect">
            <a:avLst/>
          </a:prstGeom>
          <a:noFill/>
          <a:ln w="9525" cap="flat" cmpd="sng">
            <a:solidFill>
              <a:schemeClr val="accent1"/>
            </a:solidFill>
            <a:prstDash val="solid"/>
            <a:miter/>
            <a:headEnd type="none" w="med" len="med"/>
            <a:tailEnd type="none" w="med" len="med"/>
          </a:ln>
        </p:spPr>
      </p:pic>
      <p:sp>
        <p:nvSpPr>
          <p:cNvPr id="157699"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800" b="1" dirty="0">
                <a:solidFill>
                  <a:srgbClr val="17375E"/>
                </a:solidFill>
              </a:rPr>
              <a:t>	</a:t>
            </a:r>
            <a:r>
              <a:rPr lang="zh-CN" altLang="en-US" sz="2000" b="1" dirty="0">
                <a:solidFill>
                  <a:srgbClr val="17375E"/>
                </a:solidFill>
              </a:rPr>
              <a:t>汇总并提交高校贷款申请（续）</a:t>
            </a:r>
            <a:endParaRPr lang="en-US" altLang="zh-CN" sz="2000" b="1" dirty="0">
              <a:solidFill>
                <a:srgbClr val="17375E"/>
              </a:solidFill>
            </a:endParaRPr>
          </a:p>
        </p:txBody>
      </p:sp>
      <p:sp>
        <p:nvSpPr>
          <p:cNvPr id="157700"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5770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57702" name="组合 14"/>
          <p:cNvGrpSpPr/>
          <p:nvPr/>
        </p:nvGrpSpPr>
        <p:grpSpPr>
          <a:xfrm>
            <a:off x="5651500" y="2349500"/>
            <a:ext cx="2520950" cy="762000"/>
            <a:chOff x="5802323" y="3159125"/>
            <a:chExt cx="2571768" cy="785817"/>
          </a:xfrm>
        </p:grpSpPr>
        <p:sp>
          <p:nvSpPr>
            <p:cNvPr id="157714"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进入提交页面后，用户可以看到本高校的贷款申请详细信息。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7703" name="Line 6"/>
          <p:cNvSpPr/>
          <p:nvPr/>
        </p:nvSpPr>
        <p:spPr>
          <a:xfrm rot="7317938">
            <a:off x="5035550" y="2689225"/>
            <a:ext cx="628650" cy="431800"/>
          </a:xfrm>
          <a:prstGeom prst="line">
            <a:avLst/>
          </a:prstGeom>
          <a:ln w="19050" cap="flat" cmpd="sng">
            <a:solidFill>
              <a:srgbClr val="000066"/>
            </a:solidFill>
            <a:prstDash val="dash"/>
            <a:headEnd type="none" w="med" len="med"/>
            <a:tailEnd type="none" w="med" len="med"/>
          </a:ln>
        </p:spPr>
      </p:sp>
      <p:grpSp>
        <p:nvGrpSpPr>
          <p:cNvPr id="157704" name="组合 33"/>
          <p:cNvGrpSpPr/>
          <p:nvPr/>
        </p:nvGrpSpPr>
        <p:grpSpPr>
          <a:xfrm>
            <a:off x="5651500" y="3500438"/>
            <a:ext cx="2879725" cy="1150937"/>
            <a:chOff x="5715008" y="4516447"/>
            <a:chExt cx="2786082" cy="1065210"/>
          </a:xfrm>
        </p:grpSpPr>
        <p:sp>
          <p:nvSpPr>
            <p:cNvPr id="30" name="AutoShape 11"/>
            <p:cNvSpPr>
              <a:spLocks noChangeArrowheads="1"/>
            </p:cNvSpPr>
            <p:nvPr/>
          </p:nvSpPr>
          <p:spPr bwMode="auto">
            <a:xfrm>
              <a:off x="5840950" y="4609010"/>
              <a:ext cx="2660140" cy="972647"/>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华文楷体" panose="02010600040101010101" pitchFamily="2" charset="-122"/>
                  <a:cs typeface="+mn-cs"/>
                  <a:sym typeface="Arial" panose="020B0604020202020204" pitchFamily="34" charset="0"/>
                </a:rPr>
                <a:t>高校的贷款申请信息提交前，高校经办人可以导入、新增、修改、删除、拒绝、恢复贷款申请信息；提交后，高校经办人就不能再做这些操作了。</a:t>
              </a:r>
              <a:endParaRPr kumimoji="0" lang="zh-CN" altLang="en-US" sz="1200" b="0" i="0" u="none" strike="noStrike" kern="1200" cap="none" spc="0" normalizeH="0" baseline="0" noProof="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3" name="Oval 10"/>
            <p:cNvSpPr>
              <a:spLocks noChangeArrowheads="1"/>
            </p:cNvSpPr>
            <p:nvPr/>
          </p:nvSpPr>
          <p:spPr bwMode="auto">
            <a:xfrm>
              <a:off x="5715008" y="4516447"/>
              <a:ext cx="270314" cy="270343"/>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57705" name="组合 14"/>
          <p:cNvGrpSpPr/>
          <p:nvPr/>
        </p:nvGrpSpPr>
        <p:grpSpPr>
          <a:xfrm>
            <a:off x="2843213" y="5294313"/>
            <a:ext cx="2571750" cy="785812"/>
            <a:chOff x="5802323" y="3159125"/>
            <a:chExt cx="2571768" cy="785817"/>
          </a:xfrm>
        </p:grpSpPr>
        <p:sp>
          <p:nvSpPr>
            <p:cNvPr id="157710" name="AutoShape 5"/>
            <p:cNvSpPr/>
            <p:nvPr/>
          </p:nvSpPr>
          <p:spPr>
            <a:xfrm>
              <a:off x="5929324" y="3286126"/>
              <a:ext cx="2444767" cy="65881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点击“提交”按钮，将高校的贷款规模信息提交给高校负责人进行复核。</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1464"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7706" name="Line 6"/>
          <p:cNvSpPr/>
          <p:nvPr/>
        </p:nvSpPr>
        <p:spPr>
          <a:xfrm rot="7317938">
            <a:off x="1414463" y="5151438"/>
            <a:ext cx="1266825" cy="1085850"/>
          </a:xfrm>
          <a:prstGeom prst="line">
            <a:avLst/>
          </a:prstGeom>
          <a:ln w="19050" cap="flat" cmpd="sng">
            <a:solidFill>
              <a:srgbClr val="000066"/>
            </a:solidFill>
            <a:prstDash val="dash"/>
            <a:headEnd type="none" w="med" len="med"/>
            <a:tailEnd type="none" w="med" len="med"/>
          </a:ln>
        </p:spPr>
      </p:sp>
      <p:grpSp>
        <p:nvGrpSpPr>
          <p:cNvPr id="157707" name="组合 18"/>
          <p:cNvGrpSpPr/>
          <p:nvPr/>
        </p:nvGrpSpPr>
        <p:grpSpPr>
          <a:xfrm rot="2394562">
            <a:off x="1020763" y="5861050"/>
            <a:ext cx="379412" cy="288925"/>
            <a:chOff x="4897646" y="4493223"/>
            <a:chExt cx="379575" cy="288925"/>
          </a:xfrm>
        </p:grpSpPr>
        <p:sp>
          <p:nvSpPr>
            <p:cNvPr id="15770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5770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36962" name="Picture 2" descr="C:\Users\cd101735\AppData\Roaming\feiq\RichOle\3352272745.bmp"/>
          <p:cNvPicPr>
            <a:picLocks noChangeArrowheads="1"/>
          </p:cNvPicPr>
          <p:nvPr/>
        </p:nvPicPr>
        <p:blipFill>
          <a:blip r:embed="rId1"/>
          <a:srcRect/>
          <a:stretch>
            <a:fillRect/>
          </a:stretch>
        </p:blipFill>
        <p:spPr bwMode="auto">
          <a:xfrm>
            <a:off x="431800" y="1619250"/>
            <a:ext cx="8280400" cy="4500563"/>
          </a:xfrm>
          <a:prstGeom prst="rect">
            <a:avLst/>
          </a:prstGeom>
          <a:noFill/>
          <a:ln>
            <a:solidFill>
              <a:schemeClr val="tx2">
                <a:lumMod val="60000"/>
                <a:lumOff val="40000"/>
              </a:schemeClr>
            </a:solidFill>
          </a:ln>
          <a:extLst>
            <a:ext uri="{909E8E84-426E-40DD-AFC4-6F175D3DCCD1}">
              <a14:hiddenFill xmlns:a14="http://schemas.microsoft.com/office/drawing/2010/main">
                <a:solidFill>
                  <a:srgbClr val="FFFFFF"/>
                </a:solidFill>
              </a14:hiddenFill>
            </a:ext>
          </a:extLst>
        </p:spPr>
      </p:pic>
      <p:sp>
        <p:nvSpPr>
          <p:cNvPr id="15872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800" b="1" dirty="0">
                <a:solidFill>
                  <a:srgbClr val="17375E"/>
                </a:solidFill>
              </a:rPr>
              <a:t>	</a:t>
            </a:r>
            <a:r>
              <a:rPr lang="zh-CN" altLang="en-US" sz="2000" b="1" dirty="0">
                <a:solidFill>
                  <a:srgbClr val="17375E"/>
                </a:solidFill>
              </a:rPr>
              <a:t>复核并上报高校贷款申请</a:t>
            </a:r>
            <a:endParaRPr lang="en-US" altLang="zh-CN" sz="2000" b="1" dirty="0">
              <a:solidFill>
                <a:srgbClr val="17375E"/>
              </a:solidFill>
            </a:endParaRPr>
          </a:p>
        </p:txBody>
      </p:sp>
      <p:sp>
        <p:nvSpPr>
          <p:cNvPr id="158724"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5872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操作角色：高校负责人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58726" name="组合 14"/>
          <p:cNvGrpSpPr/>
          <p:nvPr/>
        </p:nvGrpSpPr>
        <p:grpSpPr>
          <a:xfrm>
            <a:off x="685800" y="3200400"/>
            <a:ext cx="2520950" cy="762000"/>
            <a:chOff x="5802323" y="3159125"/>
            <a:chExt cx="2571768" cy="785817"/>
          </a:xfrm>
        </p:grpSpPr>
        <p:sp>
          <p:nvSpPr>
            <p:cNvPr id="158738"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高校负责人登陆系统后，在“我的工作”中，会看到高校经办人提交的本高校的贷款申请信息。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8727" name="Line 6"/>
          <p:cNvSpPr/>
          <p:nvPr/>
        </p:nvSpPr>
        <p:spPr>
          <a:xfrm rot="7317938" flipH="1">
            <a:off x="938213" y="2744788"/>
            <a:ext cx="206375" cy="708025"/>
          </a:xfrm>
          <a:prstGeom prst="line">
            <a:avLst/>
          </a:prstGeom>
          <a:ln w="19050" cap="flat" cmpd="sng">
            <a:solidFill>
              <a:srgbClr val="000066"/>
            </a:solidFill>
            <a:prstDash val="dash"/>
            <a:headEnd type="none" w="med" len="med"/>
            <a:tailEnd type="none" w="med" len="med"/>
          </a:ln>
        </p:spPr>
      </p:sp>
      <p:grpSp>
        <p:nvGrpSpPr>
          <p:cNvPr id="158728" name="组合 33"/>
          <p:cNvGrpSpPr/>
          <p:nvPr/>
        </p:nvGrpSpPr>
        <p:grpSpPr>
          <a:xfrm>
            <a:off x="5940425" y="4652963"/>
            <a:ext cx="2786063" cy="1152525"/>
            <a:chOff x="5715008" y="4516447"/>
            <a:chExt cx="2786082" cy="1065210"/>
          </a:xfrm>
        </p:grpSpPr>
        <p:sp>
          <p:nvSpPr>
            <p:cNvPr id="30" name="AutoShape 11"/>
            <p:cNvSpPr>
              <a:spLocks noChangeArrowheads="1"/>
            </p:cNvSpPr>
            <p:nvPr/>
          </p:nvSpPr>
          <p:spPr bwMode="auto">
            <a:xfrm>
              <a:off x="5840422" y="4608882"/>
              <a:ext cx="2660668" cy="97277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用户在“我的工作”中直接点击“复核并上报” 超链接，对当前工作进行处理；用户也可以点击“进入”超链接，进入申请与审查功能后，再对工作进行处理。</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58729" name="组合 14"/>
          <p:cNvGrpSpPr/>
          <p:nvPr/>
        </p:nvGrpSpPr>
        <p:grpSpPr>
          <a:xfrm>
            <a:off x="3505200" y="3200400"/>
            <a:ext cx="2520950" cy="762000"/>
            <a:chOff x="5802323" y="3159125"/>
            <a:chExt cx="2571768" cy="785817"/>
          </a:xfrm>
        </p:grpSpPr>
        <p:sp>
          <p:nvSpPr>
            <p:cNvPr id="158734"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用户点击“复核并上报”超链接，系统弹出贷款申请复核页面。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8730" name="Line 6"/>
          <p:cNvSpPr/>
          <p:nvPr/>
        </p:nvSpPr>
        <p:spPr>
          <a:xfrm rot="7317938" flipH="1" flipV="1">
            <a:off x="3525838" y="2732088"/>
            <a:ext cx="185737" cy="874712"/>
          </a:xfrm>
          <a:prstGeom prst="line">
            <a:avLst/>
          </a:prstGeom>
          <a:ln w="19050" cap="flat" cmpd="sng">
            <a:solidFill>
              <a:srgbClr val="000066"/>
            </a:solidFill>
            <a:prstDash val="dash"/>
            <a:headEnd type="none" w="med" len="med"/>
            <a:tailEnd type="none" w="med" len="med"/>
          </a:ln>
        </p:spPr>
      </p:sp>
      <p:grpSp>
        <p:nvGrpSpPr>
          <p:cNvPr id="158731" name="组合 18"/>
          <p:cNvGrpSpPr/>
          <p:nvPr/>
        </p:nvGrpSpPr>
        <p:grpSpPr>
          <a:xfrm rot="-1708091">
            <a:off x="2811463" y="2662238"/>
            <a:ext cx="288925" cy="390525"/>
            <a:chOff x="4897646" y="4493223"/>
            <a:chExt cx="290198" cy="391640"/>
          </a:xfrm>
        </p:grpSpPr>
        <p:sp>
          <p:nvSpPr>
            <p:cNvPr id="158732" name="Line 7"/>
            <p:cNvSpPr/>
            <p:nvPr/>
          </p:nvSpPr>
          <p:spPr>
            <a:xfrm rot="-1169779" flipV="1">
              <a:off x="5039495" y="4638227"/>
              <a:ext cx="45739" cy="246636"/>
            </a:xfrm>
            <a:prstGeom prst="line">
              <a:avLst/>
            </a:prstGeom>
            <a:ln w="31750" cap="flat" cmpd="sng">
              <a:solidFill>
                <a:srgbClr val="FF0000"/>
              </a:solidFill>
              <a:prstDash val="solid"/>
              <a:headEnd type="none" w="med" len="med"/>
              <a:tailEnd type="stealth" w="lg" len="lg"/>
            </a:ln>
          </p:spPr>
        </p:sp>
        <p:sp>
          <p:nvSpPr>
            <p:cNvPr id="15873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6" name="Picture 2" descr="C:\Users\cd101735\AppData\Roaming\feiq\RichOle\2971679533.bmp"/>
          <p:cNvPicPr>
            <a:picLocks noChangeAspect="1" noChangeArrowheads="1"/>
          </p:cNvPicPr>
          <p:nvPr/>
        </p:nvPicPr>
        <p:blipFill>
          <a:blip r:embed="rId1"/>
          <a:srcRect/>
          <a:stretch>
            <a:fillRect/>
          </a:stretch>
        </p:blipFill>
        <p:spPr bwMode="auto">
          <a:xfrm>
            <a:off x="431800" y="1619250"/>
            <a:ext cx="5384800" cy="4500563"/>
          </a:xfrm>
          <a:prstGeom prst="rect">
            <a:avLst/>
          </a:prstGeom>
          <a:noFill/>
          <a:ln w="9525">
            <a:solidFill>
              <a:schemeClr val="tx2">
                <a:lumMod val="60000"/>
                <a:lumOff val="40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159747"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a:t>
            </a:r>
            <a:r>
              <a:rPr lang="en-US" altLang="zh-CN" sz="2800" b="1" dirty="0">
                <a:solidFill>
                  <a:srgbClr val="17375E"/>
                </a:solidFill>
              </a:rPr>
              <a:t>	</a:t>
            </a:r>
            <a:r>
              <a:rPr lang="zh-CN" altLang="en-US" sz="2000" b="1" dirty="0">
                <a:solidFill>
                  <a:srgbClr val="17375E"/>
                </a:solidFill>
              </a:rPr>
              <a:t>复核并上报高校贷款申请（续）</a:t>
            </a:r>
            <a:endParaRPr lang="en-US" altLang="zh-CN" sz="2000" b="1" dirty="0">
              <a:solidFill>
                <a:srgbClr val="17375E"/>
              </a:solidFill>
            </a:endParaRPr>
          </a:p>
        </p:txBody>
      </p:sp>
      <p:sp>
        <p:nvSpPr>
          <p:cNvPr id="159748"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5974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操作角色：高校负责人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en-US" altLang="zh-CN" sz="1600" dirty="0">
              <a:latin typeface="华文楷体" panose="02010600040101010101" pitchFamily="2" charset="-122"/>
              <a:ea typeface="华文楷体" panose="02010600040101010101" pitchFamily="2" charset="-122"/>
            </a:endParaRPr>
          </a:p>
        </p:txBody>
      </p:sp>
      <p:grpSp>
        <p:nvGrpSpPr>
          <p:cNvPr id="159750" name="组合 14"/>
          <p:cNvGrpSpPr/>
          <p:nvPr/>
        </p:nvGrpSpPr>
        <p:grpSpPr>
          <a:xfrm>
            <a:off x="5940425" y="1916113"/>
            <a:ext cx="2520950" cy="762000"/>
            <a:chOff x="5802323" y="3159125"/>
            <a:chExt cx="2571768" cy="785817"/>
          </a:xfrm>
        </p:grpSpPr>
        <p:sp>
          <p:nvSpPr>
            <p:cNvPr id="159766"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用户进入贷款申请复核页面后，可以看到高校经办人提交的本校的贷款申请信息。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9751" name="Line 6"/>
          <p:cNvSpPr/>
          <p:nvPr/>
        </p:nvSpPr>
        <p:spPr>
          <a:xfrm rot="7317938" flipH="1" flipV="1">
            <a:off x="5029200" y="2249488"/>
            <a:ext cx="950913" cy="574675"/>
          </a:xfrm>
          <a:prstGeom prst="line">
            <a:avLst/>
          </a:prstGeom>
          <a:ln w="19050" cap="flat" cmpd="sng">
            <a:solidFill>
              <a:srgbClr val="000066"/>
            </a:solidFill>
            <a:prstDash val="dash"/>
            <a:headEnd type="none" w="med" len="med"/>
            <a:tailEnd type="none" w="med" len="med"/>
          </a:ln>
        </p:spPr>
      </p:sp>
      <p:grpSp>
        <p:nvGrpSpPr>
          <p:cNvPr id="159752" name="组合 33"/>
          <p:cNvGrpSpPr/>
          <p:nvPr/>
        </p:nvGrpSpPr>
        <p:grpSpPr>
          <a:xfrm>
            <a:off x="5940425" y="4652963"/>
            <a:ext cx="2786063" cy="1152525"/>
            <a:chOff x="5715008" y="4516447"/>
            <a:chExt cx="2786082" cy="1065210"/>
          </a:xfrm>
        </p:grpSpPr>
        <p:sp>
          <p:nvSpPr>
            <p:cNvPr id="30" name="AutoShape 11"/>
            <p:cNvSpPr>
              <a:spLocks noChangeArrowheads="1"/>
            </p:cNvSpPr>
            <p:nvPr/>
          </p:nvSpPr>
          <p:spPr bwMode="auto">
            <a:xfrm>
              <a:off x="5840422" y="4608882"/>
              <a:ext cx="2660668" cy="97277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高校负责人只能复核贷款申请信息，不能修改贷款申请信息，高校负责人可以点击“退回”按钮，将本高校的贷款申请信息退回给高校经办人进行修改再提交。</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59753" name="组合 14"/>
          <p:cNvGrpSpPr/>
          <p:nvPr/>
        </p:nvGrpSpPr>
        <p:grpSpPr>
          <a:xfrm>
            <a:off x="3348038" y="4365625"/>
            <a:ext cx="2520950" cy="762000"/>
            <a:chOff x="5802323" y="3159125"/>
            <a:chExt cx="2571768" cy="785817"/>
          </a:xfrm>
        </p:grpSpPr>
        <p:sp>
          <p:nvSpPr>
            <p:cNvPr id="159762"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用户输入处理意见。</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9754" name="Line 6"/>
          <p:cNvSpPr/>
          <p:nvPr/>
        </p:nvSpPr>
        <p:spPr>
          <a:xfrm rot="7317938">
            <a:off x="2295525" y="4492625"/>
            <a:ext cx="969963" cy="922338"/>
          </a:xfrm>
          <a:prstGeom prst="line">
            <a:avLst/>
          </a:prstGeom>
          <a:ln w="19050" cap="flat" cmpd="sng">
            <a:solidFill>
              <a:srgbClr val="000066"/>
            </a:solidFill>
            <a:prstDash val="dash"/>
            <a:headEnd type="none" w="med" len="med"/>
            <a:tailEnd type="none" w="med" len="med"/>
          </a:ln>
        </p:spPr>
      </p:sp>
      <p:grpSp>
        <p:nvGrpSpPr>
          <p:cNvPr id="159755" name="组合 14"/>
          <p:cNvGrpSpPr/>
          <p:nvPr/>
        </p:nvGrpSpPr>
        <p:grpSpPr>
          <a:xfrm>
            <a:off x="3059113" y="5300663"/>
            <a:ext cx="2520950" cy="762000"/>
            <a:chOff x="5802323" y="3159125"/>
            <a:chExt cx="2571768" cy="785817"/>
          </a:xfrm>
        </p:grpSpPr>
        <p:sp>
          <p:nvSpPr>
            <p:cNvPr id="159760"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点击“同意”按钮，将高校的贷款申请信息上报给省中心经办人进行审查。</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59756" name="Line 6"/>
          <p:cNvSpPr/>
          <p:nvPr/>
        </p:nvSpPr>
        <p:spPr>
          <a:xfrm rot="7317938">
            <a:off x="1314450" y="4968875"/>
            <a:ext cx="1487488" cy="1428750"/>
          </a:xfrm>
          <a:prstGeom prst="line">
            <a:avLst/>
          </a:prstGeom>
          <a:ln w="19050" cap="flat" cmpd="sng">
            <a:solidFill>
              <a:srgbClr val="000066"/>
            </a:solidFill>
            <a:prstDash val="dash"/>
            <a:headEnd type="none" w="med" len="med"/>
            <a:tailEnd type="none" w="med" len="med"/>
          </a:ln>
        </p:spPr>
      </p:sp>
      <p:grpSp>
        <p:nvGrpSpPr>
          <p:cNvPr id="159757" name="组合 18"/>
          <p:cNvGrpSpPr/>
          <p:nvPr/>
        </p:nvGrpSpPr>
        <p:grpSpPr>
          <a:xfrm rot="2394562">
            <a:off x="903288" y="5821363"/>
            <a:ext cx="379412" cy="288925"/>
            <a:chOff x="4897646" y="4493223"/>
            <a:chExt cx="379575" cy="288925"/>
          </a:xfrm>
        </p:grpSpPr>
        <p:sp>
          <p:nvSpPr>
            <p:cNvPr id="15975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5975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6098" name="Picture 2"/>
          <p:cNvPicPr/>
          <p:nvPr/>
        </p:nvPicPr>
        <p:blipFill>
          <a:blip r:embed="rId1"/>
          <a:stretch>
            <a:fillRect/>
          </a:stretch>
        </p:blipFill>
        <p:spPr>
          <a:xfrm>
            <a:off x="431800" y="1619250"/>
            <a:ext cx="8277225" cy="4498975"/>
          </a:xfrm>
          <a:prstGeom prst="rect">
            <a:avLst/>
          </a:prstGeom>
          <a:noFill/>
          <a:ln w="31750">
            <a:noFill/>
          </a:ln>
        </p:spPr>
      </p:pic>
      <p:sp>
        <p:nvSpPr>
          <p:cNvPr id="516099"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用户管理　</a:t>
            </a:r>
            <a:r>
              <a:rPr lang="zh-CN" altLang="en-US" sz="2000" b="1" dirty="0">
                <a:solidFill>
                  <a:srgbClr val="17375E"/>
                </a:solidFill>
              </a:rPr>
              <a:t>新增</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51610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访问路径：系统管理→用户管理</a:t>
            </a:r>
            <a:endParaRPr lang="zh-CN" altLang="en-US" sz="1600" dirty="0">
              <a:latin typeface="华文楷体" panose="02010600040101010101" pitchFamily="2" charset="-122"/>
              <a:ea typeface="华文楷体" panose="02010600040101010101" pitchFamily="2" charset="-122"/>
            </a:endParaRPr>
          </a:p>
        </p:txBody>
      </p:sp>
      <p:grpSp>
        <p:nvGrpSpPr>
          <p:cNvPr id="516102" name="组合 7"/>
          <p:cNvGrpSpPr/>
          <p:nvPr/>
        </p:nvGrpSpPr>
        <p:grpSpPr>
          <a:xfrm rot="2444757">
            <a:off x="685800" y="5730875"/>
            <a:ext cx="379413" cy="288925"/>
            <a:chOff x="4897646" y="4493223"/>
            <a:chExt cx="379575" cy="288925"/>
          </a:xfrm>
        </p:grpSpPr>
        <p:sp>
          <p:nvSpPr>
            <p:cNvPr id="51611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611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516103" name="Line 6"/>
          <p:cNvSpPr/>
          <p:nvPr/>
        </p:nvSpPr>
        <p:spPr>
          <a:xfrm rot="7317938">
            <a:off x="838200" y="5464175"/>
            <a:ext cx="587375" cy="173038"/>
          </a:xfrm>
          <a:prstGeom prst="line">
            <a:avLst/>
          </a:prstGeom>
          <a:ln w="19050" cap="flat" cmpd="sng">
            <a:solidFill>
              <a:srgbClr val="000066"/>
            </a:solidFill>
            <a:prstDash val="dash"/>
            <a:headEnd type="none" w="med" len="med"/>
            <a:tailEnd type="none" w="med" len="med"/>
          </a:ln>
        </p:spPr>
      </p:sp>
      <p:sp>
        <p:nvSpPr>
          <p:cNvPr id="516104" name="AutoShape 5"/>
          <p:cNvSpPr/>
          <p:nvPr/>
        </p:nvSpPr>
        <p:spPr>
          <a:xfrm>
            <a:off x="1335088" y="4784725"/>
            <a:ext cx="2444750" cy="66040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新增</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按钮，进入用户新增页面。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grpSp>
        <p:nvGrpSpPr>
          <p:cNvPr id="516105" name="组合 7"/>
          <p:cNvGrpSpPr/>
          <p:nvPr/>
        </p:nvGrpSpPr>
        <p:grpSpPr>
          <a:xfrm rot="2444757">
            <a:off x="1068388" y="2286000"/>
            <a:ext cx="379412" cy="288925"/>
            <a:chOff x="4897646" y="4493223"/>
            <a:chExt cx="379575" cy="288925"/>
          </a:xfrm>
        </p:grpSpPr>
        <p:sp>
          <p:nvSpPr>
            <p:cNvPr id="51611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611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516106" name="Line 6"/>
          <p:cNvSpPr/>
          <p:nvPr/>
        </p:nvSpPr>
        <p:spPr>
          <a:xfrm rot="7317938" flipH="1">
            <a:off x="2266950" y="2144713"/>
            <a:ext cx="198438" cy="2471737"/>
          </a:xfrm>
          <a:prstGeom prst="line">
            <a:avLst/>
          </a:prstGeom>
          <a:ln w="19050" cap="flat" cmpd="sng">
            <a:solidFill>
              <a:srgbClr val="000066"/>
            </a:solidFill>
            <a:prstDash val="dash"/>
            <a:headEnd type="none" w="med" len="med"/>
            <a:tailEnd type="none" w="med" len="med"/>
          </a:ln>
        </p:spPr>
      </p:sp>
      <p:grpSp>
        <p:nvGrpSpPr>
          <p:cNvPr id="516107" name="Group 18"/>
          <p:cNvGrpSpPr/>
          <p:nvPr/>
        </p:nvGrpSpPr>
        <p:grpSpPr>
          <a:xfrm>
            <a:off x="3275013" y="3716338"/>
            <a:ext cx="2592387" cy="792162"/>
            <a:chOff x="1610" y="1933"/>
            <a:chExt cx="1633" cy="499"/>
          </a:xfrm>
        </p:grpSpPr>
        <p:sp>
          <p:nvSpPr>
            <p:cNvPr id="516109" name="AutoShape 5"/>
            <p:cNvSpPr/>
            <p:nvPr/>
          </p:nvSpPr>
          <p:spPr>
            <a:xfrm>
              <a:off x="1703" y="2016"/>
              <a:ext cx="1540" cy="41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院系用户</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标签，显示用户信息页面。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4" name="Oval 10"/>
            <p:cNvSpPr>
              <a:spLocks noChangeArrowheads="1"/>
            </p:cNvSpPr>
            <p:nvPr/>
          </p:nvSpPr>
          <p:spPr bwMode="auto">
            <a:xfrm>
              <a:off x="1610" y="1933"/>
              <a:ext cx="170"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7" name="Oval 10"/>
          <p:cNvSpPr>
            <a:spLocks noChangeArrowheads="1"/>
          </p:cNvSpPr>
          <p:nvPr/>
        </p:nvSpPr>
        <p:spPr bwMode="auto">
          <a:xfrm>
            <a:off x="1187450" y="4724400"/>
            <a:ext cx="269875" cy="26987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a:xfrm>
            <a:off x="485775" y="214313"/>
            <a:ext cx="8229600" cy="642938"/>
          </a:xfrm>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系统用户与功能关系　</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（贷中管理）</a:t>
            </a:r>
            <a:endPar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190467" name="Rectangle 4"/>
          <p:cNvSpPr/>
          <p:nvPr/>
        </p:nvSpPr>
        <p:spPr>
          <a:xfrm>
            <a:off x="285750" y="2454275"/>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a:t>
            </a:r>
            <a:endParaRPr lang="zh-CN" altLang="en-US" sz="1400" dirty="0">
              <a:solidFill>
                <a:schemeClr val="bg1"/>
              </a:solidFill>
              <a:latin typeface="Arial" panose="020B0604020202020204" pitchFamily="34" charset="0"/>
            </a:endParaRPr>
          </a:p>
        </p:txBody>
      </p:sp>
      <p:sp>
        <p:nvSpPr>
          <p:cNvPr id="190468" name="Rectangle 4"/>
          <p:cNvSpPr/>
          <p:nvPr/>
        </p:nvSpPr>
        <p:spPr>
          <a:xfrm>
            <a:off x="285750" y="4343400"/>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a:t>
            </a:r>
            <a:endParaRPr lang="zh-CN" altLang="en-US" sz="1400" dirty="0">
              <a:solidFill>
                <a:schemeClr val="bg1"/>
              </a:solidFill>
              <a:latin typeface="Arial" panose="020B0604020202020204" pitchFamily="34" charset="0"/>
            </a:endParaRPr>
          </a:p>
        </p:txBody>
      </p:sp>
      <p:sp>
        <p:nvSpPr>
          <p:cNvPr id="190469" name="Rectangle 7"/>
          <p:cNvSpPr/>
          <p:nvPr/>
        </p:nvSpPr>
        <p:spPr>
          <a:xfrm>
            <a:off x="1357313" y="2025650"/>
            <a:ext cx="1273175"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高校管理员</a:t>
            </a:r>
            <a:endParaRPr lang="zh-CN" altLang="en-US" sz="1400" dirty="0">
              <a:solidFill>
                <a:schemeClr val="bg1"/>
              </a:solidFill>
              <a:latin typeface="Arial" panose="020B0604020202020204" pitchFamily="34" charset="0"/>
            </a:endParaRPr>
          </a:p>
        </p:txBody>
      </p:sp>
      <p:sp>
        <p:nvSpPr>
          <p:cNvPr id="190470" name="Rectangle 7"/>
          <p:cNvSpPr/>
          <p:nvPr/>
        </p:nvSpPr>
        <p:spPr>
          <a:xfrm>
            <a:off x="1357313" y="2597150"/>
            <a:ext cx="1273175"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高校经办人</a:t>
            </a:r>
            <a:endParaRPr lang="zh-CN" altLang="en-US" sz="1400" dirty="0">
              <a:solidFill>
                <a:schemeClr val="bg1"/>
              </a:solidFill>
              <a:latin typeface="Arial" panose="020B0604020202020204" pitchFamily="34" charset="0"/>
            </a:endParaRPr>
          </a:p>
        </p:txBody>
      </p:sp>
      <p:sp>
        <p:nvSpPr>
          <p:cNvPr id="190471" name="Rectangle 7"/>
          <p:cNvSpPr/>
          <p:nvPr/>
        </p:nvSpPr>
        <p:spPr>
          <a:xfrm>
            <a:off x="1360488" y="3168650"/>
            <a:ext cx="1273175" cy="2984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高校负责人</a:t>
            </a:r>
            <a:endParaRPr lang="zh-CN" altLang="en-US" sz="1400" dirty="0">
              <a:solidFill>
                <a:schemeClr val="bg1"/>
              </a:solidFill>
              <a:latin typeface="Arial" panose="020B0604020202020204" pitchFamily="34" charset="0"/>
            </a:endParaRPr>
          </a:p>
        </p:txBody>
      </p:sp>
      <p:sp>
        <p:nvSpPr>
          <p:cNvPr id="190472" name="Rectangle 7"/>
          <p:cNvSpPr/>
          <p:nvPr/>
        </p:nvSpPr>
        <p:spPr>
          <a:xfrm>
            <a:off x="1357313" y="4167188"/>
            <a:ext cx="1273175" cy="287337"/>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院系经办人</a:t>
            </a:r>
            <a:endParaRPr lang="zh-CN" altLang="en-US" sz="1400" dirty="0">
              <a:solidFill>
                <a:schemeClr val="bg1"/>
              </a:solidFill>
              <a:latin typeface="Arial" panose="020B0604020202020204" pitchFamily="34" charset="0"/>
            </a:endParaRPr>
          </a:p>
        </p:txBody>
      </p:sp>
      <p:sp>
        <p:nvSpPr>
          <p:cNvPr id="190473" name="Rectangle 7"/>
          <p:cNvSpPr/>
          <p:nvPr/>
        </p:nvSpPr>
        <p:spPr>
          <a:xfrm>
            <a:off x="1360488" y="4740275"/>
            <a:ext cx="1273175" cy="331788"/>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院系负责人</a:t>
            </a:r>
            <a:endParaRPr lang="zh-CN" altLang="en-US" sz="1400" dirty="0">
              <a:solidFill>
                <a:schemeClr val="bg1"/>
              </a:solidFill>
              <a:latin typeface="Arial" panose="020B0604020202020204" pitchFamily="34" charset="0"/>
            </a:endParaRPr>
          </a:p>
        </p:txBody>
      </p:sp>
      <p:sp>
        <p:nvSpPr>
          <p:cNvPr id="190474" name="Line 44"/>
          <p:cNvSpPr/>
          <p:nvPr/>
        </p:nvSpPr>
        <p:spPr>
          <a:xfrm flipH="1">
            <a:off x="338138" y="3868738"/>
            <a:ext cx="8027987" cy="0"/>
          </a:xfrm>
          <a:prstGeom prst="line">
            <a:avLst/>
          </a:prstGeom>
          <a:ln w="19050" cap="flat" cmpd="sng">
            <a:solidFill>
              <a:srgbClr val="969696"/>
            </a:solidFill>
            <a:prstDash val="lgDash"/>
            <a:headEnd type="none" w="med" len="med"/>
            <a:tailEnd type="none" w="med" len="med"/>
          </a:ln>
        </p:spPr>
      </p:sp>
      <p:cxnSp>
        <p:nvCxnSpPr>
          <p:cNvPr id="69" name="直接连接符 68"/>
          <p:cNvCxnSpPr/>
          <p:nvPr/>
        </p:nvCxnSpPr>
        <p:spPr>
          <a:xfrm>
            <a:off x="1436688" y="2454275"/>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436688" y="3025775"/>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436688" y="4597400"/>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grpSp>
        <p:nvGrpSpPr>
          <p:cNvPr id="190478" name="组合 32"/>
          <p:cNvGrpSpPr/>
          <p:nvPr/>
        </p:nvGrpSpPr>
        <p:grpSpPr>
          <a:xfrm>
            <a:off x="2786063" y="2008188"/>
            <a:ext cx="1357312" cy="303212"/>
            <a:chOff x="4071934" y="3643314"/>
            <a:chExt cx="1357332" cy="303217"/>
          </a:xfrm>
        </p:grpSpPr>
        <p:sp>
          <p:nvSpPr>
            <p:cNvPr id="190495" name="AutoShape 5"/>
            <p:cNvSpPr/>
            <p:nvPr/>
          </p:nvSpPr>
          <p:spPr>
            <a:xfrm>
              <a:off x="4214811" y="3643314"/>
              <a:ext cx="1214455"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合同预处理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9"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0" name="圆角矩形 29"/>
          <p:cNvSpPr/>
          <p:nvPr/>
        </p:nvSpPr>
        <p:spPr>
          <a:xfrm>
            <a:off x="2714625" y="1928813"/>
            <a:ext cx="1500188" cy="428625"/>
          </a:xfrm>
          <a:prstGeom prst="roundRect">
            <a:avLst/>
          </a:prstGeom>
          <a:solidFill>
            <a:schemeClr val="accent1">
              <a:alpha val="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90480" name="组合 32"/>
          <p:cNvGrpSpPr/>
          <p:nvPr/>
        </p:nvGrpSpPr>
        <p:grpSpPr>
          <a:xfrm>
            <a:off x="4265613" y="1997075"/>
            <a:ext cx="1643062" cy="857250"/>
            <a:chOff x="4071934" y="3643310"/>
            <a:chExt cx="1643074" cy="857266"/>
          </a:xfrm>
        </p:grpSpPr>
        <p:sp>
          <p:nvSpPr>
            <p:cNvPr id="190493" name="AutoShape 5"/>
            <p:cNvSpPr/>
            <p:nvPr/>
          </p:nvSpPr>
          <p:spPr>
            <a:xfrm>
              <a:off x="4214810" y="3643310"/>
              <a:ext cx="1500198" cy="85726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合同签订与审查</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4071934" y="3643310"/>
              <a:ext cx="269877" cy="26988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90481" name="组合 32"/>
          <p:cNvGrpSpPr/>
          <p:nvPr/>
        </p:nvGrpSpPr>
        <p:grpSpPr>
          <a:xfrm>
            <a:off x="6072188" y="2008188"/>
            <a:ext cx="1214437" cy="303212"/>
            <a:chOff x="4071934" y="3643314"/>
            <a:chExt cx="1214456" cy="303217"/>
          </a:xfrm>
        </p:grpSpPr>
        <p:sp>
          <p:nvSpPr>
            <p:cNvPr id="190491" name="AutoShape 5"/>
            <p:cNvSpPr/>
            <p:nvPr/>
          </p:nvSpPr>
          <p:spPr>
            <a:xfrm>
              <a:off x="4214811" y="3643314"/>
              <a:ext cx="1071579"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学生档案</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6"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90482" name="组合 32"/>
          <p:cNvGrpSpPr/>
          <p:nvPr/>
        </p:nvGrpSpPr>
        <p:grpSpPr>
          <a:xfrm>
            <a:off x="7421563" y="2025650"/>
            <a:ext cx="1436687" cy="303213"/>
            <a:chOff x="4071934" y="3643314"/>
            <a:chExt cx="1436680" cy="303217"/>
          </a:xfrm>
        </p:grpSpPr>
        <p:sp>
          <p:nvSpPr>
            <p:cNvPr id="190489" name="AutoShape 5"/>
            <p:cNvSpPr/>
            <p:nvPr/>
          </p:nvSpPr>
          <p:spPr>
            <a:xfrm>
              <a:off x="4214808" y="3643314"/>
              <a:ext cx="1293806"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合同借据登记</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 name="Oval 10"/>
            <p:cNvSpPr>
              <a:spLocks noChangeArrowheads="1"/>
            </p:cNvSpPr>
            <p:nvPr/>
          </p:nvSpPr>
          <p:spPr bwMode="auto">
            <a:xfrm>
              <a:off x="4071934" y="3643314"/>
              <a:ext cx="269874"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4</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90483" name="组合 32"/>
          <p:cNvGrpSpPr/>
          <p:nvPr/>
        </p:nvGrpSpPr>
        <p:grpSpPr>
          <a:xfrm>
            <a:off x="4278313" y="4168775"/>
            <a:ext cx="1643062" cy="857250"/>
            <a:chOff x="4071934" y="3643310"/>
            <a:chExt cx="1643074" cy="857266"/>
          </a:xfrm>
        </p:grpSpPr>
        <p:sp>
          <p:nvSpPr>
            <p:cNvPr id="190487" name="AutoShape 5"/>
            <p:cNvSpPr/>
            <p:nvPr/>
          </p:nvSpPr>
          <p:spPr>
            <a:xfrm>
              <a:off x="4214810" y="3643310"/>
              <a:ext cx="1500198" cy="85726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合同签订与审查</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2" name="Oval 10"/>
            <p:cNvSpPr>
              <a:spLocks noChangeArrowheads="1"/>
            </p:cNvSpPr>
            <p:nvPr/>
          </p:nvSpPr>
          <p:spPr bwMode="auto">
            <a:xfrm>
              <a:off x="4071934" y="3643310"/>
              <a:ext cx="269877" cy="26988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90484" name="Group 30"/>
          <p:cNvGrpSpPr/>
          <p:nvPr/>
        </p:nvGrpSpPr>
        <p:grpSpPr>
          <a:xfrm>
            <a:off x="6084888" y="2636838"/>
            <a:ext cx="1871662" cy="303212"/>
            <a:chOff x="3833" y="1661"/>
            <a:chExt cx="1179" cy="191"/>
          </a:xfrm>
        </p:grpSpPr>
        <p:sp>
          <p:nvSpPr>
            <p:cNvPr id="190485" name="AutoShape 5"/>
            <p:cNvSpPr/>
            <p:nvPr/>
          </p:nvSpPr>
          <p:spPr>
            <a:xfrm>
              <a:off x="3968" y="1661"/>
              <a:ext cx="1044" cy="191"/>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en-US" altLang="zh-CN" sz="1300" dirty="0">
                  <a:latin typeface="华文楷体" panose="02010600040101010101" pitchFamily="2" charset="-122"/>
                  <a:ea typeface="华文楷体" panose="02010600040101010101" pitchFamily="2" charset="-122"/>
                  <a:sym typeface="Arial" panose="020B0604020202020204" pitchFamily="34" charset="0"/>
                </a:rPr>
                <a:t>  </a:t>
              </a:r>
              <a:r>
                <a:rPr lang="zh-CN" altLang="en-US" sz="1300" dirty="0">
                  <a:latin typeface="华文楷体" panose="02010600040101010101" pitchFamily="2" charset="-122"/>
                  <a:ea typeface="华文楷体" panose="02010600040101010101" pitchFamily="2" charset="-122"/>
                  <a:sym typeface="Arial" panose="020B0604020202020204" pitchFamily="34" charset="0"/>
                </a:rPr>
                <a:t>高校学费到账查询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9" name="Oval 10"/>
            <p:cNvSpPr>
              <a:spLocks noChangeArrowheads="1"/>
            </p:cNvSpPr>
            <p:nvPr/>
          </p:nvSpPr>
          <p:spPr bwMode="auto">
            <a:xfrm>
              <a:off x="3833" y="1661"/>
              <a:ext cx="181"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5</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overrideClrMapping bg1="lt1" tx1="dk1" bg2="lt2" tx2="dk2" accent1="accent1" accent2="accent2" accent3="accent3" accent4="accent4" accent5="accent5" accent6="accent6" hlink="hlink" folHlink="folHlink"/>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2514" name="Picture 23"/>
          <p:cNvPicPr>
            <a:picLocks noChangeAspect="1"/>
          </p:cNvPicPr>
          <p:nvPr/>
        </p:nvPicPr>
        <p:blipFill>
          <a:blip r:embed="rId1"/>
          <a:stretch>
            <a:fillRect/>
          </a:stretch>
        </p:blipFill>
        <p:spPr>
          <a:xfrm>
            <a:off x="500063" y="1643063"/>
            <a:ext cx="8215312" cy="4357687"/>
          </a:xfrm>
          <a:prstGeom prst="rect">
            <a:avLst/>
          </a:prstGeom>
          <a:noFill/>
          <a:ln w="9525" cap="flat" cmpd="sng">
            <a:solidFill>
              <a:schemeClr val="accent1"/>
            </a:solidFill>
            <a:prstDash val="solid"/>
            <a:miter/>
            <a:headEnd type="none" w="med" len="med"/>
            <a:tailEnd type="none" w="med" len="med"/>
          </a:ln>
        </p:spPr>
      </p:pic>
      <p:sp>
        <p:nvSpPr>
          <p:cNvPr id="19251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合同预处理　</a:t>
            </a:r>
            <a:r>
              <a:rPr lang="zh-CN" altLang="en-US" sz="2000" b="1" dirty="0">
                <a:solidFill>
                  <a:srgbClr val="17375E"/>
                </a:solidFill>
              </a:rPr>
              <a:t>待办折卡生成</a:t>
            </a:r>
            <a:endParaRPr lang="zh-CN" altLang="en-US" sz="2800" b="1" dirty="0">
              <a:solidFill>
                <a:srgbClr val="17375E"/>
              </a:solidFill>
            </a:endParaRPr>
          </a:p>
        </p:txBody>
      </p:sp>
      <p:sp>
        <p:nvSpPr>
          <p:cNvPr id="192516"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访问路径：贷中管理→合同预处理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 name="AutoShape 5"/>
          <p:cNvSpPr>
            <a:spLocks noChangeArrowheads="1"/>
          </p:cNvSpPr>
          <p:nvPr/>
        </p:nvSpPr>
        <p:spPr bwMode="auto">
          <a:xfrm>
            <a:off x="1785938" y="5054600"/>
            <a:ext cx="2444750" cy="660400"/>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待办折卡生成</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按钮，进入选择项目信息页面。</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192519" name="Line 6"/>
          <p:cNvSpPr/>
          <p:nvPr/>
        </p:nvSpPr>
        <p:spPr>
          <a:xfrm rot="7317938">
            <a:off x="1109663" y="5489575"/>
            <a:ext cx="566737" cy="236538"/>
          </a:xfrm>
          <a:prstGeom prst="line">
            <a:avLst/>
          </a:prstGeom>
          <a:ln w="19050" cap="flat" cmpd="sng">
            <a:solidFill>
              <a:srgbClr val="000066"/>
            </a:solidFill>
            <a:prstDash val="dash"/>
            <a:headEnd type="none" w="med" len="med"/>
            <a:tailEnd type="none" w="med" len="med"/>
          </a:ln>
        </p:spPr>
      </p:sp>
      <p:grpSp>
        <p:nvGrpSpPr>
          <p:cNvPr id="192520" name="组合 23"/>
          <p:cNvGrpSpPr/>
          <p:nvPr/>
        </p:nvGrpSpPr>
        <p:grpSpPr>
          <a:xfrm rot="2471493">
            <a:off x="787400" y="5875338"/>
            <a:ext cx="379413" cy="288925"/>
            <a:chOff x="4897646" y="4493223"/>
            <a:chExt cx="379575" cy="288925"/>
          </a:xfrm>
        </p:grpSpPr>
        <p:sp>
          <p:nvSpPr>
            <p:cNvPr id="19252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9252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overrideClrMapping bg1="lt1" tx1="dk1" bg2="lt2" tx2="dk2" accent1="accent1" accent2="accent2" accent3="accent3" accent4="accent4" accent5="accent5" accent6="accent6" hlink="hlink" folHlink="folHlink"/>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3538" name="Picture 21"/>
          <p:cNvPicPr>
            <a:picLocks noGrp="1" noChangeAspect="1"/>
          </p:cNvPicPr>
          <p:nvPr>
            <p:ph sz="quarter" idx="1"/>
          </p:nvPr>
        </p:nvPicPr>
        <p:blipFill>
          <a:blip r:embed="rId1"/>
          <a:srcRect/>
          <a:stretch>
            <a:fillRect/>
          </a:stretch>
        </p:blipFill>
        <p:spPr>
          <a:xfrm>
            <a:off x="500063" y="1643063"/>
            <a:ext cx="5657850" cy="3743325"/>
          </a:xfrm>
        </p:spPr>
      </p:pic>
      <p:sp>
        <p:nvSpPr>
          <p:cNvPr id="193539"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合同预处理　</a:t>
            </a:r>
            <a:r>
              <a:rPr lang="zh-CN" altLang="en-US" sz="2000" b="1" dirty="0">
                <a:solidFill>
                  <a:srgbClr val="17375E"/>
                </a:solidFill>
              </a:rPr>
              <a:t>待办折卡生成（续）</a:t>
            </a:r>
            <a:endParaRPr lang="zh-CN" altLang="en-US" sz="2800" b="1" dirty="0">
              <a:solidFill>
                <a:srgbClr val="17375E"/>
              </a:solidFill>
            </a:endParaRPr>
          </a:p>
        </p:txBody>
      </p:sp>
      <p:sp>
        <p:nvSpPr>
          <p:cNvPr id="193540"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访问路径：贷中管理→合同预处理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grpSp>
        <p:nvGrpSpPr>
          <p:cNvPr id="193542" name="组合 15"/>
          <p:cNvGrpSpPr/>
          <p:nvPr/>
        </p:nvGrpSpPr>
        <p:grpSpPr>
          <a:xfrm>
            <a:off x="1857375" y="2928938"/>
            <a:ext cx="2286000" cy="642937"/>
            <a:chOff x="5802323" y="3159125"/>
            <a:chExt cx="2214562" cy="627065"/>
          </a:xfrm>
        </p:grpSpPr>
        <p:sp>
          <p:nvSpPr>
            <p:cNvPr id="19" name="AutoShape 5"/>
            <p:cNvSpPr>
              <a:spLocks noChangeArrowheads="1"/>
            </p:cNvSpPr>
            <p:nvPr/>
          </p:nvSpPr>
          <p:spPr bwMode="auto">
            <a:xfrm>
              <a:off x="5928430" y="3284538"/>
              <a:ext cx="2088455"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选择需要待办折卡生成的项目信息。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0" name="Oval 10"/>
            <p:cNvSpPr>
              <a:spLocks noChangeArrowheads="1"/>
            </p:cNvSpPr>
            <p:nvPr/>
          </p:nvSpPr>
          <p:spPr bwMode="auto">
            <a:xfrm>
              <a:off x="5802323" y="3159125"/>
              <a:ext cx="270669" cy="27095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93543" name="Line 6"/>
          <p:cNvSpPr/>
          <p:nvPr/>
        </p:nvSpPr>
        <p:spPr>
          <a:xfrm rot="7317938" flipH="1">
            <a:off x="1511300" y="2801938"/>
            <a:ext cx="46038" cy="612775"/>
          </a:xfrm>
          <a:prstGeom prst="line">
            <a:avLst/>
          </a:prstGeom>
          <a:ln w="19050" cap="flat" cmpd="sng">
            <a:solidFill>
              <a:srgbClr val="000066"/>
            </a:solidFill>
            <a:prstDash val="dash"/>
            <a:headEnd type="none" w="med" len="med"/>
            <a:tailEnd type="none" w="med" len="med"/>
          </a:ln>
        </p:spPr>
      </p:sp>
      <p:grpSp>
        <p:nvGrpSpPr>
          <p:cNvPr id="193544" name="组合 26"/>
          <p:cNvGrpSpPr/>
          <p:nvPr/>
        </p:nvGrpSpPr>
        <p:grpSpPr>
          <a:xfrm rot="2471493">
            <a:off x="858838" y="2517775"/>
            <a:ext cx="379412" cy="288925"/>
            <a:chOff x="4897646" y="4493223"/>
            <a:chExt cx="379575" cy="288925"/>
          </a:xfrm>
        </p:grpSpPr>
        <p:sp>
          <p:nvSpPr>
            <p:cNvPr id="19355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9355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93545" name="组合 20"/>
          <p:cNvGrpSpPr/>
          <p:nvPr/>
        </p:nvGrpSpPr>
        <p:grpSpPr>
          <a:xfrm>
            <a:off x="1643063" y="4000500"/>
            <a:ext cx="2571750" cy="785813"/>
            <a:chOff x="5802323" y="3159125"/>
            <a:chExt cx="2571768" cy="785817"/>
          </a:xfrm>
        </p:grpSpPr>
        <p:sp>
          <p:nvSpPr>
            <p:cNvPr id="27" name="AutoShape 5"/>
            <p:cNvSpPr>
              <a:spLocks noChangeArrowheads="1"/>
            </p:cNvSpPr>
            <p:nvPr/>
          </p:nvSpPr>
          <p:spPr bwMode="auto">
            <a:xfrm>
              <a:off x="5929324" y="3284539"/>
              <a:ext cx="2444767" cy="660403"/>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确定</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按钮，系统自动生成待办折卡信息。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8"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93546" name="Line 6"/>
          <p:cNvSpPr/>
          <p:nvPr/>
        </p:nvSpPr>
        <p:spPr>
          <a:xfrm rot="7317938">
            <a:off x="1109663" y="4684713"/>
            <a:ext cx="566737" cy="236537"/>
          </a:xfrm>
          <a:prstGeom prst="line">
            <a:avLst/>
          </a:prstGeom>
          <a:ln w="19050" cap="flat" cmpd="sng">
            <a:solidFill>
              <a:srgbClr val="000066"/>
            </a:solidFill>
            <a:prstDash val="dash"/>
            <a:headEnd type="none" w="med" len="med"/>
            <a:tailEnd type="none" w="med" len="med"/>
          </a:ln>
        </p:spPr>
      </p:sp>
      <p:grpSp>
        <p:nvGrpSpPr>
          <p:cNvPr id="193547" name="组合 23"/>
          <p:cNvGrpSpPr/>
          <p:nvPr/>
        </p:nvGrpSpPr>
        <p:grpSpPr>
          <a:xfrm rot="2471493">
            <a:off x="762000" y="5160963"/>
            <a:ext cx="379413" cy="288925"/>
            <a:chOff x="4897646" y="4493223"/>
            <a:chExt cx="379575" cy="288925"/>
          </a:xfrm>
        </p:grpSpPr>
        <p:sp>
          <p:nvSpPr>
            <p:cNvPr id="19355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9355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93548" name="组合 33"/>
          <p:cNvGrpSpPr/>
          <p:nvPr/>
        </p:nvGrpSpPr>
        <p:grpSpPr>
          <a:xfrm>
            <a:off x="5003800" y="3716338"/>
            <a:ext cx="2786063" cy="1152525"/>
            <a:chOff x="5715008" y="4516447"/>
            <a:chExt cx="2786082" cy="1065210"/>
          </a:xfrm>
        </p:grpSpPr>
        <p:sp>
          <p:nvSpPr>
            <p:cNvPr id="193549" name="AutoShape 11"/>
            <p:cNvSpPr/>
            <p:nvPr/>
          </p:nvSpPr>
          <p:spPr>
            <a:xfrm>
              <a:off x="5840422" y="4608882"/>
              <a:ext cx="2660668" cy="972775"/>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Arial" panose="020B0604020202020204" pitchFamily="34" charset="0"/>
                  <a:ea typeface="华文楷体" panose="02010600040101010101" pitchFamily="2" charset="-122"/>
                  <a:sym typeface="Arial" panose="020B0604020202020204" pitchFamily="34" charset="0"/>
                </a:rPr>
                <a:t>如果项目的代理行是支付宝，那么系统自动将不存在支付宝账户的学生生成待办折卡信息，同时把支付宝账户生成出来，系统自动发送给支付宝公司进行开户。 </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overrideClrMapping bg1="lt1" tx1="dk1" bg2="lt2" tx2="dk2" accent1="accent1" accent2="accent2" accent3="accent3" accent4="accent4" accent5="accent5" accent6="accent6" hlink="hlink" folHlink="folHlink"/>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62" name="Picture 23"/>
          <p:cNvPicPr>
            <a:picLocks noChangeAspect="1"/>
          </p:cNvPicPr>
          <p:nvPr/>
        </p:nvPicPr>
        <p:blipFill>
          <a:blip r:embed="rId1"/>
          <a:stretch>
            <a:fillRect/>
          </a:stretch>
        </p:blipFill>
        <p:spPr>
          <a:xfrm>
            <a:off x="500063" y="1643063"/>
            <a:ext cx="8215312" cy="4357687"/>
          </a:xfrm>
          <a:prstGeom prst="rect">
            <a:avLst/>
          </a:prstGeom>
          <a:noFill/>
          <a:ln w="9525" cap="flat" cmpd="sng">
            <a:solidFill>
              <a:schemeClr val="accent1"/>
            </a:solidFill>
            <a:prstDash val="solid"/>
            <a:miter/>
            <a:headEnd type="none" w="med" len="med"/>
            <a:tailEnd type="none" w="med" len="med"/>
          </a:ln>
        </p:spPr>
      </p:pic>
      <p:sp>
        <p:nvSpPr>
          <p:cNvPr id="19456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合同预处理　</a:t>
            </a:r>
            <a:r>
              <a:rPr lang="zh-CN" altLang="en-US" sz="2000" b="1" dirty="0">
                <a:solidFill>
                  <a:srgbClr val="17375E"/>
                </a:solidFill>
              </a:rPr>
              <a:t>待办折卡导出（代理行版）</a:t>
            </a:r>
            <a:endParaRPr lang="zh-CN" altLang="en-US" sz="2800" b="1" dirty="0">
              <a:solidFill>
                <a:srgbClr val="17375E"/>
              </a:solidFill>
            </a:endParaRPr>
          </a:p>
        </p:txBody>
      </p:sp>
      <p:sp>
        <p:nvSpPr>
          <p:cNvPr id="194564"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访问路径：贷中管理→合同预处理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grpSp>
        <p:nvGrpSpPr>
          <p:cNvPr id="194566" name="组合 15"/>
          <p:cNvGrpSpPr/>
          <p:nvPr/>
        </p:nvGrpSpPr>
        <p:grpSpPr>
          <a:xfrm>
            <a:off x="1643063" y="3143250"/>
            <a:ext cx="2214562" cy="627063"/>
            <a:chOff x="5802323" y="3159125"/>
            <a:chExt cx="2214562" cy="627065"/>
          </a:xfrm>
        </p:grpSpPr>
        <p:sp>
          <p:nvSpPr>
            <p:cNvPr id="19" name="AutoShape 5"/>
            <p:cNvSpPr>
              <a:spLocks noChangeArrowheads="1"/>
            </p:cNvSpPr>
            <p:nvPr/>
          </p:nvSpPr>
          <p:spPr bwMode="auto">
            <a:xfrm>
              <a:off x="5929323" y="3284538"/>
              <a:ext cx="2087562"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选择需要待办折卡导出的信息。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0"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94567" name="Line 6"/>
          <p:cNvSpPr/>
          <p:nvPr/>
        </p:nvSpPr>
        <p:spPr>
          <a:xfrm rot="7317938" flipH="1">
            <a:off x="1335088" y="2867025"/>
            <a:ext cx="92075" cy="730250"/>
          </a:xfrm>
          <a:prstGeom prst="line">
            <a:avLst/>
          </a:prstGeom>
          <a:ln w="19050" cap="flat" cmpd="sng">
            <a:solidFill>
              <a:srgbClr val="000066"/>
            </a:solidFill>
            <a:prstDash val="dash"/>
            <a:headEnd type="none" w="med" len="med"/>
            <a:tailEnd type="none" w="med" len="med"/>
          </a:ln>
        </p:spPr>
      </p:sp>
      <p:grpSp>
        <p:nvGrpSpPr>
          <p:cNvPr id="194568" name="组合 26"/>
          <p:cNvGrpSpPr/>
          <p:nvPr/>
        </p:nvGrpSpPr>
        <p:grpSpPr>
          <a:xfrm rot="2471493">
            <a:off x="644525" y="2589213"/>
            <a:ext cx="379413" cy="288925"/>
            <a:chOff x="4897646" y="4493223"/>
            <a:chExt cx="379575" cy="288925"/>
          </a:xfrm>
        </p:grpSpPr>
        <p:sp>
          <p:nvSpPr>
            <p:cNvPr id="19457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9458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94569" name="组合 20"/>
          <p:cNvGrpSpPr/>
          <p:nvPr/>
        </p:nvGrpSpPr>
        <p:grpSpPr>
          <a:xfrm>
            <a:off x="2428875" y="4929188"/>
            <a:ext cx="2571750" cy="785812"/>
            <a:chOff x="5802323" y="3159125"/>
            <a:chExt cx="2571768" cy="785817"/>
          </a:xfrm>
        </p:grpSpPr>
        <p:sp>
          <p:nvSpPr>
            <p:cNvPr id="29" name="AutoShape 5"/>
            <p:cNvSpPr>
              <a:spLocks noChangeArrowheads="1"/>
            </p:cNvSpPr>
            <p:nvPr/>
          </p:nvSpPr>
          <p:spPr bwMode="auto">
            <a:xfrm>
              <a:off x="5929324" y="3284538"/>
              <a:ext cx="2444767" cy="660404"/>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待办折卡导出（代理行版）</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a:t>
              </a:r>
              <a:r>
                <a:rPr kumimoji="0" lang="zh-CN" altLang="en-US" sz="1200" b="0" i="0" u="none" strike="noStrike" kern="1200" cap="none" spc="0" normalizeH="0" baseline="0" noProof="0" dirty="0">
                  <a:ln>
                    <a:noFill/>
                  </a:ln>
                  <a:solidFill>
                    <a:srgbClr val="17375E"/>
                  </a:solidFill>
                  <a:effectLst/>
                  <a:uLnTx/>
                  <a:uFillTx/>
                  <a:latin typeface="华文楷体" panose="02010600040101010101" pitchFamily="2" charset="-122"/>
                  <a:ea typeface="华文楷体" panose="02010600040101010101" pitchFamily="2" charset="-122"/>
                  <a:cs typeface="+mn-cs"/>
                </a:rPr>
                <a:t>系统将显示文件下载提示框，用户可以下载该文件。</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30" name="Oval 10"/>
            <p:cNvSpPr>
              <a:spLocks noChangeArrowheads="1"/>
            </p:cNvSpPr>
            <p:nvPr/>
          </p:nvSpPr>
          <p:spPr bwMode="auto">
            <a:xfrm>
              <a:off x="5802323" y="3159125"/>
              <a:ext cx="269877"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94570" name="Line 6"/>
          <p:cNvSpPr/>
          <p:nvPr/>
        </p:nvSpPr>
        <p:spPr>
          <a:xfrm rot="7317938">
            <a:off x="1895475" y="5489575"/>
            <a:ext cx="566738" cy="236538"/>
          </a:xfrm>
          <a:prstGeom prst="line">
            <a:avLst/>
          </a:prstGeom>
          <a:ln w="19050" cap="flat" cmpd="sng">
            <a:solidFill>
              <a:srgbClr val="000066"/>
            </a:solidFill>
            <a:prstDash val="dash"/>
            <a:headEnd type="none" w="med" len="med"/>
            <a:tailEnd type="none" w="med" len="med"/>
          </a:ln>
        </p:spPr>
      </p:sp>
      <p:grpSp>
        <p:nvGrpSpPr>
          <p:cNvPr id="194571" name="组合 23"/>
          <p:cNvGrpSpPr/>
          <p:nvPr/>
        </p:nvGrpSpPr>
        <p:grpSpPr>
          <a:xfrm rot="2471493">
            <a:off x="1716088" y="5908675"/>
            <a:ext cx="379412" cy="288925"/>
            <a:chOff x="4897646" y="4493223"/>
            <a:chExt cx="379575" cy="288925"/>
          </a:xfrm>
        </p:grpSpPr>
        <p:sp>
          <p:nvSpPr>
            <p:cNvPr id="19457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9457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94572" name="组合 33"/>
          <p:cNvGrpSpPr/>
          <p:nvPr/>
        </p:nvGrpSpPr>
        <p:grpSpPr>
          <a:xfrm>
            <a:off x="5003800" y="3711575"/>
            <a:ext cx="3313113" cy="1230313"/>
            <a:chOff x="5715008" y="4516447"/>
            <a:chExt cx="2786082" cy="1065210"/>
          </a:xfrm>
        </p:grpSpPr>
        <p:sp>
          <p:nvSpPr>
            <p:cNvPr id="194573" name="AutoShape 11"/>
            <p:cNvSpPr/>
            <p:nvPr/>
          </p:nvSpPr>
          <p:spPr>
            <a:xfrm>
              <a:off x="5840495" y="4609911"/>
              <a:ext cx="2660595" cy="971746"/>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en-US" altLang="zh-CN" sz="1200" dirty="0">
                  <a:latin typeface="Arial" panose="020B0604020202020204" pitchFamily="34" charset="0"/>
                  <a:ea typeface="华文楷体" panose="02010600040101010101" pitchFamily="2" charset="-122"/>
                  <a:sym typeface="Arial" panose="020B0604020202020204" pitchFamily="34" charset="0"/>
                </a:rPr>
                <a:t>  </a:t>
              </a:r>
              <a:r>
                <a:rPr lang="zh-CN" altLang="en-US" sz="1200" dirty="0">
                  <a:latin typeface="Arial" panose="020B0604020202020204" pitchFamily="34" charset="0"/>
                  <a:ea typeface="华文楷体" panose="02010600040101010101" pitchFamily="2" charset="-122"/>
                  <a:sym typeface="Arial" panose="020B0604020202020204" pitchFamily="34" charset="0"/>
                </a:rPr>
                <a:t>注意：导出的文件：</a:t>
              </a:r>
              <a:r>
                <a:rPr lang="en-US" altLang="zh-CN" sz="1200" dirty="0">
                  <a:latin typeface="Arial" panose="020B0604020202020204" pitchFamily="34" charset="0"/>
                  <a:ea typeface="华文楷体" panose="02010600040101010101" pitchFamily="2" charset="-122"/>
                  <a:sym typeface="Arial" panose="020B0604020202020204" pitchFamily="34" charset="0"/>
                </a:rPr>
                <a:t>1</a:t>
              </a:r>
              <a:r>
                <a:rPr lang="zh-CN" altLang="en-US" sz="1200" dirty="0">
                  <a:latin typeface="Arial" panose="020B0604020202020204" pitchFamily="34" charset="0"/>
                  <a:ea typeface="华文楷体" panose="02010600040101010101" pitchFamily="2" charset="-122"/>
                  <a:sym typeface="Arial" panose="020B0604020202020204" pitchFamily="34" charset="0"/>
                </a:rPr>
                <a:t>）代理行版，加密文件，发送给代理行。</a:t>
              </a:r>
              <a:r>
                <a:rPr lang="en-US" altLang="zh-CN" sz="1200" dirty="0">
                  <a:latin typeface="Arial" panose="020B0604020202020204" pitchFamily="34" charset="0"/>
                  <a:ea typeface="华文楷体" panose="02010600040101010101" pitchFamily="2" charset="-122"/>
                  <a:sym typeface="Arial" panose="020B0604020202020204" pitchFamily="34" charset="0"/>
                </a:rPr>
                <a:t>2</a:t>
              </a:r>
              <a:r>
                <a:rPr lang="zh-CN" altLang="en-US" sz="1200" dirty="0">
                  <a:latin typeface="Arial" panose="020B0604020202020204" pitchFamily="34" charset="0"/>
                  <a:ea typeface="华文楷体" panose="02010600040101010101" pitchFamily="2" charset="-122"/>
                  <a:sym typeface="Arial" panose="020B0604020202020204" pitchFamily="34" charset="0"/>
                </a:rPr>
                <a:t>）高校版，不加密文件，打印盖章后给代理行，或自己留存归档。</a:t>
              </a:r>
              <a:r>
                <a:rPr lang="en-US" altLang="zh-CN" sz="1200" dirty="0">
                  <a:latin typeface="Arial" panose="020B0604020202020204" pitchFamily="34" charset="0"/>
                  <a:ea typeface="华文楷体" panose="02010600040101010101" pitchFamily="2" charset="-122"/>
                  <a:sym typeface="Arial" panose="020B0604020202020204" pitchFamily="34" charset="0"/>
                </a:rPr>
                <a:t>3)</a:t>
              </a:r>
              <a:r>
                <a:rPr lang="zh-CN" altLang="en-US" sz="1200" dirty="0">
                  <a:latin typeface="Arial" panose="020B0604020202020204" pitchFamily="34" charset="0"/>
                  <a:ea typeface="华文楷体" panose="02010600040101010101" pitchFamily="2" charset="-122"/>
                  <a:sym typeface="Arial" panose="020B0604020202020204" pitchFamily="34" charset="0"/>
                </a:rPr>
                <a:t>只能导出代理行为非支付宝的项目的待办折卡信息，代理行为支付宝的项目无需导出折卡信息。 </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p:txBody>
        </p:sp>
        <p:sp>
          <p:nvSpPr>
            <p:cNvPr id="26" name="Oval 10"/>
            <p:cNvSpPr>
              <a:spLocks noChangeArrowheads="1"/>
            </p:cNvSpPr>
            <p:nvPr/>
          </p:nvSpPr>
          <p:spPr bwMode="auto">
            <a:xfrm>
              <a:off x="5715008" y="4516447"/>
              <a:ext cx="269664" cy="270770"/>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overrideClrMapping bg1="lt1" tx1="dk1" bg2="lt2" tx2="dk2" accent1="accent1" accent2="accent2" accent3="accent3" accent4="accent4" accent5="accent5" accent6="accent6" hlink="hlink" folHlink="folHlink"/>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5586" name="Picture 23"/>
          <p:cNvPicPr>
            <a:picLocks noChangeAspect="1"/>
          </p:cNvPicPr>
          <p:nvPr/>
        </p:nvPicPr>
        <p:blipFill>
          <a:blip r:embed="rId1"/>
          <a:stretch>
            <a:fillRect/>
          </a:stretch>
        </p:blipFill>
        <p:spPr>
          <a:xfrm>
            <a:off x="500063" y="1643063"/>
            <a:ext cx="8215312" cy="4357687"/>
          </a:xfrm>
          <a:prstGeom prst="rect">
            <a:avLst/>
          </a:prstGeom>
          <a:noFill/>
          <a:ln w="9525" cap="flat" cmpd="sng">
            <a:solidFill>
              <a:schemeClr val="accent1"/>
            </a:solidFill>
            <a:prstDash val="solid"/>
            <a:miter/>
            <a:headEnd type="none" w="med" len="med"/>
            <a:tailEnd type="none" w="med" len="med"/>
          </a:ln>
        </p:spPr>
      </p:pic>
      <p:sp>
        <p:nvSpPr>
          <p:cNvPr id="195587"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合同预处理　</a:t>
            </a:r>
            <a:r>
              <a:rPr lang="zh-CN" altLang="en-US" sz="2000" b="1" dirty="0">
                <a:solidFill>
                  <a:srgbClr val="17375E"/>
                </a:solidFill>
              </a:rPr>
              <a:t>折卡信息导入</a:t>
            </a:r>
            <a:endParaRPr lang="zh-CN" altLang="en-US" sz="2800" b="1" dirty="0">
              <a:solidFill>
                <a:srgbClr val="17375E"/>
              </a:solidFill>
            </a:endParaRPr>
          </a:p>
        </p:txBody>
      </p:sp>
      <p:sp>
        <p:nvSpPr>
          <p:cNvPr id="195588"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访问路径：贷中管理→合同预处理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grpSp>
        <p:nvGrpSpPr>
          <p:cNvPr id="195590" name="组合 20"/>
          <p:cNvGrpSpPr/>
          <p:nvPr/>
        </p:nvGrpSpPr>
        <p:grpSpPr>
          <a:xfrm>
            <a:off x="4643438" y="4929188"/>
            <a:ext cx="2571750" cy="785812"/>
            <a:chOff x="5802323" y="3159125"/>
            <a:chExt cx="2571768" cy="785817"/>
          </a:xfrm>
        </p:grpSpPr>
        <p:sp>
          <p:nvSpPr>
            <p:cNvPr id="15" name="AutoShape 5"/>
            <p:cNvSpPr>
              <a:spLocks noChangeArrowheads="1"/>
            </p:cNvSpPr>
            <p:nvPr/>
          </p:nvSpPr>
          <p:spPr bwMode="auto">
            <a:xfrm>
              <a:off x="5929324" y="3284538"/>
              <a:ext cx="2444767" cy="660404"/>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折卡信息导入</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按钮，进入折卡信息导入页面。</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16" name="Oval 10"/>
            <p:cNvSpPr>
              <a:spLocks noChangeArrowheads="1"/>
            </p:cNvSpPr>
            <p:nvPr/>
          </p:nvSpPr>
          <p:spPr bwMode="auto">
            <a:xfrm>
              <a:off x="5802323" y="3159125"/>
              <a:ext cx="269877"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95591" name="Line 6"/>
          <p:cNvSpPr/>
          <p:nvPr/>
        </p:nvSpPr>
        <p:spPr>
          <a:xfrm rot="7317938">
            <a:off x="4110038" y="5489575"/>
            <a:ext cx="566737" cy="236538"/>
          </a:xfrm>
          <a:prstGeom prst="line">
            <a:avLst/>
          </a:prstGeom>
          <a:ln w="19050" cap="flat" cmpd="sng">
            <a:solidFill>
              <a:srgbClr val="000066"/>
            </a:solidFill>
            <a:prstDash val="dash"/>
            <a:headEnd type="none" w="med" len="med"/>
            <a:tailEnd type="none" w="med" len="med"/>
          </a:ln>
        </p:spPr>
      </p:sp>
      <p:grpSp>
        <p:nvGrpSpPr>
          <p:cNvPr id="195592" name="组合 23"/>
          <p:cNvGrpSpPr/>
          <p:nvPr/>
        </p:nvGrpSpPr>
        <p:grpSpPr>
          <a:xfrm rot="2471493">
            <a:off x="3905250" y="5875338"/>
            <a:ext cx="379413" cy="288925"/>
            <a:chOff x="4897646" y="4493223"/>
            <a:chExt cx="379575" cy="288925"/>
          </a:xfrm>
        </p:grpSpPr>
        <p:sp>
          <p:nvSpPr>
            <p:cNvPr id="19560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9560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95593" name="组合 15"/>
          <p:cNvGrpSpPr/>
          <p:nvPr/>
        </p:nvGrpSpPr>
        <p:grpSpPr>
          <a:xfrm>
            <a:off x="1643063" y="3143250"/>
            <a:ext cx="2214562" cy="627063"/>
            <a:chOff x="5802323" y="3159125"/>
            <a:chExt cx="2214562" cy="627065"/>
          </a:xfrm>
        </p:grpSpPr>
        <p:sp>
          <p:nvSpPr>
            <p:cNvPr id="3" name="AutoShape 5"/>
            <p:cNvSpPr>
              <a:spLocks noChangeArrowheads="1"/>
            </p:cNvSpPr>
            <p:nvPr/>
          </p:nvSpPr>
          <p:spPr bwMode="auto">
            <a:xfrm>
              <a:off x="5929323" y="3284538"/>
              <a:ext cx="2087562"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选择需要待办折卡导入的信息。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4"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95594" name="Line 6"/>
          <p:cNvSpPr/>
          <p:nvPr/>
        </p:nvSpPr>
        <p:spPr>
          <a:xfrm rot="7317938" flipH="1">
            <a:off x="1335088" y="2867025"/>
            <a:ext cx="92075" cy="730250"/>
          </a:xfrm>
          <a:prstGeom prst="line">
            <a:avLst/>
          </a:prstGeom>
          <a:ln w="19050" cap="flat" cmpd="sng">
            <a:solidFill>
              <a:srgbClr val="000066"/>
            </a:solidFill>
            <a:prstDash val="dash"/>
            <a:headEnd type="none" w="med" len="med"/>
            <a:tailEnd type="none" w="med" len="med"/>
          </a:ln>
        </p:spPr>
      </p:sp>
      <p:grpSp>
        <p:nvGrpSpPr>
          <p:cNvPr id="195595" name="组合 26"/>
          <p:cNvGrpSpPr/>
          <p:nvPr/>
        </p:nvGrpSpPr>
        <p:grpSpPr>
          <a:xfrm rot="2471493">
            <a:off x="690563" y="2589213"/>
            <a:ext cx="379412" cy="288925"/>
            <a:chOff x="4897646" y="4493223"/>
            <a:chExt cx="379575" cy="288925"/>
          </a:xfrm>
        </p:grpSpPr>
        <p:sp>
          <p:nvSpPr>
            <p:cNvPr id="19559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9560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95596" name="组合 33"/>
          <p:cNvGrpSpPr/>
          <p:nvPr/>
        </p:nvGrpSpPr>
        <p:grpSpPr>
          <a:xfrm>
            <a:off x="6084888" y="2997200"/>
            <a:ext cx="2374900" cy="863600"/>
            <a:chOff x="5715008" y="4516447"/>
            <a:chExt cx="2786082" cy="1065210"/>
          </a:xfrm>
        </p:grpSpPr>
        <p:sp>
          <p:nvSpPr>
            <p:cNvPr id="195597" name="AutoShape 11"/>
            <p:cNvSpPr/>
            <p:nvPr/>
          </p:nvSpPr>
          <p:spPr>
            <a:xfrm>
              <a:off x="5839785" y="4608479"/>
              <a:ext cx="2661305" cy="973178"/>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en-US" altLang="zh-CN" sz="1200" dirty="0">
                  <a:latin typeface="Arial" panose="020B0604020202020204" pitchFamily="34" charset="0"/>
                  <a:ea typeface="华文楷体" panose="02010600040101010101" pitchFamily="2" charset="-122"/>
                  <a:sym typeface="Arial" panose="020B0604020202020204" pitchFamily="34" charset="0"/>
                </a:rPr>
                <a:t>  </a:t>
              </a:r>
              <a:r>
                <a:rPr lang="zh-CN" altLang="en-US" sz="1200" dirty="0">
                  <a:latin typeface="Arial" panose="020B0604020202020204" pitchFamily="34" charset="0"/>
                  <a:ea typeface="华文楷体" panose="02010600040101010101" pitchFamily="2" charset="-122"/>
                  <a:sym typeface="Arial" panose="020B0604020202020204" pitchFamily="34" charset="0"/>
                </a:rPr>
                <a:t>注意：只能导入代理行为非支付宝的项目的折卡信息，代理行为支付宝的项目无需导入折卡信息。 </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p:txBody>
        </p:sp>
        <p:sp>
          <p:nvSpPr>
            <p:cNvPr id="26" name="Oval 10"/>
            <p:cNvSpPr>
              <a:spLocks noChangeArrowheads="1"/>
            </p:cNvSpPr>
            <p:nvPr/>
          </p:nvSpPr>
          <p:spPr bwMode="auto">
            <a:xfrm>
              <a:off x="5715008" y="4516447"/>
              <a:ext cx="270041" cy="270219"/>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overrideClrMapping bg1="lt1" tx1="dk1" bg2="lt2" tx2="dk2" accent1="accent1" accent2="accent2" accent3="accent3" accent4="accent4" accent5="accent5" accent6="accent6" hlink="hlink" folHlink="folHlink"/>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6610" name="Picture 16"/>
          <p:cNvPicPr>
            <a:picLocks noGrp="1" noChangeAspect="1"/>
          </p:cNvPicPr>
          <p:nvPr>
            <p:ph sz="quarter" idx="1"/>
          </p:nvPr>
        </p:nvPicPr>
        <p:blipFill>
          <a:blip r:embed="rId1"/>
          <a:srcRect/>
          <a:stretch>
            <a:fillRect/>
          </a:stretch>
        </p:blipFill>
        <p:spPr>
          <a:xfrm>
            <a:off x="533400" y="1714500"/>
            <a:ext cx="3752850" cy="1790700"/>
          </a:xfrm>
        </p:spPr>
      </p:pic>
      <p:sp>
        <p:nvSpPr>
          <p:cNvPr id="196611"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合同预处理　</a:t>
            </a:r>
            <a:r>
              <a:rPr lang="zh-CN" altLang="en-US" sz="2000" b="1" dirty="0">
                <a:solidFill>
                  <a:srgbClr val="17375E"/>
                </a:solidFill>
              </a:rPr>
              <a:t>折卡信息导入（续）</a:t>
            </a:r>
            <a:endParaRPr lang="zh-CN" altLang="en-US" sz="2800" b="1" dirty="0">
              <a:solidFill>
                <a:srgbClr val="17375E"/>
              </a:solidFill>
            </a:endParaRPr>
          </a:p>
        </p:txBody>
      </p:sp>
      <p:sp>
        <p:nvSpPr>
          <p:cNvPr id="196612"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访问路径：贷中管理→合同预处理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5" name="AutoShape 5"/>
          <p:cNvSpPr>
            <a:spLocks noChangeArrowheads="1"/>
          </p:cNvSpPr>
          <p:nvPr/>
        </p:nvSpPr>
        <p:spPr bwMode="auto">
          <a:xfrm>
            <a:off x="2000250" y="3911600"/>
            <a:ext cx="2444750" cy="660400"/>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确定</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按钮，系统自动导入折卡信息。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196615" name="Line 6"/>
          <p:cNvSpPr/>
          <p:nvPr/>
        </p:nvSpPr>
        <p:spPr>
          <a:xfrm rot="7317938" flipH="1">
            <a:off x="1447800" y="3544888"/>
            <a:ext cx="65088" cy="838200"/>
          </a:xfrm>
          <a:prstGeom prst="line">
            <a:avLst/>
          </a:prstGeom>
          <a:ln w="19050" cap="flat" cmpd="sng">
            <a:solidFill>
              <a:srgbClr val="000066"/>
            </a:solidFill>
            <a:prstDash val="dash"/>
            <a:headEnd type="none" w="med" len="med"/>
            <a:tailEnd type="none" w="med" len="med"/>
          </a:ln>
        </p:spPr>
      </p:sp>
      <p:grpSp>
        <p:nvGrpSpPr>
          <p:cNvPr id="196616" name="组合 23"/>
          <p:cNvGrpSpPr/>
          <p:nvPr/>
        </p:nvGrpSpPr>
        <p:grpSpPr>
          <a:xfrm rot="2471493">
            <a:off x="762000" y="3303588"/>
            <a:ext cx="379413" cy="288925"/>
            <a:chOff x="4897646" y="4493223"/>
            <a:chExt cx="379575" cy="288925"/>
          </a:xfrm>
        </p:grpSpPr>
        <p:sp>
          <p:nvSpPr>
            <p:cNvPr id="19662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9662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96617" name="组合 15"/>
          <p:cNvGrpSpPr/>
          <p:nvPr/>
        </p:nvGrpSpPr>
        <p:grpSpPr>
          <a:xfrm>
            <a:off x="4286250" y="2071688"/>
            <a:ext cx="2214563" cy="627062"/>
            <a:chOff x="5802323" y="3159125"/>
            <a:chExt cx="2214562" cy="627065"/>
          </a:xfrm>
        </p:grpSpPr>
        <p:sp>
          <p:nvSpPr>
            <p:cNvPr id="17" name="AutoShape 5"/>
            <p:cNvSpPr>
              <a:spLocks noChangeArrowheads="1"/>
            </p:cNvSpPr>
            <p:nvPr/>
          </p:nvSpPr>
          <p:spPr bwMode="auto">
            <a:xfrm>
              <a:off x="5929323" y="3284538"/>
              <a:ext cx="2087562"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选择已经加密的待办折卡信息文件。</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1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96618" name="Line 6"/>
          <p:cNvSpPr/>
          <p:nvPr/>
        </p:nvSpPr>
        <p:spPr>
          <a:xfrm rot="7317938">
            <a:off x="3359150" y="2201863"/>
            <a:ext cx="712788" cy="735012"/>
          </a:xfrm>
          <a:prstGeom prst="line">
            <a:avLst/>
          </a:prstGeom>
          <a:ln w="19050" cap="flat" cmpd="sng">
            <a:solidFill>
              <a:srgbClr val="000066"/>
            </a:solidFill>
            <a:prstDash val="dash"/>
            <a:headEnd type="none" w="med" len="med"/>
            <a:tailEnd type="none" w="med" len="med"/>
          </a:ln>
        </p:spPr>
      </p:sp>
      <p:sp>
        <p:nvSpPr>
          <p:cNvPr id="16" name="Oval 10"/>
          <p:cNvSpPr>
            <a:spLocks noChangeArrowheads="1"/>
          </p:cNvSpPr>
          <p:nvPr/>
        </p:nvSpPr>
        <p:spPr bwMode="auto">
          <a:xfrm>
            <a:off x="1928813" y="3857625"/>
            <a:ext cx="269875" cy="26987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7634" name="Picture 20"/>
          <p:cNvPicPr>
            <a:picLocks noChangeAspect="1"/>
          </p:cNvPicPr>
          <p:nvPr/>
        </p:nvPicPr>
        <p:blipFill>
          <a:blip r:embed="rId1"/>
          <a:stretch>
            <a:fillRect/>
          </a:stretch>
        </p:blipFill>
        <p:spPr>
          <a:xfrm>
            <a:off x="504825" y="1643063"/>
            <a:ext cx="8210550" cy="4500562"/>
          </a:xfrm>
          <a:prstGeom prst="rect">
            <a:avLst/>
          </a:prstGeom>
          <a:noFill/>
          <a:ln w="9525" cap="flat" cmpd="sng">
            <a:solidFill>
              <a:schemeClr val="accent1"/>
            </a:solidFill>
            <a:prstDash val="solid"/>
            <a:miter/>
            <a:headEnd type="none" w="med" len="med"/>
            <a:tailEnd type="none" w="med" len="med"/>
          </a:ln>
        </p:spPr>
      </p:pic>
      <p:sp>
        <p:nvSpPr>
          <p:cNvPr id="2" name="标题 1"/>
          <p:cNvSpPr>
            <a:spLocks noGrp="1"/>
          </p:cNvSpPr>
          <p:nvPr>
            <p:ph type="title"/>
          </p:nvPr>
        </p:nvSpPr>
        <p:spPr>
          <a:xfrm>
            <a:off x="485775" y="214313"/>
            <a:ext cx="8229600" cy="642938"/>
          </a:xfrm>
        </p:spPr>
        <p:txBody>
          <a:bodyPr vert="horz"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17375E"/>
                </a:solidFill>
                <a:effectLst/>
                <a:uLnTx/>
                <a:uFillTx/>
                <a:latin typeface="+mj-lt"/>
                <a:ea typeface="+mj-ea"/>
                <a:cs typeface="+mj-cs"/>
              </a:rPr>
              <a:t>合同预处理</a:t>
            </a: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　</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合同批量生成</a:t>
            </a:r>
            <a:endPar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197636"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访问路径：贷中管理→合同预处理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sym typeface="Arial" panose="020B0604020202020204" pitchFamily="34" charset="0"/>
              </a:rPr>
            </a:fld>
            <a:endParaRPr lang="zh-CN" altLang="en-US" dirty="0">
              <a:latin typeface="Calibri" panose="020F0502020204030204" pitchFamily="34" charset="0"/>
              <a:sym typeface="Arial" panose="020B0604020202020204" pitchFamily="34" charset="0"/>
            </a:endParaRPr>
          </a:p>
        </p:txBody>
      </p:sp>
      <p:grpSp>
        <p:nvGrpSpPr>
          <p:cNvPr id="197638" name="组合 20"/>
          <p:cNvGrpSpPr/>
          <p:nvPr/>
        </p:nvGrpSpPr>
        <p:grpSpPr>
          <a:xfrm>
            <a:off x="5429250" y="4929188"/>
            <a:ext cx="2571750" cy="785812"/>
            <a:chOff x="5802323" y="3159125"/>
            <a:chExt cx="2571768" cy="785817"/>
          </a:xfrm>
        </p:grpSpPr>
        <p:sp>
          <p:nvSpPr>
            <p:cNvPr id="15" name="AutoShape 5"/>
            <p:cNvSpPr>
              <a:spLocks noChangeArrowheads="1"/>
            </p:cNvSpPr>
            <p:nvPr/>
          </p:nvSpPr>
          <p:spPr bwMode="auto">
            <a:xfrm>
              <a:off x="5929324" y="3284538"/>
              <a:ext cx="2444767" cy="660404"/>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合同批量生成</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按钮，系统自动生成合同信息。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endParaRPr>
            </a:p>
          </p:txBody>
        </p:sp>
        <p:sp>
          <p:nvSpPr>
            <p:cNvPr id="16" name="Oval 10"/>
            <p:cNvSpPr>
              <a:spLocks noChangeArrowheads="1"/>
            </p:cNvSpPr>
            <p:nvPr/>
          </p:nvSpPr>
          <p:spPr bwMode="auto">
            <a:xfrm>
              <a:off x="5802323" y="3159125"/>
              <a:ext cx="269877"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91847" name="Line 6"/>
          <p:cNvSpPr>
            <a:spLocks noChangeShapeType="1"/>
          </p:cNvSpPr>
          <p:nvPr/>
        </p:nvSpPr>
        <p:spPr bwMode="auto">
          <a:xfrm rot="7317938">
            <a:off x="4881563" y="5643563"/>
            <a:ext cx="666750" cy="88900"/>
          </a:xfrm>
          <a:prstGeom prst="line">
            <a:avLst/>
          </a:prstGeom>
          <a:noFill/>
          <a:ln w="19050">
            <a:solidFill>
              <a:srgbClr val="000066"/>
            </a:solidFill>
            <a:prstDash val="dash"/>
            <a:round/>
          </a:ln>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nvGrpSpPr>
          <p:cNvPr id="197640" name="组合 23"/>
          <p:cNvGrpSpPr/>
          <p:nvPr/>
        </p:nvGrpSpPr>
        <p:grpSpPr>
          <a:xfrm rot="2471493">
            <a:off x="4645025" y="5980113"/>
            <a:ext cx="379413" cy="288925"/>
            <a:chOff x="4897646" y="4493223"/>
            <a:chExt cx="379575" cy="288925"/>
          </a:xfrm>
        </p:grpSpPr>
        <p:sp>
          <p:nvSpPr>
            <p:cNvPr id="291859" name="Line 7"/>
            <p:cNvSpPr>
              <a:spLocks noChangeShapeType="1"/>
            </p:cNvSpPr>
            <p:nvPr/>
          </p:nvSpPr>
          <p:spPr bwMode="auto">
            <a:xfrm rot="-1169779" flipH="1" flipV="1">
              <a:off x="5053050" y="4598199"/>
              <a:ext cx="217580" cy="142875"/>
            </a:xfrm>
            <a:prstGeom prst="line">
              <a:avLst/>
            </a:prstGeom>
            <a:noFill/>
            <a:ln w="31750">
              <a:solidFill>
                <a:srgbClr val="FF0000"/>
              </a:solidFill>
              <a:round/>
              <a:tailEnd type="stealth" w="lg" len="lg"/>
            </a:ln>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sp>
          <p:nvSpPr>
            <p:cNvPr id="19765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97641" name="组合 15"/>
          <p:cNvGrpSpPr/>
          <p:nvPr/>
        </p:nvGrpSpPr>
        <p:grpSpPr>
          <a:xfrm>
            <a:off x="1643063" y="3143250"/>
            <a:ext cx="2214562" cy="627063"/>
            <a:chOff x="5802323" y="3159125"/>
            <a:chExt cx="2214562" cy="627065"/>
          </a:xfrm>
        </p:grpSpPr>
        <p:sp>
          <p:nvSpPr>
            <p:cNvPr id="17" name="AutoShape 5"/>
            <p:cNvSpPr>
              <a:spLocks noChangeArrowheads="1"/>
            </p:cNvSpPr>
            <p:nvPr/>
          </p:nvSpPr>
          <p:spPr bwMode="auto">
            <a:xfrm>
              <a:off x="5929323" y="3284538"/>
              <a:ext cx="2087562"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选择需要合同批量生成的信息。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endParaRPr>
            </a:p>
          </p:txBody>
        </p:sp>
        <p:sp>
          <p:nvSpPr>
            <p:cNvPr id="1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91850" name="Line 6"/>
          <p:cNvSpPr>
            <a:spLocks noChangeShapeType="1"/>
          </p:cNvSpPr>
          <p:nvPr/>
        </p:nvSpPr>
        <p:spPr bwMode="auto">
          <a:xfrm rot="7317938" flipH="1">
            <a:off x="1335088" y="2867025"/>
            <a:ext cx="92075" cy="730250"/>
          </a:xfrm>
          <a:prstGeom prst="line">
            <a:avLst/>
          </a:prstGeom>
          <a:noFill/>
          <a:ln w="19050">
            <a:solidFill>
              <a:srgbClr val="000066"/>
            </a:solidFill>
            <a:prstDash val="dash"/>
            <a:round/>
          </a:ln>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nvGrpSpPr>
          <p:cNvPr id="197643" name="组合 26"/>
          <p:cNvGrpSpPr/>
          <p:nvPr/>
        </p:nvGrpSpPr>
        <p:grpSpPr>
          <a:xfrm rot="2471493">
            <a:off x="690563" y="2589213"/>
            <a:ext cx="379412" cy="288925"/>
            <a:chOff x="4897646" y="4493223"/>
            <a:chExt cx="379575" cy="288925"/>
          </a:xfrm>
        </p:grpSpPr>
        <p:sp>
          <p:nvSpPr>
            <p:cNvPr id="291855" name="Line 7"/>
            <p:cNvSpPr>
              <a:spLocks noChangeShapeType="1"/>
            </p:cNvSpPr>
            <p:nvPr/>
          </p:nvSpPr>
          <p:spPr bwMode="auto">
            <a:xfrm rot="-1169779" flipH="1" flipV="1">
              <a:off x="5053049" y="4598199"/>
              <a:ext cx="217581" cy="142875"/>
            </a:xfrm>
            <a:prstGeom prst="line">
              <a:avLst/>
            </a:prstGeom>
            <a:noFill/>
            <a:ln w="31750">
              <a:solidFill>
                <a:srgbClr val="FF0000"/>
              </a:solidFill>
              <a:round/>
              <a:tailEnd type="stealth" w="lg" len="lg"/>
            </a:ln>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sp>
          <p:nvSpPr>
            <p:cNvPr id="19765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a:xfrm>
            <a:off x="485775" y="214313"/>
            <a:ext cx="8229600" cy="642938"/>
          </a:xfrm>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0" cap="none" spc="0" normalizeH="0" baseline="0" noProof="0" dirty="0">
                <a:ln>
                  <a:noFill/>
                </a:ln>
                <a:solidFill>
                  <a:schemeClr val="tx2">
                    <a:lumMod val="75000"/>
                  </a:schemeClr>
                </a:solidFill>
                <a:effectLst/>
                <a:uLnTx/>
                <a:uFillTx/>
                <a:latin typeface="+mj-lt"/>
                <a:ea typeface="+mj-ea"/>
                <a:cs typeface="+mj-cs"/>
              </a:rPr>
              <a:t>系统用户与功能关系　</a:t>
            </a:r>
            <a:r>
              <a:rPr kumimoji="0" lang="zh-CN" altLang="en-US" sz="2000" b="1" i="0" u="none" strike="noStrike" kern="0" cap="none" spc="0" normalizeH="0" baseline="0" noProof="0" dirty="0">
                <a:ln>
                  <a:noFill/>
                </a:ln>
                <a:solidFill>
                  <a:schemeClr val="tx2">
                    <a:lumMod val="75000"/>
                  </a:schemeClr>
                </a:solidFill>
                <a:effectLst/>
                <a:uLnTx/>
                <a:uFillTx/>
                <a:latin typeface="+mj-lt"/>
                <a:ea typeface="+mj-ea"/>
                <a:cs typeface="+mj-cs"/>
              </a:rPr>
              <a:t>（贷中管理）</a:t>
            </a:r>
            <a:endParaRPr kumimoji="0" lang="zh-CN" altLang="en-US" sz="2000" b="1" i="0" u="none" strike="noStrike" kern="0" cap="none" spc="0" normalizeH="0" baseline="0" noProof="0" dirty="0">
              <a:ln>
                <a:noFill/>
              </a:ln>
              <a:solidFill>
                <a:schemeClr val="tx2">
                  <a:lumMod val="75000"/>
                </a:schemeClr>
              </a:solidFill>
              <a:effectLst/>
              <a:uLnTx/>
              <a:uFillTx/>
              <a:latin typeface="+mj-lt"/>
              <a:ea typeface="+mj-ea"/>
              <a:cs typeface="+mj-cs"/>
            </a:endParaRPr>
          </a:p>
        </p:txBody>
      </p:sp>
      <p:sp>
        <p:nvSpPr>
          <p:cNvPr id="163843" name="Rectangle 4"/>
          <p:cNvSpPr/>
          <p:nvPr/>
        </p:nvSpPr>
        <p:spPr>
          <a:xfrm>
            <a:off x="285750" y="2454275"/>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a:t>
            </a:r>
            <a:endParaRPr lang="zh-CN" altLang="en-US" sz="1400" dirty="0">
              <a:solidFill>
                <a:schemeClr val="bg1"/>
              </a:solidFill>
              <a:latin typeface="Arial" panose="020B0604020202020204" pitchFamily="34" charset="0"/>
            </a:endParaRPr>
          </a:p>
        </p:txBody>
      </p:sp>
      <p:sp>
        <p:nvSpPr>
          <p:cNvPr id="163844" name="Rectangle 4"/>
          <p:cNvSpPr/>
          <p:nvPr/>
        </p:nvSpPr>
        <p:spPr>
          <a:xfrm>
            <a:off x="285750" y="4343400"/>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a:t>
            </a:r>
            <a:endParaRPr lang="zh-CN" altLang="en-US" sz="1400" dirty="0">
              <a:solidFill>
                <a:schemeClr val="bg1"/>
              </a:solidFill>
              <a:latin typeface="Arial" panose="020B0604020202020204" pitchFamily="34" charset="0"/>
            </a:endParaRPr>
          </a:p>
        </p:txBody>
      </p:sp>
      <p:sp>
        <p:nvSpPr>
          <p:cNvPr id="163845" name="Rectangle 7"/>
          <p:cNvSpPr/>
          <p:nvPr/>
        </p:nvSpPr>
        <p:spPr>
          <a:xfrm>
            <a:off x="1357313" y="2025650"/>
            <a:ext cx="1273175"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高校管理员</a:t>
            </a:r>
            <a:endParaRPr lang="zh-CN" altLang="en-US" sz="1400" dirty="0">
              <a:solidFill>
                <a:schemeClr val="bg1"/>
              </a:solidFill>
              <a:latin typeface="Arial" panose="020B0604020202020204" pitchFamily="34" charset="0"/>
            </a:endParaRPr>
          </a:p>
        </p:txBody>
      </p:sp>
      <p:sp>
        <p:nvSpPr>
          <p:cNvPr id="163846" name="Rectangle 7"/>
          <p:cNvSpPr/>
          <p:nvPr/>
        </p:nvSpPr>
        <p:spPr>
          <a:xfrm>
            <a:off x="1357313" y="2597150"/>
            <a:ext cx="1273175"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高校经办人</a:t>
            </a:r>
            <a:endParaRPr lang="zh-CN" altLang="en-US" sz="1400" dirty="0">
              <a:solidFill>
                <a:schemeClr val="bg1"/>
              </a:solidFill>
              <a:latin typeface="Arial" panose="020B0604020202020204" pitchFamily="34" charset="0"/>
            </a:endParaRPr>
          </a:p>
        </p:txBody>
      </p:sp>
      <p:sp>
        <p:nvSpPr>
          <p:cNvPr id="163847" name="Rectangle 7"/>
          <p:cNvSpPr/>
          <p:nvPr/>
        </p:nvSpPr>
        <p:spPr>
          <a:xfrm>
            <a:off x="1360488" y="3168650"/>
            <a:ext cx="1273175" cy="2984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高校负责人</a:t>
            </a:r>
            <a:endParaRPr lang="zh-CN" altLang="en-US" sz="1400" dirty="0">
              <a:solidFill>
                <a:schemeClr val="bg1"/>
              </a:solidFill>
              <a:latin typeface="Arial" panose="020B0604020202020204" pitchFamily="34" charset="0"/>
            </a:endParaRPr>
          </a:p>
        </p:txBody>
      </p:sp>
      <p:sp>
        <p:nvSpPr>
          <p:cNvPr id="163848" name="Rectangle 7"/>
          <p:cNvSpPr/>
          <p:nvPr/>
        </p:nvSpPr>
        <p:spPr>
          <a:xfrm>
            <a:off x="1357313" y="4167188"/>
            <a:ext cx="1273175" cy="287337"/>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院系经办人</a:t>
            </a:r>
            <a:endParaRPr lang="zh-CN" altLang="en-US" sz="1400" dirty="0">
              <a:solidFill>
                <a:schemeClr val="bg1"/>
              </a:solidFill>
              <a:latin typeface="Arial" panose="020B0604020202020204" pitchFamily="34" charset="0"/>
            </a:endParaRPr>
          </a:p>
        </p:txBody>
      </p:sp>
      <p:sp>
        <p:nvSpPr>
          <p:cNvPr id="163849" name="Rectangle 7"/>
          <p:cNvSpPr/>
          <p:nvPr/>
        </p:nvSpPr>
        <p:spPr>
          <a:xfrm>
            <a:off x="1360488" y="4740275"/>
            <a:ext cx="1273175" cy="331788"/>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院系负责人</a:t>
            </a:r>
            <a:endParaRPr lang="zh-CN" altLang="en-US" sz="1400" dirty="0">
              <a:solidFill>
                <a:schemeClr val="bg1"/>
              </a:solidFill>
              <a:latin typeface="Arial" panose="020B0604020202020204" pitchFamily="34" charset="0"/>
            </a:endParaRPr>
          </a:p>
        </p:txBody>
      </p:sp>
      <p:sp>
        <p:nvSpPr>
          <p:cNvPr id="163850" name="Line 44"/>
          <p:cNvSpPr/>
          <p:nvPr/>
        </p:nvSpPr>
        <p:spPr>
          <a:xfrm flipH="1">
            <a:off x="338138" y="3868738"/>
            <a:ext cx="8027987" cy="0"/>
          </a:xfrm>
          <a:prstGeom prst="line">
            <a:avLst/>
          </a:prstGeom>
          <a:ln w="19050" cap="flat" cmpd="sng">
            <a:solidFill>
              <a:srgbClr val="969696"/>
            </a:solidFill>
            <a:prstDash val="lgDash"/>
            <a:headEnd type="none" w="med" len="med"/>
            <a:tailEnd type="none" w="med" len="med"/>
          </a:ln>
        </p:spPr>
      </p:sp>
      <p:cxnSp>
        <p:nvCxnSpPr>
          <p:cNvPr id="69" name="直接连接符 68"/>
          <p:cNvCxnSpPr/>
          <p:nvPr/>
        </p:nvCxnSpPr>
        <p:spPr>
          <a:xfrm>
            <a:off x="1436688" y="2454275"/>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436688" y="3025775"/>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436688" y="4597400"/>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grpSp>
        <p:nvGrpSpPr>
          <p:cNvPr id="163854" name="组合 32"/>
          <p:cNvGrpSpPr/>
          <p:nvPr/>
        </p:nvGrpSpPr>
        <p:grpSpPr>
          <a:xfrm>
            <a:off x="2786063" y="2008188"/>
            <a:ext cx="1357312" cy="303212"/>
            <a:chOff x="4071934" y="3643314"/>
            <a:chExt cx="1357332" cy="303217"/>
          </a:xfrm>
        </p:grpSpPr>
        <p:sp>
          <p:nvSpPr>
            <p:cNvPr id="163871" name="AutoShape 5"/>
            <p:cNvSpPr/>
            <p:nvPr/>
          </p:nvSpPr>
          <p:spPr>
            <a:xfrm>
              <a:off x="4214811" y="3643314"/>
              <a:ext cx="1214455"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合同预处理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9"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0" name="圆角矩形 29"/>
          <p:cNvSpPr/>
          <p:nvPr/>
        </p:nvSpPr>
        <p:spPr>
          <a:xfrm>
            <a:off x="4214813" y="1928813"/>
            <a:ext cx="1785938" cy="3214688"/>
          </a:xfrm>
          <a:prstGeom prst="roundRect">
            <a:avLst/>
          </a:prstGeom>
          <a:solidFill>
            <a:schemeClr val="accent1">
              <a:alpha val="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63856" name="组合 32"/>
          <p:cNvGrpSpPr/>
          <p:nvPr/>
        </p:nvGrpSpPr>
        <p:grpSpPr>
          <a:xfrm>
            <a:off x="4265613" y="1997075"/>
            <a:ext cx="1643062" cy="857250"/>
            <a:chOff x="4071934" y="3643310"/>
            <a:chExt cx="1643074" cy="857266"/>
          </a:xfrm>
        </p:grpSpPr>
        <p:sp>
          <p:nvSpPr>
            <p:cNvPr id="163869" name="AutoShape 5"/>
            <p:cNvSpPr/>
            <p:nvPr/>
          </p:nvSpPr>
          <p:spPr>
            <a:xfrm>
              <a:off x="4214810" y="3643310"/>
              <a:ext cx="1500198" cy="85726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合同签订与审查</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4071934" y="3643310"/>
              <a:ext cx="269877" cy="26988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63857" name="组合 32"/>
          <p:cNvGrpSpPr/>
          <p:nvPr/>
        </p:nvGrpSpPr>
        <p:grpSpPr>
          <a:xfrm>
            <a:off x="6072188" y="2008188"/>
            <a:ext cx="1214437" cy="303212"/>
            <a:chOff x="4071934" y="3643314"/>
            <a:chExt cx="1214456" cy="303217"/>
          </a:xfrm>
        </p:grpSpPr>
        <p:sp>
          <p:nvSpPr>
            <p:cNvPr id="163867" name="AutoShape 5"/>
            <p:cNvSpPr/>
            <p:nvPr/>
          </p:nvSpPr>
          <p:spPr>
            <a:xfrm>
              <a:off x="4214811" y="3643314"/>
              <a:ext cx="1071579"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学生档案</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6"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63858" name="组合 32"/>
          <p:cNvGrpSpPr/>
          <p:nvPr/>
        </p:nvGrpSpPr>
        <p:grpSpPr>
          <a:xfrm>
            <a:off x="7421563" y="2025650"/>
            <a:ext cx="1436687" cy="303213"/>
            <a:chOff x="4071934" y="3643314"/>
            <a:chExt cx="1436680" cy="303217"/>
          </a:xfrm>
        </p:grpSpPr>
        <p:sp>
          <p:nvSpPr>
            <p:cNvPr id="163865" name="AutoShape 5"/>
            <p:cNvSpPr/>
            <p:nvPr/>
          </p:nvSpPr>
          <p:spPr>
            <a:xfrm>
              <a:off x="4214808" y="3643314"/>
              <a:ext cx="1293806"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合同借据登记</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 name="Oval 10"/>
            <p:cNvSpPr>
              <a:spLocks noChangeArrowheads="1"/>
            </p:cNvSpPr>
            <p:nvPr/>
          </p:nvSpPr>
          <p:spPr bwMode="auto">
            <a:xfrm>
              <a:off x="4071934" y="3643314"/>
              <a:ext cx="269874"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4</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63859" name="组合 32"/>
          <p:cNvGrpSpPr/>
          <p:nvPr/>
        </p:nvGrpSpPr>
        <p:grpSpPr>
          <a:xfrm>
            <a:off x="4278313" y="4168775"/>
            <a:ext cx="1643062" cy="857250"/>
            <a:chOff x="4071934" y="3643310"/>
            <a:chExt cx="1643074" cy="857266"/>
          </a:xfrm>
        </p:grpSpPr>
        <p:sp>
          <p:nvSpPr>
            <p:cNvPr id="163863" name="AutoShape 5"/>
            <p:cNvSpPr/>
            <p:nvPr/>
          </p:nvSpPr>
          <p:spPr>
            <a:xfrm>
              <a:off x="4214810" y="3643310"/>
              <a:ext cx="1500198" cy="85726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合同签订与审查</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2" name="Oval 10"/>
            <p:cNvSpPr>
              <a:spLocks noChangeArrowheads="1"/>
            </p:cNvSpPr>
            <p:nvPr/>
          </p:nvSpPr>
          <p:spPr bwMode="auto">
            <a:xfrm>
              <a:off x="4071934" y="3643310"/>
              <a:ext cx="269877" cy="26988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63860" name="Group 30"/>
          <p:cNvGrpSpPr/>
          <p:nvPr/>
        </p:nvGrpSpPr>
        <p:grpSpPr>
          <a:xfrm>
            <a:off x="6084888" y="2636838"/>
            <a:ext cx="1871662" cy="303212"/>
            <a:chOff x="3833" y="1661"/>
            <a:chExt cx="1179" cy="191"/>
          </a:xfrm>
        </p:grpSpPr>
        <p:sp>
          <p:nvSpPr>
            <p:cNvPr id="163861" name="AutoShape 5"/>
            <p:cNvSpPr/>
            <p:nvPr/>
          </p:nvSpPr>
          <p:spPr>
            <a:xfrm>
              <a:off x="3968" y="1661"/>
              <a:ext cx="1044" cy="191"/>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en-US" altLang="zh-CN" sz="1300" dirty="0">
                  <a:latin typeface="华文楷体" panose="02010600040101010101" pitchFamily="2" charset="-122"/>
                  <a:ea typeface="华文楷体" panose="02010600040101010101" pitchFamily="2" charset="-122"/>
                  <a:sym typeface="Arial" panose="020B0604020202020204" pitchFamily="34" charset="0"/>
                </a:rPr>
                <a:t>  </a:t>
              </a:r>
              <a:r>
                <a:rPr lang="zh-CN" altLang="en-US" sz="1300" dirty="0">
                  <a:latin typeface="华文楷体" panose="02010600040101010101" pitchFamily="2" charset="-122"/>
                  <a:ea typeface="华文楷体" panose="02010600040101010101" pitchFamily="2" charset="-122"/>
                  <a:sym typeface="Arial" panose="020B0604020202020204" pitchFamily="34" charset="0"/>
                </a:rPr>
                <a:t>高校学费到账查询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9" name="Oval 10"/>
            <p:cNvSpPr>
              <a:spLocks noChangeArrowheads="1"/>
            </p:cNvSpPr>
            <p:nvPr/>
          </p:nvSpPr>
          <p:spPr bwMode="auto">
            <a:xfrm>
              <a:off x="3833" y="1661"/>
              <a:ext cx="181"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5</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6914" name="图片 1"/>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6691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4.1</a:t>
            </a:r>
            <a:r>
              <a:rPr lang="zh-CN" altLang="en-US" sz="2000" b="1" dirty="0">
                <a:solidFill>
                  <a:srgbClr val="17375E"/>
                </a:solidFill>
              </a:rPr>
              <a:t>）单个审核学生贷款合同</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6691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sp>
        <p:nvSpPr>
          <p:cNvPr id="166918" name="Line 6"/>
          <p:cNvSpPr/>
          <p:nvPr/>
        </p:nvSpPr>
        <p:spPr>
          <a:xfrm rot="7317938">
            <a:off x="819150" y="5178425"/>
            <a:ext cx="1092200" cy="434975"/>
          </a:xfrm>
          <a:prstGeom prst="line">
            <a:avLst/>
          </a:prstGeom>
          <a:ln w="19050" cap="flat" cmpd="sng">
            <a:solidFill>
              <a:srgbClr val="000066"/>
            </a:solidFill>
            <a:prstDash val="dash"/>
            <a:headEnd type="none" w="med" len="med"/>
            <a:tailEnd type="none" w="med" len="med"/>
          </a:ln>
        </p:spPr>
      </p:sp>
      <p:grpSp>
        <p:nvGrpSpPr>
          <p:cNvPr id="166919" name="组合 14"/>
          <p:cNvGrpSpPr/>
          <p:nvPr/>
        </p:nvGrpSpPr>
        <p:grpSpPr>
          <a:xfrm>
            <a:off x="1785938" y="4786313"/>
            <a:ext cx="2520950" cy="762000"/>
            <a:chOff x="5802323" y="3159125"/>
            <a:chExt cx="2571768" cy="785817"/>
          </a:xfrm>
        </p:grpSpPr>
        <p:sp>
          <p:nvSpPr>
            <p:cNvPr id="166930"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单个审核”按钮，系统弹出贷款合同审核页面。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66920" name="组合 14"/>
          <p:cNvGrpSpPr/>
          <p:nvPr/>
        </p:nvGrpSpPr>
        <p:grpSpPr>
          <a:xfrm>
            <a:off x="1714500" y="3890963"/>
            <a:ext cx="2520950" cy="762000"/>
            <a:chOff x="5802323" y="3159125"/>
            <a:chExt cx="2571768" cy="785817"/>
          </a:xfrm>
        </p:grpSpPr>
        <p:sp>
          <p:nvSpPr>
            <p:cNvPr id="166928"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选择需要审核的学生贷款合同信息。</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18"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66921" name="Line 6"/>
          <p:cNvSpPr/>
          <p:nvPr/>
        </p:nvSpPr>
        <p:spPr>
          <a:xfrm rot="7317938">
            <a:off x="1309688" y="3306763"/>
            <a:ext cx="31750" cy="1017587"/>
          </a:xfrm>
          <a:prstGeom prst="line">
            <a:avLst/>
          </a:prstGeom>
          <a:ln w="19050" cap="flat" cmpd="sng">
            <a:solidFill>
              <a:srgbClr val="000066"/>
            </a:solidFill>
            <a:prstDash val="dash"/>
            <a:headEnd type="none" w="med" len="med"/>
            <a:tailEnd type="none" w="med" len="med"/>
          </a:ln>
        </p:spPr>
      </p:sp>
      <p:grpSp>
        <p:nvGrpSpPr>
          <p:cNvPr id="166922" name="组合 18"/>
          <p:cNvGrpSpPr/>
          <p:nvPr/>
        </p:nvGrpSpPr>
        <p:grpSpPr>
          <a:xfrm rot="2394562">
            <a:off x="542925" y="3340100"/>
            <a:ext cx="379413" cy="288925"/>
            <a:chOff x="4897646" y="4493223"/>
            <a:chExt cx="379575" cy="288925"/>
          </a:xfrm>
        </p:grpSpPr>
        <p:sp>
          <p:nvSpPr>
            <p:cNvPr id="16692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6692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66923" name="组合 18"/>
          <p:cNvGrpSpPr/>
          <p:nvPr/>
        </p:nvGrpSpPr>
        <p:grpSpPr>
          <a:xfrm rot="2394562">
            <a:off x="660400" y="5749925"/>
            <a:ext cx="379413" cy="288925"/>
            <a:chOff x="4897646" y="4493223"/>
            <a:chExt cx="379575" cy="288925"/>
          </a:xfrm>
        </p:grpSpPr>
        <p:sp>
          <p:nvSpPr>
            <p:cNvPr id="166924"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6692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7938" name="图片 1"/>
          <p:cNvPicPr>
            <a:picLocks noChangeAspect="1"/>
          </p:cNvPicPr>
          <p:nvPr/>
        </p:nvPicPr>
        <p:blipFill>
          <a:blip r:embed="rId1"/>
          <a:stretch>
            <a:fillRect/>
          </a:stretch>
        </p:blipFill>
        <p:spPr>
          <a:xfrm>
            <a:off x="431800" y="1619250"/>
            <a:ext cx="5383213" cy="4500563"/>
          </a:xfrm>
          <a:prstGeom prst="rect">
            <a:avLst/>
          </a:prstGeom>
          <a:noFill/>
          <a:ln w="9525" cap="flat" cmpd="sng">
            <a:solidFill>
              <a:srgbClr val="0070C0"/>
            </a:solidFill>
            <a:prstDash val="solid"/>
            <a:miter/>
            <a:headEnd type="none" w="med" len="med"/>
            <a:tailEnd type="none" w="med" len="med"/>
          </a:ln>
        </p:spPr>
      </p:pic>
      <p:sp>
        <p:nvSpPr>
          <p:cNvPr id="167939" name="标题 1"/>
          <p:cNvSpPr>
            <a:spLocks noGrp="1"/>
          </p:cNvSpPr>
          <p:nvPr>
            <p:ph type="title"/>
          </p:nvPr>
        </p:nvSpPr>
        <p:spPr>
          <a:xfrm>
            <a:off x="485775" y="214313"/>
            <a:ext cx="851535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4.1</a:t>
            </a:r>
            <a:r>
              <a:rPr lang="zh-CN" altLang="en-US" sz="2000" b="1" dirty="0">
                <a:solidFill>
                  <a:srgbClr val="17375E"/>
                </a:solidFill>
              </a:rPr>
              <a:t>）单个审核学生贷款合同（续）</a:t>
            </a:r>
            <a:endParaRPr lang="zh-CN" altLang="en-US" sz="2000" b="1" dirty="0">
              <a:solidFill>
                <a:srgbClr val="17375E"/>
              </a:solidFill>
            </a:endParaRPr>
          </a:p>
        </p:txBody>
      </p:sp>
      <p:sp>
        <p:nvSpPr>
          <p:cNvPr id="167940"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6794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sp>
        <p:nvSpPr>
          <p:cNvPr id="167942" name="Line 6"/>
          <p:cNvSpPr/>
          <p:nvPr/>
        </p:nvSpPr>
        <p:spPr>
          <a:xfrm rot="7317938">
            <a:off x="4435475" y="1828800"/>
            <a:ext cx="914400" cy="1198563"/>
          </a:xfrm>
          <a:prstGeom prst="line">
            <a:avLst/>
          </a:prstGeom>
          <a:ln w="19050" cap="flat" cmpd="sng">
            <a:solidFill>
              <a:srgbClr val="000066"/>
            </a:solidFill>
            <a:prstDash val="dash"/>
            <a:headEnd type="none" w="med" len="med"/>
            <a:tailEnd type="none" w="med" len="med"/>
          </a:ln>
        </p:spPr>
      </p:sp>
      <p:grpSp>
        <p:nvGrpSpPr>
          <p:cNvPr id="167943" name="组合 14"/>
          <p:cNvGrpSpPr/>
          <p:nvPr/>
        </p:nvGrpSpPr>
        <p:grpSpPr>
          <a:xfrm>
            <a:off x="5651500" y="1989138"/>
            <a:ext cx="2520950" cy="762000"/>
            <a:chOff x="5802323" y="3159125"/>
            <a:chExt cx="2571768" cy="785817"/>
          </a:xfrm>
        </p:grpSpPr>
        <p:sp>
          <p:nvSpPr>
            <p:cNvPr id="167951"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进入贷款合同审核页面，可以看学生贷款合同信息。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67944" name="组合 14"/>
          <p:cNvGrpSpPr/>
          <p:nvPr/>
        </p:nvGrpSpPr>
        <p:grpSpPr>
          <a:xfrm>
            <a:off x="3051175" y="5308600"/>
            <a:ext cx="2520950" cy="762000"/>
            <a:chOff x="5802323" y="3159125"/>
            <a:chExt cx="2571768" cy="785817"/>
          </a:xfrm>
        </p:grpSpPr>
        <p:sp>
          <p:nvSpPr>
            <p:cNvPr id="167949"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输入完信息后，点击“确定”按钮，审核通过贷款合同信息。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67945" name="Line 6"/>
          <p:cNvSpPr/>
          <p:nvPr/>
        </p:nvSpPr>
        <p:spPr>
          <a:xfrm rot="7317938">
            <a:off x="1203325" y="4983163"/>
            <a:ext cx="1671638" cy="1511300"/>
          </a:xfrm>
          <a:prstGeom prst="line">
            <a:avLst/>
          </a:prstGeom>
          <a:ln w="19050" cap="flat" cmpd="sng">
            <a:solidFill>
              <a:srgbClr val="000066"/>
            </a:solidFill>
            <a:prstDash val="dash"/>
            <a:headEnd type="none" w="med" len="med"/>
            <a:tailEnd type="none" w="med" len="med"/>
          </a:ln>
        </p:spPr>
      </p:sp>
      <p:grpSp>
        <p:nvGrpSpPr>
          <p:cNvPr id="167946" name="组合 18"/>
          <p:cNvGrpSpPr/>
          <p:nvPr/>
        </p:nvGrpSpPr>
        <p:grpSpPr>
          <a:xfrm rot="2394562">
            <a:off x="615950" y="5932488"/>
            <a:ext cx="379413" cy="288925"/>
            <a:chOff x="4897646" y="4493223"/>
            <a:chExt cx="379575" cy="288925"/>
          </a:xfrm>
        </p:grpSpPr>
        <p:sp>
          <p:nvSpPr>
            <p:cNvPr id="16794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6794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7122" name="Picture 2"/>
          <p:cNvPicPr/>
          <p:nvPr/>
        </p:nvPicPr>
        <p:blipFill>
          <a:blip r:embed="rId1"/>
          <a:stretch>
            <a:fillRect/>
          </a:stretch>
        </p:blipFill>
        <p:spPr>
          <a:xfrm>
            <a:off x="431800" y="1619250"/>
            <a:ext cx="5486400" cy="4498975"/>
          </a:xfrm>
          <a:prstGeom prst="rect">
            <a:avLst/>
          </a:prstGeom>
          <a:noFill/>
          <a:ln w="31750">
            <a:noFill/>
          </a:ln>
        </p:spPr>
      </p:pic>
      <p:sp>
        <p:nvSpPr>
          <p:cNvPr id="51712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用户管理　</a:t>
            </a:r>
            <a:r>
              <a:rPr lang="zh-CN" altLang="en-US" sz="2000" b="1" dirty="0">
                <a:solidFill>
                  <a:srgbClr val="17375E"/>
                </a:solidFill>
              </a:rPr>
              <a:t>新增（续）</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51712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访问路径：系统管理→用户管理</a:t>
            </a:r>
            <a:endParaRPr lang="zh-CN" altLang="en-US" sz="1600" dirty="0">
              <a:latin typeface="华文楷体" panose="02010600040101010101" pitchFamily="2" charset="-122"/>
              <a:ea typeface="华文楷体" panose="02010600040101010101" pitchFamily="2" charset="-122"/>
            </a:endParaRPr>
          </a:p>
        </p:txBody>
      </p:sp>
      <p:grpSp>
        <p:nvGrpSpPr>
          <p:cNvPr id="517126" name="组合 11"/>
          <p:cNvGrpSpPr/>
          <p:nvPr/>
        </p:nvGrpSpPr>
        <p:grpSpPr>
          <a:xfrm>
            <a:off x="5500688" y="2857500"/>
            <a:ext cx="2214562" cy="627063"/>
            <a:chOff x="5802323" y="3159125"/>
            <a:chExt cx="2214562" cy="627065"/>
          </a:xfrm>
        </p:grpSpPr>
        <p:sp>
          <p:nvSpPr>
            <p:cNvPr id="517134"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输入用户信息。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517127" name="Line 6"/>
          <p:cNvSpPr/>
          <p:nvPr/>
        </p:nvSpPr>
        <p:spPr>
          <a:xfrm rot="7317938">
            <a:off x="3656013" y="2547938"/>
            <a:ext cx="1474787" cy="1690687"/>
          </a:xfrm>
          <a:prstGeom prst="line">
            <a:avLst/>
          </a:prstGeom>
          <a:ln w="19050" cap="flat" cmpd="sng">
            <a:solidFill>
              <a:srgbClr val="000066"/>
            </a:solidFill>
            <a:prstDash val="dash"/>
            <a:headEnd type="none" w="med" len="med"/>
            <a:tailEnd type="none" w="med" len="med"/>
          </a:ln>
        </p:spPr>
      </p:sp>
      <p:sp>
        <p:nvSpPr>
          <p:cNvPr id="517128" name="AutoShape 5"/>
          <p:cNvSpPr/>
          <p:nvPr/>
        </p:nvSpPr>
        <p:spPr>
          <a:xfrm>
            <a:off x="1593850" y="4749800"/>
            <a:ext cx="2444750" cy="66040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输入用户信息后，点击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确定</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按钮，系统保存用户信息。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1466850" y="4624388"/>
            <a:ext cx="269875" cy="26987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sp>
        <p:nvSpPr>
          <p:cNvPr id="517130" name="Line 6"/>
          <p:cNvSpPr/>
          <p:nvPr/>
        </p:nvSpPr>
        <p:spPr>
          <a:xfrm rot="7317938">
            <a:off x="1011238" y="5453063"/>
            <a:ext cx="685800" cy="152400"/>
          </a:xfrm>
          <a:prstGeom prst="line">
            <a:avLst/>
          </a:prstGeom>
          <a:ln w="19050" cap="flat" cmpd="sng">
            <a:solidFill>
              <a:srgbClr val="000066"/>
            </a:solidFill>
            <a:prstDash val="dash"/>
            <a:headEnd type="none" w="med" len="med"/>
            <a:tailEnd type="none" w="med" len="med"/>
          </a:ln>
        </p:spPr>
      </p:sp>
      <p:grpSp>
        <p:nvGrpSpPr>
          <p:cNvPr id="517131" name="组合 18"/>
          <p:cNvGrpSpPr/>
          <p:nvPr/>
        </p:nvGrpSpPr>
        <p:grpSpPr>
          <a:xfrm rot="2471493">
            <a:off x="838200" y="5807075"/>
            <a:ext cx="379413" cy="288925"/>
            <a:chOff x="4897646" y="4493223"/>
            <a:chExt cx="379575" cy="288925"/>
          </a:xfrm>
        </p:grpSpPr>
        <p:sp>
          <p:nvSpPr>
            <p:cNvPr id="51713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713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8962" name="图片 1"/>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6896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4.2</a:t>
            </a:r>
            <a:r>
              <a:rPr lang="zh-CN" altLang="en-US" sz="2000" b="1" dirty="0">
                <a:solidFill>
                  <a:srgbClr val="17375E"/>
                </a:solidFill>
              </a:rPr>
              <a:t>）批量审核学生贷款合同</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6896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sp>
        <p:nvSpPr>
          <p:cNvPr id="168966" name="Line 6"/>
          <p:cNvSpPr/>
          <p:nvPr/>
        </p:nvSpPr>
        <p:spPr>
          <a:xfrm rot="7317938">
            <a:off x="1565275" y="5019675"/>
            <a:ext cx="1141413" cy="434975"/>
          </a:xfrm>
          <a:prstGeom prst="line">
            <a:avLst/>
          </a:prstGeom>
          <a:ln w="19050" cap="flat" cmpd="sng">
            <a:solidFill>
              <a:srgbClr val="000066"/>
            </a:solidFill>
            <a:prstDash val="dash"/>
            <a:headEnd type="none" w="med" len="med"/>
            <a:tailEnd type="none" w="med" len="med"/>
          </a:ln>
        </p:spPr>
      </p:sp>
      <p:sp>
        <p:nvSpPr>
          <p:cNvPr id="168967" name="AutoShape 5"/>
          <p:cNvSpPr/>
          <p:nvPr/>
        </p:nvSpPr>
        <p:spPr>
          <a:xfrm>
            <a:off x="2624138" y="4714875"/>
            <a:ext cx="2397125" cy="63976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批量审核”按钮，系统弹出批量审核学生贷款合同选择项目页面。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grpSp>
        <p:nvGrpSpPr>
          <p:cNvPr id="168968" name="组合 18"/>
          <p:cNvGrpSpPr/>
          <p:nvPr/>
        </p:nvGrpSpPr>
        <p:grpSpPr>
          <a:xfrm rot="2394562">
            <a:off x="1308100" y="5676900"/>
            <a:ext cx="379413" cy="288925"/>
            <a:chOff x="4897646" y="4493223"/>
            <a:chExt cx="379575" cy="288925"/>
          </a:xfrm>
        </p:grpSpPr>
        <p:sp>
          <p:nvSpPr>
            <p:cNvPr id="16896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6897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9986" name="图片 1"/>
          <p:cNvPicPr>
            <a:picLocks noChangeAspect="1"/>
          </p:cNvPicPr>
          <p:nvPr/>
        </p:nvPicPr>
        <p:blipFill>
          <a:blip r:embed="rId1"/>
          <a:stretch>
            <a:fillRect/>
          </a:stretch>
        </p:blipFill>
        <p:spPr>
          <a:xfrm>
            <a:off x="431800" y="1619250"/>
            <a:ext cx="6965950" cy="4500563"/>
          </a:xfrm>
          <a:prstGeom prst="rect">
            <a:avLst/>
          </a:prstGeom>
          <a:noFill/>
          <a:ln w="9525" cap="flat" cmpd="sng">
            <a:solidFill>
              <a:srgbClr val="0070C0"/>
            </a:solidFill>
            <a:prstDash val="solid"/>
            <a:miter/>
            <a:headEnd type="none" w="med" len="med"/>
            <a:tailEnd type="none" w="med" len="med"/>
          </a:ln>
        </p:spPr>
      </p:pic>
      <p:sp>
        <p:nvSpPr>
          <p:cNvPr id="169987" name="标题 1"/>
          <p:cNvSpPr>
            <a:spLocks noGrp="1"/>
          </p:cNvSpPr>
          <p:nvPr>
            <p:ph type="title"/>
          </p:nvPr>
        </p:nvSpPr>
        <p:spPr>
          <a:xfrm>
            <a:off x="485775" y="214313"/>
            <a:ext cx="8443913"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4.2</a:t>
            </a:r>
            <a:r>
              <a:rPr lang="zh-CN" altLang="en-US" sz="2000" b="1" dirty="0">
                <a:solidFill>
                  <a:srgbClr val="17375E"/>
                </a:solidFill>
              </a:rPr>
              <a:t>）批量审核学生贷款合同（续）</a:t>
            </a:r>
            <a:endParaRPr lang="zh-CN" altLang="en-US" sz="2000" b="1" dirty="0">
              <a:solidFill>
                <a:srgbClr val="17375E"/>
              </a:solidFill>
            </a:endParaRPr>
          </a:p>
        </p:txBody>
      </p:sp>
      <p:sp>
        <p:nvSpPr>
          <p:cNvPr id="169988"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6998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sp>
        <p:nvSpPr>
          <p:cNvPr id="169990" name="Line 6"/>
          <p:cNvSpPr/>
          <p:nvPr/>
        </p:nvSpPr>
        <p:spPr>
          <a:xfrm rot="7317938">
            <a:off x="1581150" y="2441575"/>
            <a:ext cx="193675" cy="1554163"/>
          </a:xfrm>
          <a:prstGeom prst="line">
            <a:avLst/>
          </a:prstGeom>
          <a:ln w="19050" cap="flat" cmpd="sng">
            <a:solidFill>
              <a:srgbClr val="000066"/>
            </a:solidFill>
            <a:prstDash val="dash"/>
            <a:headEnd type="none" w="med" len="med"/>
            <a:tailEnd type="none" w="med" len="med"/>
          </a:ln>
        </p:spPr>
      </p:sp>
      <p:grpSp>
        <p:nvGrpSpPr>
          <p:cNvPr id="169991" name="组合 14"/>
          <p:cNvGrpSpPr/>
          <p:nvPr/>
        </p:nvGrpSpPr>
        <p:grpSpPr>
          <a:xfrm>
            <a:off x="2389188" y="3435350"/>
            <a:ext cx="2428875" cy="714375"/>
            <a:chOff x="5802323" y="3159125"/>
            <a:chExt cx="2571768" cy="785817"/>
          </a:xfrm>
        </p:grpSpPr>
        <p:sp>
          <p:nvSpPr>
            <p:cNvPr id="170002" name="AutoShape 5"/>
            <p:cNvSpPr/>
            <p:nvPr/>
          </p:nvSpPr>
          <p:spPr>
            <a:xfrm>
              <a:off x="5928391" y="3284856"/>
              <a:ext cx="2445700" cy="66008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选择项目信息。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623" cy="270671"/>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69992" name="组合 14"/>
          <p:cNvGrpSpPr/>
          <p:nvPr/>
        </p:nvGrpSpPr>
        <p:grpSpPr>
          <a:xfrm>
            <a:off x="2292350" y="4673600"/>
            <a:ext cx="2735263" cy="814388"/>
            <a:chOff x="5802323" y="3159125"/>
            <a:chExt cx="2571768" cy="785817"/>
          </a:xfrm>
        </p:grpSpPr>
        <p:sp>
          <p:nvSpPr>
            <p:cNvPr id="170000" name="AutoShape 5"/>
            <p:cNvSpPr/>
            <p:nvPr/>
          </p:nvSpPr>
          <p:spPr>
            <a:xfrm>
              <a:off x="5929195" y="3286265"/>
              <a:ext cx="2444896" cy="65867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点击“确定”按钮，批量审核本院系该项目的学生贷款合同信息。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163" cy="27113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69993" name="Line 6"/>
          <p:cNvSpPr/>
          <p:nvPr/>
        </p:nvSpPr>
        <p:spPr>
          <a:xfrm rot="7317938">
            <a:off x="1000125" y="5086350"/>
            <a:ext cx="1500188" cy="658813"/>
          </a:xfrm>
          <a:prstGeom prst="line">
            <a:avLst/>
          </a:prstGeom>
          <a:ln w="19050" cap="flat" cmpd="sng">
            <a:solidFill>
              <a:srgbClr val="000066"/>
            </a:solidFill>
            <a:prstDash val="dash"/>
            <a:headEnd type="none" w="med" len="med"/>
            <a:tailEnd type="none" w="med" len="med"/>
          </a:ln>
        </p:spPr>
      </p:sp>
      <p:grpSp>
        <p:nvGrpSpPr>
          <p:cNvPr id="169994" name="组合 18"/>
          <p:cNvGrpSpPr/>
          <p:nvPr/>
        </p:nvGrpSpPr>
        <p:grpSpPr>
          <a:xfrm rot="2394562">
            <a:off x="804863" y="5861050"/>
            <a:ext cx="379412" cy="288925"/>
            <a:chOff x="4897646" y="4493223"/>
            <a:chExt cx="379575" cy="288925"/>
          </a:xfrm>
        </p:grpSpPr>
        <p:sp>
          <p:nvSpPr>
            <p:cNvPr id="16999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6999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69995" name="组合 18"/>
          <p:cNvGrpSpPr/>
          <p:nvPr/>
        </p:nvGrpSpPr>
        <p:grpSpPr>
          <a:xfrm rot="2394562">
            <a:off x="731838" y="2693988"/>
            <a:ext cx="379412" cy="288925"/>
            <a:chOff x="4897646" y="4493223"/>
            <a:chExt cx="379575" cy="288925"/>
          </a:xfrm>
        </p:grpSpPr>
        <p:sp>
          <p:nvSpPr>
            <p:cNvPr id="16999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6999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1010" name="图片 1"/>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71011"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4.3</a:t>
            </a:r>
            <a:r>
              <a:rPr lang="zh-CN" altLang="en-US" sz="2000" b="1" dirty="0">
                <a:solidFill>
                  <a:srgbClr val="17375E"/>
                </a:solidFill>
              </a:rPr>
              <a:t>）删除学生贷款合同</a:t>
            </a:r>
            <a:endParaRPr lang="zh-CN" altLang="en-US" sz="2000" b="1" dirty="0">
              <a:solidFill>
                <a:srgbClr val="17375E"/>
              </a:solidFill>
            </a:endParaRPr>
          </a:p>
        </p:txBody>
      </p:sp>
      <p:sp>
        <p:nvSpPr>
          <p:cNvPr id="12291" name="灯片编号占位符 3"/>
          <p:cNvSpPr txBox="1">
            <a:spLocks noGrp="1"/>
          </p:cNvSpPr>
          <p:nvPr/>
        </p:nvSpPr>
        <p:spPr bwMode="auto">
          <a:xfrm>
            <a:off x="3429000" y="614521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7101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sp>
        <p:nvSpPr>
          <p:cNvPr id="171014" name="Line 6"/>
          <p:cNvSpPr/>
          <p:nvPr/>
        </p:nvSpPr>
        <p:spPr>
          <a:xfrm rot="7317938">
            <a:off x="2460625" y="5249863"/>
            <a:ext cx="1150938" cy="207962"/>
          </a:xfrm>
          <a:prstGeom prst="line">
            <a:avLst/>
          </a:prstGeom>
          <a:ln w="19050" cap="flat" cmpd="sng">
            <a:solidFill>
              <a:srgbClr val="000066"/>
            </a:solidFill>
            <a:prstDash val="dash"/>
            <a:headEnd type="none" w="med" len="med"/>
            <a:tailEnd type="none" w="med" len="med"/>
          </a:ln>
        </p:spPr>
      </p:sp>
      <p:grpSp>
        <p:nvGrpSpPr>
          <p:cNvPr id="171015" name="组合 14"/>
          <p:cNvGrpSpPr/>
          <p:nvPr/>
        </p:nvGrpSpPr>
        <p:grpSpPr>
          <a:xfrm>
            <a:off x="3348038" y="4611688"/>
            <a:ext cx="2520950" cy="762000"/>
            <a:chOff x="5802323" y="3159125"/>
            <a:chExt cx="2571768" cy="785817"/>
          </a:xfrm>
        </p:grpSpPr>
        <p:sp>
          <p:nvSpPr>
            <p:cNvPr id="171026"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删除合同”按钮，系统自动删除学生贷款合同。</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71016" name="Line 6"/>
          <p:cNvSpPr/>
          <p:nvPr/>
        </p:nvSpPr>
        <p:spPr>
          <a:xfrm rot="7317938">
            <a:off x="1408113" y="3398838"/>
            <a:ext cx="68262" cy="1052512"/>
          </a:xfrm>
          <a:prstGeom prst="line">
            <a:avLst/>
          </a:prstGeom>
          <a:ln w="19050" cap="flat" cmpd="sng">
            <a:solidFill>
              <a:srgbClr val="000066"/>
            </a:solidFill>
            <a:prstDash val="dash"/>
            <a:headEnd type="none" w="med" len="med"/>
            <a:tailEnd type="none" w="med" len="med"/>
          </a:ln>
        </p:spPr>
      </p:sp>
      <p:grpSp>
        <p:nvGrpSpPr>
          <p:cNvPr id="171017" name="组合 14"/>
          <p:cNvGrpSpPr/>
          <p:nvPr/>
        </p:nvGrpSpPr>
        <p:grpSpPr>
          <a:xfrm>
            <a:off x="1835150" y="3746500"/>
            <a:ext cx="2520950" cy="762000"/>
            <a:chOff x="5802323" y="3159125"/>
            <a:chExt cx="2571768" cy="785817"/>
          </a:xfrm>
        </p:grpSpPr>
        <p:sp>
          <p:nvSpPr>
            <p:cNvPr id="171024"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选择需要删除的学生贷款合同信息。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9"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71018" name="组合 18"/>
          <p:cNvGrpSpPr/>
          <p:nvPr/>
        </p:nvGrpSpPr>
        <p:grpSpPr>
          <a:xfrm rot="2394562">
            <a:off x="598488" y="3333750"/>
            <a:ext cx="379412" cy="288925"/>
            <a:chOff x="4897646" y="4493223"/>
            <a:chExt cx="379575" cy="288925"/>
          </a:xfrm>
        </p:grpSpPr>
        <p:sp>
          <p:nvSpPr>
            <p:cNvPr id="17102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7102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71019" name="组合 18"/>
          <p:cNvGrpSpPr/>
          <p:nvPr/>
        </p:nvGrpSpPr>
        <p:grpSpPr>
          <a:xfrm rot="2394562">
            <a:off x="2466975" y="5749925"/>
            <a:ext cx="379413" cy="288925"/>
            <a:chOff x="4897646" y="4493223"/>
            <a:chExt cx="379575" cy="288925"/>
          </a:xfrm>
        </p:grpSpPr>
        <p:sp>
          <p:nvSpPr>
            <p:cNvPr id="17102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7102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2034" name="图片 1"/>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7203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4.3</a:t>
            </a:r>
            <a:r>
              <a:rPr lang="zh-CN" altLang="en-US" sz="2000" b="1" dirty="0">
                <a:solidFill>
                  <a:srgbClr val="17375E"/>
                </a:solidFill>
              </a:rPr>
              <a:t>）恢复学生贷款合同</a:t>
            </a:r>
            <a:endParaRPr lang="zh-CN" altLang="en-US" sz="2000" b="1" dirty="0">
              <a:solidFill>
                <a:srgbClr val="17375E"/>
              </a:solidFill>
            </a:endParaRPr>
          </a:p>
        </p:txBody>
      </p:sp>
      <p:sp>
        <p:nvSpPr>
          <p:cNvPr id="2"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7203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sp>
        <p:nvSpPr>
          <p:cNvPr id="172038" name="Line 6"/>
          <p:cNvSpPr/>
          <p:nvPr/>
        </p:nvSpPr>
        <p:spPr>
          <a:xfrm rot="7317938">
            <a:off x="3109913" y="5197475"/>
            <a:ext cx="1279525" cy="296863"/>
          </a:xfrm>
          <a:prstGeom prst="line">
            <a:avLst/>
          </a:prstGeom>
          <a:ln w="19050" cap="flat" cmpd="sng">
            <a:solidFill>
              <a:srgbClr val="000066"/>
            </a:solidFill>
            <a:prstDash val="dash"/>
            <a:headEnd type="none" w="med" len="med"/>
            <a:tailEnd type="none" w="med" len="med"/>
          </a:ln>
        </p:spPr>
      </p:sp>
      <p:sp>
        <p:nvSpPr>
          <p:cNvPr id="172039" name="AutoShape 5"/>
          <p:cNvSpPr/>
          <p:nvPr/>
        </p:nvSpPr>
        <p:spPr>
          <a:xfrm>
            <a:off x="4318000" y="4630738"/>
            <a:ext cx="2397125" cy="63976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恢复合同”按钮，系统弹出学生贷款合同信息页面。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grpSp>
        <p:nvGrpSpPr>
          <p:cNvPr id="172040" name="组合 18"/>
          <p:cNvGrpSpPr/>
          <p:nvPr/>
        </p:nvGrpSpPr>
        <p:grpSpPr>
          <a:xfrm rot="2394562">
            <a:off x="2963863" y="5749925"/>
            <a:ext cx="379412" cy="288925"/>
            <a:chOff x="4897646" y="4493223"/>
            <a:chExt cx="379575" cy="288925"/>
          </a:xfrm>
        </p:grpSpPr>
        <p:sp>
          <p:nvSpPr>
            <p:cNvPr id="17204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7204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3058" name="图片 1"/>
          <p:cNvPicPr>
            <a:picLocks noChangeAspect="1"/>
          </p:cNvPicPr>
          <p:nvPr/>
        </p:nvPicPr>
        <p:blipFill>
          <a:blip r:embed="rId1"/>
          <a:stretch>
            <a:fillRect/>
          </a:stretch>
        </p:blipFill>
        <p:spPr>
          <a:xfrm>
            <a:off x="431800" y="1619250"/>
            <a:ext cx="4748213" cy="4500563"/>
          </a:xfrm>
          <a:prstGeom prst="rect">
            <a:avLst/>
          </a:prstGeom>
          <a:noFill/>
          <a:ln w="9525" cap="flat" cmpd="sng">
            <a:solidFill>
              <a:srgbClr val="0070C0"/>
            </a:solidFill>
            <a:prstDash val="solid"/>
            <a:miter/>
            <a:headEnd type="none" w="med" len="med"/>
            <a:tailEnd type="none" w="med" len="med"/>
          </a:ln>
        </p:spPr>
      </p:pic>
      <p:sp>
        <p:nvSpPr>
          <p:cNvPr id="173059" name="标题 1"/>
          <p:cNvSpPr>
            <a:spLocks noGrp="1"/>
          </p:cNvSpPr>
          <p:nvPr>
            <p:ph type="title"/>
          </p:nvPr>
        </p:nvSpPr>
        <p:spPr>
          <a:xfrm>
            <a:off x="485775" y="214313"/>
            <a:ext cx="8443913" cy="642937"/>
          </a:xfrm>
        </p:spPr>
        <p:txBody>
          <a:bodyPr vert="horz" wrap="square" lIns="91440" tIns="45720" rIns="91440" bIns="45720" anchor="ctr" anchorCtr="0"/>
          <a:p>
            <a:pPr algn="l" eaLnBrk="1" hangingPunct="1"/>
            <a:r>
              <a:rPr lang="zh-CN" altLang="en-US" sz="2800" b="1" dirty="0">
                <a:solidFill>
                  <a:srgbClr val="17375E"/>
                </a:solidFill>
              </a:rPr>
              <a:t>合同签订与审查</a:t>
            </a:r>
            <a:r>
              <a:rPr lang="zh-CN" altLang="en-US" sz="2000" b="1" dirty="0">
                <a:solidFill>
                  <a:srgbClr val="17375E"/>
                </a:solidFill>
              </a:rPr>
              <a:t>（</a:t>
            </a:r>
            <a:r>
              <a:rPr lang="en-US" altLang="zh-CN" sz="2000" b="1" dirty="0">
                <a:solidFill>
                  <a:srgbClr val="17375E"/>
                </a:solidFill>
              </a:rPr>
              <a:t>4.3</a:t>
            </a:r>
            <a:r>
              <a:rPr lang="zh-CN" altLang="en-US" sz="2000" b="1" dirty="0">
                <a:solidFill>
                  <a:srgbClr val="17375E"/>
                </a:solidFill>
              </a:rPr>
              <a:t>）恢复学生贷款合同（续）</a:t>
            </a:r>
            <a:endParaRPr lang="zh-CN" altLang="en-US" sz="2000" b="1" dirty="0">
              <a:solidFill>
                <a:srgbClr val="17375E"/>
              </a:solidFill>
            </a:endParaRPr>
          </a:p>
        </p:txBody>
      </p:sp>
      <p:sp>
        <p:nvSpPr>
          <p:cNvPr id="173060"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sym typeface="Arial" panose="020B0604020202020204" pitchFamily="34" charset="0"/>
              </a:rPr>
            </a:fld>
            <a:endParaRPr lang="zh-CN" altLang="en-US" dirty="0">
              <a:latin typeface="Calibri" panose="020F0502020204030204" pitchFamily="34" charset="0"/>
              <a:sym typeface="Arial" panose="020B0604020202020204" pitchFamily="34" charset="0"/>
            </a:endParaRPr>
          </a:p>
        </p:txBody>
      </p:sp>
      <p:sp>
        <p:nvSpPr>
          <p:cNvPr id="17306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sp>
        <p:nvSpPr>
          <p:cNvPr id="301062" name="Line 6"/>
          <p:cNvSpPr>
            <a:spLocks noChangeShapeType="1"/>
          </p:cNvSpPr>
          <p:nvPr/>
        </p:nvSpPr>
        <p:spPr bwMode="auto">
          <a:xfrm rot="7317938">
            <a:off x="3269456" y="2186781"/>
            <a:ext cx="1033463" cy="1543050"/>
          </a:xfrm>
          <a:prstGeom prst="line">
            <a:avLst/>
          </a:prstGeom>
          <a:noFill/>
          <a:ln w="19050">
            <a:solidFill>
              <a:srgbClr val="000066"/>
            </a:solidFill>
            <a:prstDash val="dash"/>
            <a:round/>
          </a:ln>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nvGrpSpPr>
          <p:cNvPr id="173063" name="组合 14"/>
          <p:cNvGrpSpPr/>
          <p:nvPr/>
        </p:nvGrpSpPr>
        <p:grpSpPr>
          <a:xfrm>
            <a:off x="4714875" y="2643188"/>
            <a:ext cx="2520950" cy="714375"/>
            <a:chOff x="5802323" y="3159125"/>
            <a:chExt cx="2571768" cy="785817"/>
          </a:xfrm>
        </p:grpSpPr>
        <p:sp>
          <p:nvSpPr>
            <p:cNvPr id="173078" name="AutoShape 5"/>
            <p:cNvSpPr/>
            <p:nvPr/>
          </p:nvSpPr>
          <p:spPr>
            <a:xfrm>
              <a:off x="5928644" y="3284856"/>
              <a:ext cx="2445447" cy="66008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选择需要恢复贷款合同的学生。</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6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73064" name="组合 14"/>
          <p:cNvGrpSpPr/>
          <p:nvPr/>
        </p:nvGrpSpPr>
        <p:grpSpPr>
          <a:xfrm>
            <a:off x="2268538" y="4757738"/>
            <a:ext cx="2520950" cy="762000"/>
            <a:chOff x="5802323" y="3159125"/>
            <a:chExt cx="2571768" cy="785817"/>
          </a:xfrm>
        </p:grpSpPr>
        <p:sp>
          <p:nvSpPr>
            <p:cNvPr id="173076"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点击“确定”按钮，恢复学生贷款合同信息。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01065" name="Line 6"/>
          <p:cNvSpPr>
            <a:spLocks noChangeShapeType="1"/>
          </p:cNvSpPr>
          <p:nvPr/>
        </p:nvSpPr>
        <p:spPr bwMode="auto">
          <a:xfrm rot="7317938">
            <a:off x="765175" y="5116513"/>
            <a:ext cx="1555750" cy="736600"/>
          </a:xfrm>
          <a:prstGeom prst="line">
            <a:avLst/>
          </a:prstGeom>
          <a:noFill/>
          <a:ln w="19050">
            <a:solidFill>
              <a:srgbClr val="000066"/>
            </a:solidFill>
            <a:prstDash val="dash"/>
            <a:round/>
          </a:ln>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sp>
        <p:nvSpPr>
          <p:cNvPr id="301066" name="Line 6"/>
          <p:cNvSpPr>
            <a:spLocks noChangeShapeType="1"/>
          </p:cNvSpPr>
          <p:nvPr/>
        </p:nvSpPr>
        <p:spPr bwMode="auto">
          <a:xfrm rot="7317938">
            <a:off x="4729956" y="3363119"/>
            <a:ext cx="46038" cy="1409700"/>
          </a:xfrm>
          <a:prstGeom prst="line">
            <a:avLst/>
          </a:prstGeom>
          <a:noFill/>
          <a:ln w="19050">
            <a:solidFill>
              <a:srgbClr val="000066"/>
            </a:solidFill>
            <a:prstDash val="dash"/>
            <a:round/>
          </a:ln>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nvGrpSpPr>
          <p:cNvPr id="173067" name="组合 14"/>
          <p:cNvGrpSpPr/>
          <p:nvPr/>
        </p:nvGrpSpPr>
        <p:grpSpPr>
          <a:xfrm>
            <a:off x="5286375" y="4071938"/>
            <a:ext cx="2520950" cy="714375"/>
            <a:chOff x="5802323" y="3159125"/>
            <a:chExt cx="2571768" cy="785817"/>
          </a:xfrm>
        </p:grpSpPr>
        <p:sp>
          <p:nvSpPr>
            <p:cNvPr id="173074" name="AutoShape 5"/>
            <p:cNvSpPr/>
            <p:nvPr/>
          </p:nvSpPr>
          <p:spPr>
            <a:xfrm>
              <a:off x="5928644" y="3284856"/>
              <a:ext cx="2445447" cy="66008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输入贷款合同信息。</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21" name="Oval 10"/>
            <p:cNvSpPr>
              <a:spLocks noChangeArrowheads="1"/>
            </p:cNvSpPr>
            <p:nvPr/>
          </p:nvSpPr>
          <p:spPr bwMode="auto">
            <a:xfrm>
              <a:off x="5802323" y="3159125"/>
              <a:ext cx="270457" cy="2706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73068" name="组合 18"/>
          <p:cNvGrpSpPr/>
          <p:nvPr/>
        </p:nvGrpSpPr>
        <p:grpSpPr>
          <a:xfrm rot="2394562">
            <a:off x="587375" y="5945188"/>
            <a:ext cx="379413" cy="288925"/>
            <a:chOff x="4897646" y="4493223"/>
            <a:chExt cx="379575" cy="288925"/>
          </a:xfrm>
        </p:grpSpPr>
        <p:sp>
          <p:nvSpPr>
            <p:cNvPr id="301069" name="Line 7"/>
            <p:cNvSpPr>
              <a:spLocks noChangeShapeType="1"/>
            </p:cNvSpPr>
            <p:nvPr/>
          </p:nvSpPr>
          <p:spPr bwMode="auto">
            <a:xfrm rot="-1169779" flipH="1" flipV="1">
              <a:off x="5059226" y="4598217"/>
              <a:ext cx="217580" cy="142875"/>
            </a:xfrm>
            <a:prstGeom prst="line">
              <a:avLst/>
            </a:prstGeom>
            <a:noFill/>
            <a:ln w="31750">
              <a:solidFill>
                <a:srgbClr val="FF0000"/>
              </a:solidFill>
              <a:round/>
              <a:tailEnd type="stealth" w="lg" len="lg"/>
            </a:ln>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sp>
          <p:nvSpPr>
            <p:cNvPr id="17307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73069" name="Group 21"/>
          <p:cNvGrpSpPr/>
          <p:nvPr/>
        </p:nvGrpSpPr>
        <p:grpSpPr>
          <a:xfrm>
            <a:off x="5867400" y="5157788"/>
            <a:ext cx="2786063" cy="792162"/>
            <a:chOff x="3696" y="3113"/>
            <a:chExt cx="1755" cy="499"/>
          </a:xfrm>
        </p:grpSpPr>
        <p:sp>
          <p:nvSpPr>
            <p:cNvPr id="173070" name="AutoShape 11"/>
            <p:cNvSpPr/>
            <p:nvPr/>
          </p:nvSpPr>
          <p:spPr>
            <a:xfrm>
              <a:off x="3775" y="3176"/>
              <a:ext cx="1676" cy="436"/>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Arial" panose="020B0604020202020204" pitchFamily="34" charset="0"/>
                  <a:ea typeface="华文楷体" panose="02010600040101010101" pitchFamily="2" charset="-122"/>
                  <a:sym typeface="Arial" panose="020B0604020202020204" pitchFamily="34" charset="0"/>
                </a:rPr>
                <a:t>恢复的合同信息中贴息截至日期为学生的毕业日期。</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p:txBody>
        </p:sp>
        <p:sp>
          <p:nvSpPr>
            <p:cNvPr id="19" name="Oval 10"/>
            <p:cNvSpPr>
              <a:spLocks noChangeArrowheads="1"/>
            </p:cNvSpPr>
            <p:nvPr/>
          </p:nvSpPr>
          <p:spPr bwMode="auto">
            <a:xfrm>
              <a:off x="3696" y="3113"/>
              <a:ext cx="170" cy="170"/>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82" name="图片 1"/>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7408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5</a:t>
            </a:r>
            <a:r>
              <a:rPr lang="zh-CN" altLang="en-US" sz="2000" b="1" dirty="0">
                <a:solidFill>
                  <a:srgbClr val="17375E"/>
                </a:solidFill>
              </a:rPr>
              <a:t>）汇总并提交院系贷款合同</a:t>
            </a:r>
            <a:endParaRPr lang="zh-CN" altLang="en-US" sz="2000" b="1" dirty="0">
              <a:solidFill>
                <a:srgbClr val="17375E"/>
              </a:solidFill>
            </a:endParaRPr>
          </a:p>
        </p:txBody>
      </p:sp>
      <p:sp>
        <p:nvSpPr>
          <p:cNvPr id="174084"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7408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grpSp>
        <p:nvGrpSpPr>
          <p:cNvPr id="174086" name="组合 18"/>
          <p:cNvGrpSpPr/>
          <p:nvPr/>
        </p:nvGrpSpPr>
        <p:grpSpPr>
          <a:xfrm rot="2394562">
            <a:off x="906463" y="5749925"/>
            <a:ext cx="379412" cy="288925"/>
            <a:chOff x="4897646" y="4493223"/>
            <a:chExt cx="379575" cy="288925"/>
          </a:xfrm>
        </p:grpSpPr>
        <p:sp>
          <p:nvSpPr>
            <p:cNvPr id="17410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7410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74087" name="Line 6"/>
          <p:cNvSpPr/>
          <p:nvPr/>
        </p:nvSpPr>
        <p:spPr>
          <a:xfrm rot="7317938">
            <a:off x="1476375" y="2965450"/>
            <a:ext cx="127000" cy="1419225"/>
          </a:xfrm>
          <a:prstGeom prst="line">
            <a:avLst/>
          </a:prstGeom>
          <a:ln w="19050" cap="flat" cmpd="sng">
            <a:solidFill>
              <a:srgbClr val="000066"/>
            </a:solidFill>
            <a:prstDash val="dash"/>
            <a:headEnd type="none" w="med" len="med"/>
            <a:tailEnd type="none" w="med" len="med"/>
          </a:ln>
        </p:spPr>
      </p:sp>
      <p:grpSp>
        <p:nvGrpSpPr>
          <p:cNvPr id="174088" name="组合 14"/>
          <p:cNvGrpSpPr/>
          <p:nvPr/>
        </p:nvGrpSpPr>
        <p:grpSpPr>
          <a:xfrm>
            <a:off x="2051050" y="3675063"/>
            <a:ext cx="2520950" cy="762000"/>
            <a:chOff x="5802323" y="3159125"/>
            <a:chExt cx="2571768" cy="785817"/>
          </a:xfrm>
        </p:grpSpPr>
        <p:sp>
          <p:nvSpPr>
            <p:cNvPr id="174106"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选择需要汇总并提交的贷款合同信息。</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74089" name="组合 14"/>
          <p:cNvGrpSpPr/>
          <p:nvPr/>
        </p:nvGrpSpPr>
        <p:grpSpPr>
          <a:xfrm>
            <a:off x="2000250" y="4857750"/>
            <a:ext cx="2520950" cy="762000"/>
            <a:chOff x="5802323" y="3159125"/>
            <a:chExt cx="2571768" cy="785817"/>
          </a:xfrm>
        </p:grpSpPr>
        <p:sp>
          <p:nvSpPr>
            <p:cNvPr id="174104"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点击“汇总学生贷款合同并提交”按钮，系统弹出汇总的详细信息页面。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74090" name="Line 6"/>
          <p:cNvSpPr/>
          <p:nvPr/>
        </p:nvSpPr>
        <p:spPr>
          <a:xfrm rot="7317938">
            <a:off x="1089025" y="5291138"/>
            <a:ext cx="1192213" cy="288925"/>
          </a:xfrm>
          <a:prstGeom prst="line">
            <a:avLst/>
          </a:prstGeom>
          <a:ln w="19050" cap="flat" cmpd="sng">
            <a:solidFill>
              <a:srgbClr val="000066"/>
            </a:solidFill>
            <a:prstDash val="dash"/>
            <a:headEnd type="none" w="med" len="med"/>
            <a:tailEnd type="none" w="med" len="med"/>
          </a:ln>
        </p:spPr>
      </p:sp>
      <p:grpSp>
        <p:nvGrpSpPr>
          <p:cNvPr id="174091" name="组合 14"/>
          <p:cNvGrpSpPr/>
          <p:nvPr/>
        </p:nvGrpSpPr>
        <p:grpSpPr>
          <a:xfrm>
            <a:off x="2765425" y="1952625"/>
            <a:ext cx="2520950" cy="762000"/>
            <a:chOff x="5802323" y="3159125"/>
            <a:chExt cx="2571768" cy="785817"/>
          </a:xfrm>
        </p:grpSpPr>
        <p:sp>
          <p:nvSpPr>
            <p:cNvPr id="174102"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用户进入合同签订与审查功能后，在“汇总并提交”页签中，可以看到本院系的贷款合同信息。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0"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74092" name="Line 6"/>
          <p:cNvSpPr/>
          <p:nvPr/>
        </p:nvSpPr>
        <p:spPr>
          <a:xfrm rot="7317938">
            <a:off x="1254125" y="1758950"/>
            <a:ext cx="1338263" cy="1443038"/>
          </a:xfrm>
          <a:prstGeom prst="line">
            <a:avLst/>
          </a:prstGeom>
          <a:ln w="19050" cap="flat" cmpd="sng">
            <a:solidFill>
              <a:srgbClr val="000066"/>
            </a:solidFill>
            <a:prstDash val="dash"/>
            <a:headEnd type="none" w="med" len="med"/>
            <a:tailEnd type="none" w="med" len="med"/>
          </a:ln>
        </p:spPr>
      </p:sp>
      <p:grpSp>
        <p:nvGrpSpPr>
          <p:cNvPr id="174093" name="组合 18"/>
          <p:cNvGrpSpPr/>
          <p:nvPr/>
        </p:nvGrpSpPr>
        <p:grpSpPr>
          <a:xfrm rot="2394562">
            <a:off x="615950" y="3052763"/>
            <a:ext cx="379413" cy="288925"/>
            <a:chOff x="4897646" y="4493223"/>
            <a:chExt cx="379575" cy="288925"/>
          </a:xfrm>
        </p:grpSpPr>
        <p:sp>
          <p:nvSpPr>
            <p:cNvPr id="17410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7410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74094" name="组合 18"/>
          <p:cNvGrpSpPr/>
          <p:nvPr/>
        </p:nvGrpSpPr>
        <p:grpSpPr>
          <a:xfrm rot="2394562">
            <a:off x="615950" y="2365375"/>
            <a:ext cx="379413" cy="288925"/>
            <a:chOff x="4897646" y="4493223"/>
            <a:chExt cx="379575" cy="288925"/>
          </a:xfrm>
        </p:grpSpPr>
        <p:sp>
          <p:nvSpPr>
            <p:cNvPr id="17409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7409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74095" name="组合 33"/>
          <p:cNvGrpSpPr/>
          <p:nvPr/>
        </p:nvGrpSpPr>
        <p:grpSpPr>
          <a:xfrm>
            <a:off x="5286375" y="4429125"/>
            <a:ext cx="2786063" cy="1065213"/>
            <a:chOff x="5715008" y="4516447"/>
            <a:chExt cx="2786082" cy="1065210"/>
          </a:xfrm>
        </p:grpSpPr>
        <p:sp>
          <p:nvSpPr>
            <p:cNvPr id="31" name="AutoShape 11"/>
            <p:cNvSpPr>
              <a:spLocks noChangeArrowheads="1"/>
            </p:cNvSpPr>
            <p:nvPr/>
          </p:nvSpPr>
          <p:spPr bwMode="auto">
            <a:xfrm>
              <a:off x="5840422" y="4608522"/>
              <a:ext cx="2660668" cy="97313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院系经办人选择项目后，通过批量打印合同按钮打印该项目下的所有学生的合同。</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2" name="Oval 10"/>
            <p:cNvSpPr>
              <a:spLocks noChangeArrowheads="1"/>
            </p:cNvSpPr>
            <p:nvPr/>
          </p:nvSpPr>
          <p:spPr bwMode="auto">
            <a:xfrm>
              <a:off x="5715008" y="4516447"/>
              <a:ext cx="269877" cy="269874"/>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5106" name="图片 1"/>
          <p:cNvPicPr>
            <a:picLocks noChangeAspect="1"/>
          </p:cNvPicPr>
          <p:nvPr/>
        </p:nvPicPr>
        <p:blipFill>
          <a:blip r:embed="rId1"/>
          <a:stretch>
            <a:fillRect/>
          </a:stretch>
        </p:blipFill>
        <p:spPr>
          <a:xfrm>
            <a:off x="431800" y="1619250"/>
            <a:ext cx="6294438" cy="4500563"/>
          </a:xfrm>
          <a:prstGeom prst="rect">
            <a:avLst/>
          </a:prstGeom>
          <a:noFill/>
          <a:ln w="9525" cap="flat" cmpd="sng">
            <a:solidFill>
              <a:srgbClr val="0070C0"/>
            </a:solidFill>
            <a:prstDash val="solid"/>
            <a:miter/>
            <a:headEnd type="none" w="med" len="med"/>
            <a:tailEnd type="none" w="med" len="med"/>
          </a:ln>
        </p:spPr>
      </p:pic>
      <p:sp>
        <p:nvSpPr>
          <p:cNvPr id="175107" name="标题 1"/>
          <p:cNvSpPr>
            <a:spLocks noGrp="1"/>
          </p:cNvSpPr>
          <p:nvPr>
            <p:ph type="title"/>
          </p:nvPr>
        </p:nvSpPr>
        <p:spPr>
          <a:xfrm>
            <a:off x="485775" y="214313"/>
            <a:ext cx="851535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5</a:t>
            </a:r>
            <a:r>
              <a:rPr lang="zh-CN" altLang="en-US" sz="2000" b="1" dirty="0">
                <a:solidFill>
                  <a:srgbClr val="17375E"/>
                </a:solidFill>
              </a:rPr>
              <a:t>）汇总并提交院系贷款合同（续）</a:t>
            </a:r>
            <a:endParaRPr lang="zh-CN" altLang="en-US" sz="2000" b="1" dirty="0">
              <a:solidFill>
                <a:srgbClr val="17375E"/>
              </a:solidFill>
            </a:endParaRPr>
          </a:p>
        </p:txBody>
      </p:sp>
      <p:sp>
        <p:nvSpPr>
          <p:cNvPr id="175108"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7510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grpSp>
        <p:nvGrpSpPr>
          <p:cNvPr id="175110" name="组合 14"/>
          <p:cNvGrpSpPr/>
          <p:nvPr/>
        </p:nvGrpSpPr>
        <p:grpSpPr>
          <a:xfrm>
            <a:off x="4937125" y="2349500"/>
            <a:ext cx="2520950" cy="762000"/>
            <a:chOff x="5802323" y="3159125"/>
            <a:chExt cx="2571768" cy="785817"/>
          </a:xfrm>
        </p:grpSpPr>
        <p:sp>
          <p:nvSpPr>
            <p:cNvPr id="175122"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进入提交页面后，用户可以看到本院系的贷款合同详细信息。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75111" name="Line 6"/>
          <p:cNvSpPr/>
          <p:nvPr/>
        </p:nvSpPr>
        <p:spPr>
          <a:xfrm rot="7317938">
            <a:off x="4321175" y="2689225"/>
            <a:ext cx="628650" cy="431800"/>
          </a:xfrm>
          <a:prstGeom prst="line">
            <a:avLst/>
          </a:prstGeom>
          <a:ln w="19050" cap="flat" cmpd="sng">
            <a:solidFill>
              <a:srgbClr val="000066"/>
            </a:solidFill>
            <a:prstDash val="dash"/>
            <a:headEnd type="none" w="med" len="med"/>
            <a:tailEnd type="none" w="med" len="med"/>
          </a:ln>
        </p:spPr>
      </p:sp>
      <p:grpSp>
        <p:nvGrpSpPr>
          <p:cNvPr id="175112" name="组合 33"/>
          <p:cNvGrpSpPr/>
          <p:nvPr/>
        </p:nvGrpSpPr>
        <p:grpSpPr>
          <a:xfrm>
            <a:off x="5940425" y="4652963"/>
            <a:ext cx="2786063" cy="1065212"/>
            <a:chOff x="5715008" y="4516447"/>
            <a:chExt cx="2786082" cy="1065210"/>
          </a:xfrm>
        </p:grpSpPr>
        <p:sp>
          <p:nvSpPr>
            <p:cNvPr id="30" name="AutoShape 11"/>
            <p:cNvSpPr>
              <a:spLocks noChangeArrowheads="1"/>
            </p:cNvSpPr>
            <p:nvPr/>
          </p:nvSpPr>
          <p:spPr bwMode="auto">
            <a:xfrm>
              <a:off x="5840422" y="4608522"/>
              <a:ext cx="2660668" cy="97313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院系的贷款合同信息提交前，院系经办人可以修改、删除、恢复贷款合同信息；提交后，院系经办人就不能再修改、删除、恢复贷款合同信息了。</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3" name="Oval 10"/>
            <p:cNvSpPr>
              <a:spLocks noChangeArrowheads="1"/>
            </p:cNvSpPr>
            <p:nvPr/>
          </p:nvSpPr>
          <p:spPr bwMode="auto">
            <a:xfrm>
              <a:off x="5715008" y="4516447"/>
              <a:ext cx="269877" cy="269874"/>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75113" name="组合 14"/>
          <p:cNvGrpSpPr/>
          <p:nvPr/>
        </p:nvGrpSpPr>
        <p:grpSpPr>
          <a:xfrm>
            <a:off x="2627313" y="5043488"/>
            <a:ext cx="2520950" cy="762000"/>
            <a:chOff x="5802323" y="3159125"/>
            <a:chExt cx="2571768" cy="785817"/>
          </a:xfrm>
        </p:grpSpPr>
        <p:sp>
          <p:nvSpPr>
            <p:cNvPr id="175118"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点击“提交”按钮，将院系的贷款合同信息提交给院系负责人进行复核。</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75114" name="Line 6"/>
          <p:cNvSpPr/>
          <p:nvPr/>
        </p:nvSpPr>
        <p:spPr>
          <a:xfrm rot="7317938">
            <a:off x="1214438" y="5094288"/>
            <a:ext cx="1384300" cy="946150"/>
          </a:xfrm>
          <a:prstGeom prst="line">
            <a:avLst/>
          </a:prstGeom>
          <a:ln w="19050" cap="flat" cmpd="sng">
            <a:solidFill>
              <a:srgbClr val="000066"/>
            </a:solidFill>
            <a:prstDash val="dash"/>
            <a:headEnd type="none" w="med" len="med"/>
            <a:tailEnd type="none" w="med" len="med"/>
          </a:ln>
        </p:spPr>
      </p:sp>
      <p:grpSp>
        <p:nvGrpSpPr>
          <p:cNvPr id="175115" name="组合 18"/>
          <p:cNvGrpSpPr/>
          <p:nvPr/>
        </p:nvGrpSpPr>
        <p:grpSpPr>
          <a:xfrm rot="2394562">
            <a:off x="906463" y="5788025"/>
            <a:ext cx="379412" cy="288925"/>
            <a:chOff x="4897646" y="4493223"/>
            <a:chExt cx="379575" cy="288925"/>
          </a:xfrm>
        </p:grpSpPr>
        <p:sp>
          <p:nvSpPr>
            <p:cNvPr id="17511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7511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6130" name="Picture 3"/>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76131"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6</a:t>
            </a:r>
            <a:r>
              <a:rPr lang="zh-CN" altLang="en-US" sz="2000" b="1" dirty="0">
                <a:solidFill>
                  <a:srgbClr val="17375E"/>
                </a:solidFill>
              </a:rPr>
              <a:t>）复核并上报院系贷款合同</a:t>
            </a:r>
            <a:endParaRPr lang="zh-CN" altLang="en-US" sz="2000" b="1" dirty="0">
              <a:solidFill>
                <a:srgbClr val="17375E"/>
              </a:solidFill>
            </a:endParaRPr>
          </a:p>
        </p:txBody>
      </p:sp>
      <p:sp>
        <p:nvSpPr>
          <p:cNvPr id="176132"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7613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操作角色：院系负责人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grpSp>
        <p:nvGrpSpPr>
          <p:cNvPr id="176134" name="组合 14"/>
          <p:cNvGrpSpPr/>
          <p:nvPr/>
        </p:nvGrpSpPr>
        <p:grpSpPr>
          <a:xfrm>
            <a:off x="989013" y="3619500"/>
            <a:ext cx="2520950" cy="928688"/>
            <a:chOff x="5802323" y="3159125"/>
            <a:chExt cx="2571768" cy="957720"/>
          </a:xfrm>
        </p:grpSpPr>
        <p:sp>
          <p:nvSpPr>
            <p:cNvPr id="176146" name="AutoShape 5"/>
            <p:cNvSpPr/>
            <p:nvPr/>
          </p:nvSpPr>
          <p:spPr>
            <a:xfrm>
              <a:off x="5928644" y="3285183"/>
              <a:ext cx="2445447" cy="83166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院系负责人登陆系统后，在“我的工作”中，会看到院系经办人提交的本院系的贷款合同信息。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6" cy="27012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76135" name="Line 6"/>
          <p:cNvSpPr/>
          <p:nvPr/>
        </p:nvSpPr>
        <p:spPr>
          <a:xfrm rot="7317938" flipH="1">
            <a:off x="1354138" y="2932113"/>
            <a:ext cx="341312" cy="801687"/>
          </a:xfrm>
          <a:prstGeom prst="line">
            <a:avLst/>
          </a:prstGeom>
          <a:ln w="19050" cap="flat" cmpd="sng">
            <a:solidFill>
              <a:srgbClr val="000066"/>
            </a:solidFill>
            <a:prstDash val="dash"/>
            <a:headEnd type="none" w="med" len="med"/>
            <a:tailEnd type="none" w="med" len="med"/>
          </a:ln>
        </p:spPr>
      </p:sp>
      <p:grpSp>
        <p:nvGrpSpPr>
          <p:cNvPr id="176136" name="组合 33"/>
          <p:cNvGrpSpPr/>
          <p:nvPr/>
        </p:nvGrpSpPr>
        <p:grpSpPr>
          <a:xfrm>
            <a:off x="5940425" y="4652963"/>
            <a:ext cx="2786063" cy="1152525"/>
            <a:chOff x="5715008" y="4516447"/>
            <a:chExt cx="2786082" cy="1065210"/>
          </a:xfrm>
        </p:grpSpPr>
        <p:sp>
          <p:nvSpPr>
            <p:cNvPr id="30" name="AutoShape 11"/>
            <p:cNvSpPr>
              <a:spLocks noChangeArrowheads="1"/>
            </p:cNvSpPr>
            <p:nvPr/>
          </p:nvSpPr>
          <p:spPr bwMode="auto">
            <a:xfrm>
              <a:off x="5840422" y="4608882"/>
              <a:ext cx="2660668" cy="97277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用户在“我的工作”中直接点击“复核并上报” 超链接，对当前工作进行处理；用户也可以点击“进入”超链接，进入合同签订与审查功能后，再对工作进行处理。</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76137" name="组合 14"/>
          <p:cNvGrpSpPr/>
          <p:nvPr/>
        </p:nvGrpSpPr>
        <p:grpSpPr>
          <a:xfrm>
            <a:off x="3716338" y="3689350"/>
            <a:ext cx="2520950" cy="762000"/>
            <a:chOff x="5802323" y="3159125"/>
            <a:chExt cx="2571768" cy="785817"/>
          </a:xfrm>
        </p:grpSpPr>
        <p:sp>
          <p:nvSpPr>
            <p:cNvPr id="176142"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用户点击“复核并上报”超链接，系统弹出贷款合同复核页面。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76138" name="Line 6"/>
          <p:cNvSpPr/>
          <p:nvPr/>
        </p:nvSpPr>
        <p:spPr>
          <a:xfrm rot="7317938" flipV="1">
            <a:off x="3298825" y="2773363"/>
            <a:ext cx="176213" cy="1179512"/>
          </a:xfrm>
          <a:prstGeom prst="line">
            <a:avLst/>
          </a:prstGeom>
          <a:ln w="19050" cap="flat" cmpd="sng">
            <a:solidFill>
              <a:srgbClr val="000066"/>
            </a:solidFill>
            <a:prstDash val="dash"/>
            <a:headEnd type="none" w="med" len="med"/>
            <a:tailEnd type="none" w="med" len="med"/>
          </a:ln>
        </p:spPr>
      </p:sp>
      <p:grpSp>
        <p:nvGrpSpPr>
          <p:cNvPr id="176139" name="组合 18"/>
          <p:cNvGrpSpPr/>
          <p:nvPr/>
        </p:nvGrpSpPr>
        <p:grpSpPr>
          <a:xfrm rot="-1708091">
            <a:off x="2632075" y="2630488"/>
            <a:ext cx="288925" cy="390525"/>
            <a:chOff x="4897646" y="4493223"/>
            <a:chExt cx="290198" cy="391640"/>
          </a:xfrm>
        </p:grpSpPr>
        <p:sp>
          <p:nvSpPr>
            <p:cNvPr id="176140" name="Line 7"/>
            <p:cNvSpPr/>
            <p:nvPr/>
          </p:nvSpPr>
          <p:spPr>
            <a:xfrm rot="-1169779" flipV="1">
              <a:off x="5039495" y="4638227"/>
              <a:ext cx="45739" cy="246636"/>
            </a:xfrm>
            <a:prstGeom prst="line">
              <a:avLst/>
            </a:prstGeom>
            <a:ln w="31750" cap="flat" cmpd="sng">
              <a:solidFill>
                <a:srgbClr val="FF0000"/>
              </a:solidFill>
              <a:prstDash val="solid"/>
              <a:headEnd type="none" w="med" len="med"/>
              <a:tailEnd type="stealth" w="lg" len="lg"/>
            </a:ln>
          </p:spPr>
        </p:sp>
        <p:sp>
          <p:nvSpPr>
            <p:cNvPr id="17614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7154" name="Picture 3"/>
          <p:cNvPicPr>
            <a:picLocks noChangeAspect="1"/>
          </p:cNvPicPr>
          <p:nvPr/>
        </p:nvPicPr>
        <p:blipFill>
          <a:blip r:embed="rId1"/>
          <a:stretch>
            <a:fillRect/>
          </a:stretch>
        </p:blipFill>
        <p:spPr>
          <a:xfrm>
            <a:off x="431800" y="1619250"/>
            <a:ext cx="5172075" cy="4500563"/>
          </a:xfrm>
          <a:prstGeom prst="rect">
            <a:avLst/>
          </a:prstGeom>
          <a:noFill/>
          <a:ln w="9525" cap="flat" cmpd="sng">
            <a:solidFill>
              <a:srgbClr val="0070C0"/>
            </a:solidFill>
            <a:prstDash val="solid"/>
            <a:miter/>
            <a:headEnd type="none" w="med" len="med"/>
            <a:tailEnd type="none" w="med" len="med"/>
          </a:ln>
        </p:spPr>
      </p:pic>
      <p:sp>
        <p:nvSpPr>
          <p:cNvPr id="177155" name="标题 1"/>
          <p:cNvSpPr>
            <a:spLocks noGrp="1"/>
          </p:cNvSpPr>
          <p:nvPr>
            <p:ph type="title"/>
          </p:nvPr>
        </p:nvSpPr>
        <p:spPr>
          <a:xfrm>
            <a:off x="485775" y="214313"/>
            <a:ext cx="8443913"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6</a:t>
            </a:r>
            <a:r>
              <a:rPr lang="zh-CN" altLang="en-US" sz="2000" b="1" dirty="0">
                <a:solidFill>
                  <a:srgbClr val="17375E"/>
                </a:solidFill>
              </a:rPr>
              <a:t>）复核并上报院系贷款合同（续）</a:t>
            </a:r>
            <a:endParaRPr lang="zh-CN" altLang="en-US" sz="2000" b="1" dirty="0">
              <a:solidFill>
                <a:srgbClr val="17375E"/>
              </a:solidFill>
            </a:endParaRPr>
          </a:p>
        </p:txBody>
      </p:sp>
      <p:sp>
        <p:nvSpPr>
          <p:cNvPr id="177156"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7715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操作角色：院系负责人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grpSp>
        <p:nvGrpSpPr>
          <p:cNvPr id="177158" name="组合 14"/>
          <p:cNvGrpSpPr/>
          <p:nvPr/>
        </p:nvGrpSpPr>
        <p:grpSpPr>
          <a:xfrm>
            <a:off x="5940425" y="1916113"/>
            <a:ext cx="2520950" cy="762000"/>
            <a:chOff x="5802323" y="3159125"/>
            <a:chExt cx="2571768" cy="785817"/>
          </a:xfrm>
        </p:grpSpPr>
        <p:sp>
          <p:nvSpPr>
            <p:cNvPr id="177174"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用户进入贷款合同复核页面后，可以看到院系经办人提交的本院系的贷款合同信息。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77159" name="Line 6"/>
          <p:cNvSpPr/>
          <p:nvPr/>
        </p:nvSpPr>
        <p:spPr>
          <a:xfrm rot="7317938" flipH="1" flipV="1">
            <a:off x="5059363" y="2266950"/>
            <a:ext cx="892175" cy="612775"/>
          </a:xfrm>
          <a:prstGeom prst="line">
            <a:avLst/>
          </a:prstGeom>
          <a:ln w="19050" cap="flat" cmpd="sng">
            <a:solidFill>
              <a:srgbClr val="000066"/>
            </a:solidFill>
            <a:prstDash val="dash"/>
            <a:headEnd type="none" w="med" len="med"/>
            <a:tailEnd type="none" w="med" len="med"/>
          </a:ln>
        </p:spPr>
      </p:sp>
      <p:grpSp>
        <p:nvGrpSpPr>
          <p:cNvPr id="177160" name="组合 33"/>
          <p:cNvGrpSpPr/>
          <p:nvPr/>
        </p:nvGrpSpPr>
        <p:grpSpPr>
          <a:xfrm>
            <a:off x="5940425" y="4652963"/>
            <a:ext cx="2786063" cy="1152525"/>
            <a:chOff x="5715008" y="4516447"/>
            <a:chExt cx="2786082" cy="1065210"/>
          </a:xfrm>
        </p:grpSpPr>
        <p:sp>
          <p:nvSpPr>
            <p:cNvPr id="30" name="AutoShape 11"/>
            <p:cNvSpPr>
              <a:spLocks noChangeArrowheads="1"/>
            </p:cNvSpPr>
            <p:nvPr/>
          </p:nvSpPr>
          <p:spPr bwMode="auto">
            <a:xfrm>
              <a:off x="5840422" y="4608882"/>
              <a:ext cx="2660668" cy="97277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院系负责人只能复核贷款合同信息，不能修改贷款合同信息，院系负责人可以点击“退回”按钮，将本院系的贷款合同信息退回给院系经办人进行修改再提交。</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77161" name="组合 14"/>
          <p:cNvGrpSpPr/>
          <p:nvPr/>
        </p:nvGrpSpPr>
        <p:grpSpPr>
          <a:xfrm>
            <a:off x="3348038" y="4365625"/>
            <a:ext cx="2520950" cy="762000"/>
            <a:chOff x="5802323" y="3159125"/>
            <a:chExt cx="2571768" cy="785817"/>
          </a:xfrm>
        </p:grpSpPr>
        <p:sp>
          <p:nvSpPr>
            <p:cNvPr id="177170"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用户输入处理意见。</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77162" name="Line 6"/>
          <p:cNvSpPr/>
          <p:nvPr/>
        </p:nvSpPr>
        <p:spPr>
          <a:xfrm rot="7317938">
            <a:off x="2278063" y="4521200"/>
            <a:ext cx="931862" cy="863600"/>
          </a:xfrm>
          <a:prstGeom prst="line">
            <a:avLst/>
          </a:prstGeom>
          <a:ln w="19050" cap="flat" cmpd="sng">
            <a:solidFill>
              <a:srgbClr val="000066"/>
            </a:solidFill>
            <a:prstDash val="dash"/>
            <a:headEnd type="none" w="med" len="med"/>
            <a:tailEnd type="none" w="med" len="med"/>
          </a:ln>
        </p:spPr>
      </p:sp>
      <p:grpSp>
        <p:nvGrpSpPr>
          <p:cNvPr id="177163" name="组合 14"/>
          <p:cNvGrpSpPr/>
          <p:nvPr/>
        </p:nvGrpSpPr>
        <p:grpSpPr>
          <a:xfrm>
            <a:off x="3059113" y="5300663"/>
            <a:ext cx="2520950" cy="762000"/>
            <a:chOff x="5802323" y="3159125"/>
            <a:chExt cx="2571768" cy="785817"/>
          </a:xfrm>
        </p:grpSpPr>
        <p:sp>
          <p:nvSpPr>
            <p:cNvPr id="177168"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点击“同意”按钮，将院系的贷款合同信息上报给高校经办人进行审查。</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77164" name="Line 6"/>
          <p:cNvSpPr/>
          <p:nvPr/>
        </p:nvSpPr>
        <p:spPr>
          <a:xfrm rot="7317938">
            <a:off x="1301750" y="4951413"/>
            <a:ext cx="1624013" cy="1527175"/>
          </a:xfrm>
          <a:prstGeom prst="line">
            <a:avLst/>
          </a:prstGeom>
          <a:ln w="19050" cap="flat" cmpd="sng">
            <a:solidFill>
              <a:srgbClr val="000066"/>
            </a:solidFill>
            <a:prstDash val="dash"/>
            <a:headEnd type="none" w="med" len="med"/>
            <a:tailEnd type="none" w="med" len="med"/>
          </a:ln>
        </p:spPr>
      </p:sp>
      <p:grpSp>
        <p:nvGrpSpPr>
          <p:cNvPr id="177165" name="组合 18"/>
          <p:cNvGrpSpPr/>
          <p:nvPr/>
        </p:nvGrpSpPr>
        <p:grpSpPr>
          <a:xfrm rot="2394562">
            <a:off x="804863" y="5884863"/>
            <a:ext cx="377825" cy="288925"/>
            <a:chOff x="4897646" y="4493223"/>
            <a:chExt cx="379575" cy="288925"/>
          </a:xfrm>
        </p:grpSpPr>
        <p:sp>
          <p:nvSpPr>
            <p:cNvPr id="17716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7716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8178" name="Picture 3"/>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78179"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7</a:t>
            </a:r>
            <a:r>
              <a:rPr lang="zh-CN" altLang="en-US" sz="2000" b="1" dirty="0">
                <a:solidFill>
                  <a:srgbClr val="17375E"/>
                </a:solidFill>
              </a:rPr>
              <a:t>）审查各院系贷款合同</a:t>
            </a:r>
            <a:endParaRPr lang="zh-CN" altLang="en-US" sz="2000" b="1" dirty="0">
              <a:solidFill>
                <a:srgbClr val="17375E"/>
              </a:solidFill>
            </a:endParaRPr>
          </a:p>
        </p:txBody>
      </p:sp>
      <p:sp>
        <p:nvSpPr>
          <p:cNvPr id="178180"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7818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grpSp>
        <p:nvGrpSpPr>
          <p:cNvPr id="178182" name="组合 14"/>
          <p:cNvGrpSpPr/>
          <p:nvPr/>
        </p:nvGrpSpPr>
        <p:grpSpPr>
          <a:xfrm>
            <a:off x="381000" y="2707323"/>
            <a:ext cx="2549525" cy="854075"/>
            <a:chOff x="5216064" y="1630711"/>
            <a:chExt cx="2600919" cy="880770"/>
          </a:xfrm>
        </p:grpSpPr>
        <p:sp>
          <p:nvSpPr>
            <p:cNvPr id="178194" name="AutoShape 5"/>
            <p:cNvSpPr/>
            <p:nvPr/>
          </p:nvSpPr>
          <p:spPr>
            <a:xfrm>
              <a:off x="5371536" y="1851722"/>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高校经办人登陆系统后，在“我的工作”中，会看到院系负责人提交的院系贷款合同信息。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216064" y="1630711"/>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78183" name="Line 6"/>
          <p:cNvSpPr/>
          <p:nvPr/>
        </p:nvSpPr>
        <p:spPr>
          <a:xfrm rot="7317938" flipH="1">
            <a:off x="875030" y="2209165"/>
            <a:ext cx="355600" cy="642938"/>
          </a:xfrm>
          <a:prstGeom prst="line">
            <a:avLst/>
          </a:prstGeom>
          <a:ln w="19050" cap="flat" cmpd="sng">
            <a:solidFill>
              <a:srgbClr val="000066"/>
            </a:solidFill>
            <a:prstDash val="dash"/>
            <a:headEnd type="none" w="med" len="med"/>
            <a:tailEnd type="none" w="med" len="med"/>
          </a:ln>
        </p:spPr>
      </p:sp>
      <p:grpSp>
        <p:nvGrpSpPr>
          <p:cNvPr id="178184" name="组合 33"/>
          <p:cNvGrpSpPr/>
          <p:nvPr/>
        </p:nvGrpSpPr>
        <p:grpSpPr>
          <a:xfrm>
            <a:off x="5940425" y="4652963"/>
            <a:ext cx="2786063" cy="1152525"/>
            <a:chOff x="5715008" y="4516447"/>
            <a:chExt cx="2786082" cy="1065210"/>
          </a:xfrm>
        </p:grpSpPr>
        <p:sp>
          <p:nvSpPr>
            <p:cNvPr id="30" name="AutoShape 11"/>
            <p:cNvSpPr>
              <a:spLocks noChangeArrowheads="1"/>
            </p:cNvSpPr>
            <p:nvPr/>
          </p:nvSpPr>
          <p:spPr bwMode="auto">
            <a:xfrm>
              <a:off x="5840422" y="4608882"/>
              <a:ext cx="2660668" cy="97277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用户在“我的工作”中直接点击“审查” 超链接，对当前工作进行处理；用户也可以点击“进入”超链接，进入合同签订与审查功能后，再对工作进行处理。</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78185" name="组合 14"/>
          <p:cNvGrpSpPr/>
          <p:nvPr/>
        </p:nvGrpSpPr>
        <p:grpSpPr>
          <a:xfrm>
            <a:off x="2842895" y="3063240"/>
            <a:ext cx="2602231" cy="792480"/>
            <a:chOff x="6522677" y="3073995"/>
            <a:chExt cx="2654687" cy="817250"/>
          </a:xfrm>
        </p:grpSpPr>
        <p:sp>
          <p:nvSpPr>
            <p:cNvPr id="178190" name="AutoShape 5"/>
            <p:cNvSpPr/>
            <p:nvPr/>
          </p:nvSpPr>
          <p:spPr>
            <a:xfrm>
              <a:off x="6731917" y="3231486"/>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用户点击“审查”超链接，系统弹出贷款合同审查页面。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6522677" y="307399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78186" name="Line 6"/>
          <p:cNvSpPr/>
          <p:nvPr/>
        </p:nvSpPr>
        <p:spPr>
          <a:xfrm rot="7317938" flipV="1">
            <a:off x="3043238" y="2962275"/>
            <a:ext cx="188912" cy="369888"/>
          </a:xfrm>
          <a:prstGeom prst="line">
            <a:avLst/>
          </a:prstGeom>
          <a:ln w="19050" cap="flat" cmpd="sng">
            <a:solidFill>
              <a:srgbClr val="000066"/>
            </a:solidFill>
            <a:prstDash val="dash"/>
            <a:headEnd type="none" w="med" len="med"/>
            <a:tailEnd type="none" w="med" len="med"/>
          </a:ln>
        </p:spPr>
      </p:sp>
      <p:grpSp>
        <p:nvGrpSpPr>
          <p:cNvPr id="178187" name="组合 18"/>
          <p:cNvGrpSpPr/>
          <p:nvPr/>
        </p:nvGrpSpPr>
        <p:grpSpPr>
          <a:xfrm rot="-1708091">
            <a:off x="2674620" y="2615248"/>
            <a:ext cx="288925" cy="390525"/>
            <a:chOff x="4897646" y="4493223"/>
            <a:chExt cx="290198" cy="391640"/>
          </a:xfrm>
        </p:grpSpPr>
        <p:sp>
          <p:nvSpPr>
            <p:cNvPr id="178188" name="Line 7"/>
            <p:cNvSpPr/>
            <p:nvPr/>
          </p:nvSpPr>
          <p:spPr>
            <a:xfrm rot="-1169779" flipV="1">
              <a:off x="5039495" y="4638227"/>
              <a:ext cx="45739" cy="246636"/>
            </a:xfrm>
            <a:prstGeom prst="line">
              <a:avLst/>
            </a:prstGeom>
            <a:ln w="31750" cap="flat" cmpd="sng">
              <a:solidFill>
                <a:srgbClr val="FF0000"/>
              </a:solidFill>
              <a:prstDash val="solid"/>
              <a:headEnd type="none" w="med" len="med"/>
              <a:tailEnd type="stealth" w="lg" len="lg"/>
            </a:ln>
          </p:spPr>
        </p:sp>
        <p:sp>
          <p:nvSpPr>
            <p:cNvPr id="17818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2" name="组合 18"/>
          <p:cNvGrpSpPr/>
          <p:nvPr/>
        </p:nvGrpSpPr>
        <p:grpSpPr>
          <a:xfrm rot="-1708091">
            <a:off x="672465" y="2032953"/>
            <a:ext cx="288925" cy="390525"/>
            <a:chOff x="4897646" y="4493223"/>
            <a:chExt cx="290198" cy="391640"/>
          </a:xfrm>
        </p:grpSpPr>
        <p:sp>
          <p:nvSpPr>
            <p:cNvPr id="3" name="Line 7"/>
            <p:cNvSpPr/>
            <p:nvPr/>
          </p:nvSpPr>
          <p:spPr>
            <a:xfrm rot="-1169779" flipV="1">
              <a:off x="5039495" y="4638227"/>
              <a:ext cx="45739" cy="246636"/>
            </a:xfrm>
            <a:prstGeom prst="line">
              <a:avLst/>
            </a:prstGeom>
            <a:ln w="31750" cap="flat" cmpd="sng">
              <a:solidFill>
                <a:srgbClr val="FF0000"/>
              </a:solidFill>
              <a:prstDash val="solid"/>
              <a:headEnd type="none" w="med" len="med"/>
              <a:tailEnd type="stealth" w="lg" len="lg"/>
            </a:ln>
          </p:spPr>
        </p:sp>
        <p:sp>
          <p:nvSpPr>
            <p:cNvPr id="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8146" name="Picture 2"/>
          <p:cNvPicPr/>
          <p:nvPr/>
        </p:nvPicPr>
        <p:blipFill>
          <a:blip r:embed="rId1"/>
          <a:stretch>
            <a:fillRect/>
          </a:stretch>
        </p:blipFill>
        <p:spPr>
          <a:xfrm>
            <a:off x="431800" y="1619250"/>
            <a:ext cx="8277225" cy="4498975"/>
          </a:xfrm>
          <a:prstGeom prst="rect">
            <a:avLst/>
          </a:prstGeom>
          <a:noFill/>
          <a:ln w="31750">
            <a:noFill/>
          </a:ln>
        </p:spPr>
      </p:pic>
      <p:sp>
        <p:nvSpPr>
          <p:cNvPr id="518147"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用户管理　</a:t>
            </a:r>
            <a:r>
              <a:rPr lang="zh-CN" altLang="en-US" sz="2000" b="1" dirty="0">
                <a:solidFill>
                  <a:srgbClr val="17375E"/>
                </a:solidFill>
              </a:rPr>
              <a:t>重置密码</a:t>
            </a:r>
            <a:endParaRPr lang="zh-CN" altLang="en-US" sz="2000" b="1" dirty="0">
              <a:solidFill>
                <a:srgbClr val="17375E"/>
              </a:solidFill>
            </a:endParaRPr>
          </a:p>
        </p:txBody>
      </p:sp>
      <p:sp>
        <p:nvSpPr>
          <p:cNvPr id="15363"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51814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访问路径：系统管理→用户管理</a:t>
            </a:r>
            <a:endParaRPr lang="zh-CN" altLang="en-US" sz="1600" dirty="0">
              <a:latin typeface="华文楷体" panose="02010600040101010101" pitchFamily="2" charset="-122"/>
              <a:ea typeface="华文楷体" panose="02010600040101010101" pitchFamily="2" charset="-122"/>
            </a:endParaRPr>
          </a:p>
        </p:txBody>
      </p:sp>
      <p:grpSp>
        <p:nvGrpSpPr>
          <p:cNvPr id="518150" name="组合 15"/>
          <p:cNvGrpSpPr/>
          <p:nvPr/>
        </p:nvGrpSpPr>
        <p:grpSpPr>
          <a:xfrm>
            <a:off x="557213" y="4097338"/>
            <a:ext cx="2214562" cy="627062"/>
            <a:chOff x="5802323" y="3159125"/>
            <a:chExt cx="2214562" cy="627065"/>
          </a:xfrm>
        </p:grpSpPr>
        <p:sp>
          <p:nvSpPr>
            <p:cNvPr id="518169"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选择需要重置密码的用户。</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4"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518151" name="Line 6"/>
          <p:cNvSpPr/>
          <p:nvPr/>
        </p:nvSpPr>
        <p:spPr>
          <a:xfrm rot="7317938" flipH="1">
            <a:off x="1204913" y="3438525"/>
            <a:ext cx="207962" cy="909638"/>
          </a:xfrm>
          <a:prstGeom prst="line">
            <a:avLst/>
          </a:prstGeom>
          <a:ln w="19050" cap="flat" cmpd="sng">
            <a:solidFill>
              <a:srgbClr val="000066"/>
            </a:solidFill>
            <a:prstDash val="dash"/>
            <a:headEnd type="none" w="med" len="med"/>
            <a:tailEnd type="none" w="med" len="med"/>
          </a:ln>
        </p:spPr>
      </p:sp>
      <p:sp>
        <p:nvSpPr>
          <p:cNvPr id="518152" name="Line 6"/>
          <p:cNvSpPr/>
          <p:nvPr/>
        </p:nvSpPr>
        <p:spPr>
          <a:xfrm rot="7317938">
            <a:off x="2397125" y="5611813"/>
            <a:ext cx="547688" cy="142875"/>
          </a:xfrm>
          <a:prstGeom prst="line">
            <a:avLst/>
          </a:prstGeom>
          <a:ln w="19050" cap="flat" cmpd="sng">
            <a:solidFill>
              <a:srgbClr val="000066"/>
            </a:solidFill>
            <a:prstDash val="dash"/>
            <a:headEnd type="none" w="med" len="med"/>
            <a:tailEnd type="none" w="med" len="med"/>
          </a:ln>
        </p:spPr>
      </p:sp>
      <p:grpSp>
        <p:nvGrpSpPr>
          <p:cNvPr id="518153" name="组合 23"/>
          <p:cNvGrpSpPr/>
          <p:nvPr/>
        </p:nvGrpSpPr>
        <p:grpSpPr>
          <a:xfrm rot="2471493">
            <a:off x="2287588" y="5715000"/>
            <a:ext cx="379412" cy="288925"/>
            <a:chOff x="4897646" y="4493223"/>
            <a:chExt cx="379575" cy="288925"/>
          </a:xfrm>
        </p:grpSpPr>
        <p:sp>
          <p:nvSpPr>
            <p:cNvPr id="51816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816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518154" name="组合 26"/>
          <p:cNvGrpSpPr/>
          <p:nvPr/>
        </p:nvGrpSpPr>
        <p:grpSpPr>
          <a:xfrm rot="2471493">
            <a:off x="609600" y="3211513"/>
            <a:ext cx="379413" cy="288925"/>
            <a:chOff x="4897646" y="4493223"/>
            <a:chExt cx="379575" cy="288925"/>
          </a:xfrm>
        </p:grpSpPr>
        <p:sp>
          <p:nvSpPr>
            <p:cNvPr id="51816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816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518155" name="组合 26"/>
          <p:cNvGrpSpPr/>
          <p:nvPr/>
        </p:nvGrpSpPr>
        <p:grpSpPr>
          <a:xfrm rot="2471493">
            <a:off x="1068388" y="2286000"/>
            <a:ext cx="379412" cy="288925"/>
            <a:chOff x="4897646" y="4493223"/>
            <a:chExt cx="379575" cy="288925"/>
          </a:xfrm>
        </p:grpSpPr>
        <p:sp>
          <p:nvSpPr>
            <p:cNvPr id="51816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816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518156" name="组合 15"/>
          <p:cNvGrpSpPr/>
          <p:nvPr/>
        </p:nvGrpSpPr>
        <p:grpSpPr>
          <a:xfrm>
            <a:off x="3276600" y="3944938"/>
            <a:ext cx="2214563" cy="627062"/>
            <a:chOff x="5802323" y="3159125"/>
            <a:chExt cx="2214562" cy="627065"/>
          </a:xfrm>
        </p:grpSpPr>
        <p:sp>
          <p:nvSpPr>
            <p:cNvPr id="518161"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点击“院系用户”标签。</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6"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518157" name="Line 6"/>
          <p:cNvSpPr/>
          <p:nvPr/>
        </p:nvSpPr>
        <p:spPr>
          <a:xfrm rot="7317938" flipH="1" flipV="1">
            <a:off x="2547938" y="1878013"/>
            <a:ext cx="77787" cy="2887662"/>
          </a:xfrm>
          <a:prstGeom prst="line">
            <a:avLst/>
          </a:prstGeom>
          <a:ln w="19050" cap="flat" cmpd="sng">
            <a:solidFill>
              <a:srgbClr val="000066"/>
            </a:solidFill>
            <a:prstDash val="dash"/>
            <a:headEnd type="none" w="med" len="med"/>
            <a:tailEnd type="none" w="med" len="med"/>
          </a:ln>
        </p:spPr>
      </p:sp>
      <p:grpSp>
        <p:nvGrpSpPr>
          <p:cNvPr id="518158" name="组合 15"/>
          <p:cNvGrpSpPr/>
          <p:nvPr/>
        </p:nvGrpSpPr>
        <p:grpSpPr>
          <a:xfrm>
            <a:off x="2662238" y="4876800"/>
            <a:ext cx="2214562" cy="627063"/>
            <a:chOff x="5802323" y="3159125"/>
            <a:chExt cx="2214562" cy="627065"/>
          </a:xfrm>
        </p:grpSpPr>
        <p:sp>
          <p:nvSpPr>
            <p:cNvPr id="518159"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点击“重置密码”按钮，系统重置用户的密码。</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9202" name="Picture 3"/>
          <p:cNvPicPr>
            <a:picLocks noChangeAspect="1"/>
          </p:cNvPicPr>
          <p:nvPr/>
        </p:nvPicPr>
        <p:blipFill>
          <a:blip r:embed="rId1"/>
          <a:stretch>
            <a:fillRect/>
          </a:stretch>
        </p:blipFill>
        <p:spPr>
          <a:xfrm>
            <a:off x="431800" y="1619250"/>
            <a:ext cx="5380038" cy="4500563"/>
          </a:xfrm>
          <a:prstGeom prst="rect">
            <a:avLst/>
          </a:prstGeom>
          <a:noFill/>
          <a:ln w="9525" cap="flat" cmpd="sng">
            <a:solidFill>
              <a:srgbClr val="0070C0"/>
            </a:solidFill>
            <a:prstDash val="solid"/>
            <a:miter/>
            <a:headEnd type="none" w="med" len="med"/>
            <a:tailEnd type="none" w="med" len="med"/>
          </a:ln>
        </p:spPr>
      </p:pic>
      <p:sp>
        <p:nvSpPr>
          <p:cNvPr id="17920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7</a:t>
            </a:r>
            <a:r>
              <a:rPr lang="zh-CN" altLang="en-US" sz="2000" b="1" dirty="0">
                <a:solidFill>
                  <a:srgbClr val="17375E"/>
                </a:solidFill>
              </a:rPr>
              <a:t>）审查各院系贷款合同（续）</a:t>
            </a:r>
            <a:endParaRPr lang="zh-CN" altLang="en-US" sz="2000" b="1" dirty="0">
              <a:solidFill>
                <a:srgbClr val="17375E"/>
              </a:solidFill>
            </a:endParaRPr>
          </a:p>
        </p:txBody>
      </p:sp>
      <p:sp>
        <p:nvSpPr>
          <p:cNvPr id="179204"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7920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grpSp>
        <p:nvGrpSpPr>
          <p:cNvPr id="179206" name="组合 14"/>
          <p:cNvGrpSpPr/>
          <p:nvPr/>
        </p:nvGrpSpPr>
        <p:grpSpPr>
          <a:xfrm>
            <a:off x="5940425" y="1916113"/>
            <a:ext cx="2520950" cy="762000"/>
            <a:chOff x="5802323" y="3159125"/>
            <a:chExt cx="2571768" cy="785817"/>
          </a:xfrm>
        </p:grpSpPr>
        <p:sp>
          <p:nvSpPr>
            <p:cNvPr id="179222"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用户进入贷款合同审查页面后，可以看到院系负责人提交的院系贷款合同信息。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79207" name="Line 6"/>
          <p:cNvSpPr/>
          <p:nvPr/>
        </p:nvSpPr>
        <p:spPr>
          <a:xfrm rot="7317938" flipH="1" flipV="1">
            <a:off x="5059363" y="2266950"/>
            <a:ext cx="892175" cy="612775"/>
          </a:xfrm>
          <a:prstGeom prst="line">
            <a:avLst/>
          </a:prstGeom>
          <a:ln w="19050" cap="flat" cmpd="sng">
            <a:solidFill>
              <a:srgbClr val="000066"/>
            </a:solidFill>
            <a:prstDash val="dash"/>
            <a:headEnd type="none" w="med" len="med"/>
            <a:tailEnd type="none" w="med" len="med"/>
          </a:ln>
        </p:spPr>
      </p:sp>
      <p:grpSp>
        <p:nvGrpSpPr>
          <p:cNvPr id="179208" name="组合 33"/>
          <p:cNvGrpSpPr/>
          <p:nvPr/>
        </p:nvGrpSpPr>
        <p:grpSpPr>
          <a:xfrm>
            <a:off x="5940425" y="4652963"/>
            <a:ext cx="2786063" cy="1152525"/>
            <a:chOff x="5715008" y="4516447"/>
            <a:chExt cx="2786082" cy="1065210"/>
          </a:xfrm>
        </p:grpSpPr>
        <p:sp>
          <p:nvSpPr>
            <p:cNvPr id="30" name="AutoShape 11"/>
            <p:cNvSpPr>
              <a:spLocks noChangeArrowheads="1"/>
            </p:cNvSpPr>
            <p:nvPr/>
          </p:nvSpPr>
          <p:spPr bwMode="auto">
            <a:xfrm>
              <a:off x="5840422" y="4608882"/>
              <a:ext cx="2660668" cy="97277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高校经办人可以点击“退回”按钮，将院系的贷款合同信息退回给院系负责人，由院系修改再提交。</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79209" name="组合 14"/>
          <p:cNvGrpSpPr/>
          <p:nvPr/>
        </p:nvGrpSpPr>
        <p:grpSpPr>
          <a:xfrm>
            <a:off x="3348038" y="4365625"/>
            <a:ext cx="2520950" cy="762000"/>
            <a:chOff x="5802323" y="3159125"/>
            <a:chExt cx="2571768" cy="785817"/>
          </a:xfrm>
        </p:grpSpPr>
        <p:sp>
          <p:nvSpPr>
            <p:cNvPr id="179218"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用户输入处理意见。</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79210" name="Line 6"/>
          <p:cNvSpPr/>
          <p:nvPr/>
        </p:nvSpPr>
        <p:spPr>
          <a:xfrm rot="7317938">
            <a:off x="2247900" y="4503738"/>
            <a:ext cx="992188" cy="825500"/>
          </a:xfrm>
          <a:prstGeom prst="line">
            <a:avLst/>
          </a:prstGeom>
          <a:ln w="19050" cap="flat" cmpd="sng">
            <a:solidFill>
              <a:srgbClr val="000066"/>
            </a:solidFill>
            <a:prstDash val="dash"/>
            <a:headEnd type="none" w="med" len="med"/>
            <a:tailEnd type="none" w="med" len="med"/>
          </a:ln>
        </p:spPr>
      </p:sp>
      <p:grpSp>
        <p:nvGrpSpPr>
          <p:cNvPr id="179211" name="组合 14"/>
          <p:cNvGrpSpPr/>
          <p:nvPr/>
        </p:nvGrpSpPr>
        <p:grpSpPr>
          <a:xfrm>
            <a:off x="3059113" y="5300663"/>
            <a:ext cx="2520950" cy="762000"/>
            <a:chOff x="5802323" y="3159125"/>
            <a:chExt cx="2571768" cy="785817"/>
          </a:xfrm>
        </p:grpSpPr>
        <p:sp>
          <p:nvSpPr>
            <p:cNvPr id="179216"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点击“同意”按钮，审查同意院系的贷款合同信息。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79212" name="Line 6"/>
          <p:cNvSpPr/>
          <p:nvPr/>
        </p:nvSpPr>
        <p:spPr>
          <a:xfrm rot="7317938">
            <a:off x="1363663" y="5084763"/>
            <a:ext cx="1393825" cy="1328737"/>
          </a:xfrm>
          <a:prstGeom prst="line">
            <a:avLst/>
          </a:prstGeom>
          <a:ln w="19050" cap="flat" cmpd="sng">
            <a:solidFill>
              <a:srgbClr val="000066"/>
            </a:solidFill>
            <a:prstDash val="dash"/>
            <a:headEnd type="none" w="med" len="med"/>
            <a:tailEnd type="none" w="med" len="med"/>
          </a:ln>
        </p:spPr>
      </p:sp>
      <p:grpSp>
        <p:nvGrpSpPr>
          <p:cNvPr id="179213" name="组合 18"/>
          <p:cNvGrpSpPr/>
          <p:nvPr/>
        </p:nvGrpSpPr>
        <p:grpSpPr>
          <a:xfrm rot="2394562">
            <a:off x="787400" y="5873750"/>
            <a:ext cx="379413" cy="288925"/>
            <a:chOff x="4897646" y="4493223"/>
            <a:chExt cx="379575" cy="288925"/>
          </a:xfrm>
        </p:grpSpPr>
        <p:sp>
          <p:nvSpPr>
            <p:cNvPr id="179214"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7921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0226" name="Picture 3"/>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80227"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8</a:t>
            </a:r>
            <a:r>
              <a:rPr lang="zh-CN" altLang="en-US" sz="2000" b="1" dirty="0">
                <a:solidFill>
                  <a:srgbClr val="17375E"/>
                </a:solidFill>
              </a:rPr>
              <a:t>）删除学生贷款合同</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8022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sp>
        <p:nvSpPr>
          <p:cNvPr id="180230" name="Line 6"/>
          <p:cNvSpPr/>
          <p:nvPr/>
        </p:nvSpPr>
        <p:spPr>
          <a:xfrm rot="7317938" flipH="1">
            <a:off x="1631950" y="2990850"/>
            <a:ext cx="93663" cy="1030288"/>
          </a:xfrm>
          <a:prstGeom prst="line">
            <a:avLst/>
          </a:prstGeom>
          <a:ln w="19050" cap="flat" cmpd="sng">
            <a:solidFill>
              <a:srgbClr val="000066"/>
            </a:solidFill>
            <a:prstDash val="dash"/>
            <a:headEnd type="none" w="med" len="med"/>
            <a:tailEnd type="none" w="med" len="med"/>
          </a:ln>
        </p:spPr>
      </p:sp>
      <p:sp>
        <p:nvSpPr>
          <p:cNvPr id="180231" name="AutoShape 5"/>
          <p:cNvSpPr/>
          <p:nvPr/>
        </p:nvSpPr>
        <p:spPr>
          <a:xfrm>
            <a:off x="2051050" y="3725863"/>
            <a:ext cx="2397125" cy="63976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高校经办人进入合同签订与审查功能点击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项目名称</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超链接，进入贷款合同明细页面。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grpSp>
        <p:nvGrpSpPr>
          <p:cNvPr id="180232" name="组合 33"/>
          <p:cNvGrpSpPr/>
          <p:nvPr/>
        </p:nvGrpSpPr>
        <p:grpSpPr>
          <a:xfrm>
            <a:off x="5786438" y="4437063"/>
            <a:ext cx="2786062" cy="1071562"/>
            <a:chOff x="5715008" y="4516447"/>
            <a:chExt cx="2786082" cy="1065210"/>
          </a:xfrm>
        </p:grpSpPr>
        <p:sp>
          <p:nvSpPr>
            <p:cNvPr id="21" name="AutoShape 11"/>
            <p:cNvSpPr>
              <a:spLocks noChangeArrowheads="1"/>
            </p:cNvSpPr>
            <p:nvPr/>
          </p:nvSpPr>
          <p:spPr bwMode="auto">
            <a:xfrm>
              <a:off x="5840421" y="4609554"/>
              <a:ext cx="2660669" cy="972103"/>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院系负责人复核上报本院系的贷款合同信息后，高校经办人可以修改、删除、恢复学生贷款合同信息。</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22" name="Oval 10"/>
            <p:cNvSpPr>
              <a:spLocks noChangeArrowheads="1"/>
            </p:cNvSpPr>
            <p:nvPr/>
          </p:nvSpPr>
          <p:spPr bwMode="auto">
            <a:xfrm>
              <a:off x="5715008" y="4516447"/>
              <a:ext cx="269877" cy="269853"/>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80233" name="组合 18"/>
          <p:cNvGrpSpPr/>
          <p:nvPr/>
        </p:nvGrpSpPr>
        <p:grpSpPr>
          <a:xfrm rot="2394562">
            <a:off x="925513" y="2868613"/>
            <a:ext cx="379412" cy="288925"/>
            <a:chOff x="4897646" y="4493223"/>
            <a:chExt cx="379575" cy="288925"/>
          </a:xfrm>
        </p:grpSpPr>
        <p:sp>
          <p:nvSpPr>
            <p:cNvPr id="180234"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8023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1250" name="Picture 3"/>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81251"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8</a:t>
            </a:r>
            <a:r>
              <a:rPr lang="zh-CN" altLang="en-US" sz="2000" b="1" dirty="0">
                <a:solidFill>
                  <a:srgbClr val="17375E"/>
                </a:solidFill>
              </a:rPr>
              <a:t>）删除学生贷款合同（续）</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8125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sp>
        <p:nvSpPr>
          <p:cNvPr id="181254" name="Line 6"/>
          <p:cNvSpPr/>
          <p:nvPr/>
        </p:nvSpPr>
        <p:spPr>
          <a:xfrm rot="7317938">
            <a:off x="1185863" y="5280025"/>
            <a:ext cx="1049337" cy="246063"/>
          </a:xfrm>
          <a:prstGeom prst="line">
            <a:avLst/>
          </a:prstGeom>
          <a:ln w="19050" cap="flat" cmpd="sng">
            <a:solidFill>
              <a:srgbClr val="000066"/>
            </a:solidFill>
            <a:prstDash val="dash"/>
            <a:headEnd type="none" w="med" len="med"/>
            <a:tailEnd type="none" w="med" len="med"/>
          </a:ln>
        </p:spPr>
      </p:sp>
      <p:grpSp>
        <p:nvGrpSpPr>
          <p:cNvPr id="181255" name="组合 14"/>
          <p:cNvGrpSpPr/>
          <p:nvPr/>
        </p:nvGrpSpPr>
        <p:grpSpPr>
          <a:xfrm>
            <a:off x="2020888" y="4437063"/>
            <a:ext cx="2520950" cy="762000"/>
            <a:chOff x="5802323" y="3159125"/>
            <a:chExt cx="2571768" cy="785817"/>
          </a:xfrm>
        </p:grpSpPr>
        <p:sp>
          <p:nvSpPr>
            <p:cNvPr id="181269"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删除合同”按钮，系统自动删除学生贷款合同。</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81256" name="Line 6"/>
          <p:cNvSpPr/>
          <p:nvPr/>
        </p:nvSpPr>
        <p:spPr>
          <a:xfrm rot="7317938" flipH="1">
            <a:off x="1428750" y="3173413"/>
            <a:ext cx="44450" cy="1030287"/>
          </a:xfrm>
          <a:prstGeom prst="line">
            <a:avLst/>
          </a:prstGeom>
          <a:ln w="19050" cap="flat" cmpd="sng">
            <a:solidFill>
              <a:srgbClr val="000066"/>
            </a:solidFill>
            <a:prstDash val="dash"/>
            <a:headEnd type="none" w="med" len="med"/>
            <a:tailEnd type="none" w="med" len="med"/>
          </a:ln>
        </p:spPr>
      </p:sp>
      <p:grpSp>
        <p:nvGrpSpPr>
          <p:cNvPr id="181257" name="组合 14"/>
          <p:cNvGrpSpPr/>
          <p:nvPr/>
        </p:nvGrpSpPr>
        <p:grpSpPr>
          <a:xfrm>
            <a:off x="1812925" y="3611563"/>
            <a:ext cx="2520950" cy="762000"/>
            <a:chOff x="5802323" y="3159125"/>
            <a:chExt cx="2571768" cy="785817"/>
          </a:xfrm>
        </p:grpSpPr>
        <p:sp>
          <p:nvSpPr>
            <p:cNvPr id="181267"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选择需要删除的学生贷款合同信息。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9"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81258" name="组合 14"/>
          <p:cNvGrpSpPr/>
          <p:nvPr/>
        </p:nvGrpSpPr>
        <p:grpSpPr>
          <a:xfrm>
            <a:off x="5786438" y="3219450"/>
            <a:ext cx="2520950" cy="762000"/>
            <a:chOff x="5802323" y="3159125"/>
            <a:chExt cx="2571768" cy="785817"/>
          </a:xfrm>
        </p:grpSpPr>
        <p:sp>
          <p:nvSpPr>
            <p:cNvPr id="181265"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用户进入贷款合同明细信息页面后，可以看学生贷款合同信息。</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22"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81259" name="组合 18"/>
          <p:cNvGrpSpPr/>
          <p:nvPr/>
        </p:nvGrpSpPr>
        <p:grpSpPr>
          <a:xfrm rot="2394562">
            <a:off x="587375" y="3013075"/>
            <a:ext cx="379413" cy="288925"/>
            <a:chOff x="4897646" y="4493223"/>
            <a:chExt cx="379575" cy="288925"/>
          </a:xfrm>
        </p:grpSpPr>
        <p:sp>
          <p:nvSpPr>
            <p:cNvPr id="18126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8126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81260" name="组合 18"/>
          <p:cNvGrpSpPr/>
          <p:nvPr/>
        </p:nvGrpSpPr>
        <p:grpSpPr>
          <a:xfrm rot="2394562">
            <a:off x="1092200" y="5715000"/>
            <a:ext cx="379413" cy="288925"/>
            <a:chOff x="4897646" y="4493223"/>
            <a:chExt cx="379575" cy="288925"/>
          </a:xfrm>
        </p:grpSpPr>
        <p:sp>
          <p:nvSpPr>
            <p:cNvPr id="18126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8126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2274" name="Picture 3"/>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8227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8</a:t>
            </a:r>
            <a:r>
              <a:rPr lang="zh-CN" altLang="en-US" sz="2000" b="1" dirty="0">
                <a:solidFill>
                  <a:srgbClr val="17375E"/>
                </a:solidFill>
              </a:rPr>
              <a:t>）恢复学生贷款合同</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8227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sp>
        <p:nvSpPr>
          <p:cNvPr id="182278" name="Line 6"/>
          <p:cNvSpPr/>
          <p:nvPr/>
        </p:nvSpPr>
        <p:spPr>
          <a:xfrm rot="7317938">
            <a:off x="1774825" y="4979988"/>
            <a:ext cx="1595438" cy="422275"/>
          </a:xfrm>
          <a:prstGeom prst="line">
            <a:avLst/>
          </a:prstGeom>
          <a:ln w="19050" cap="flat" cmpd="sng">
            <a:solidFill>
              <a:srgbClr val="000066"/>
            </a:solidFill>
            <a:prstDash val="dash"/>
            <a:headEnd type="none" w="med" len="med"/>
            <a:tailEnd type="none" w="med" len="med"/>
          </a:ln>
        </p:spPr>
      </p:sp>
      <p:grpSp>
        <p:nvGrpSpPr>
          <p:cNvPr id="182279" name="组合 14"/>
          <p:cNvGrpSpPr/>
          <p:nvPr/>
        </p:nvGrpSpPr>
        <p:grpSpPr>
          <a:xfrm>
            <a:off x="3041650" y="4365625"/>
            <a:ext cx="2520950" cy="762000"/>
            <a:chOff x="5802323" y="3159125"/>
            <a:chExt cx="2571768" cy="785817"/>
          </a:xfrm>
        </p:grpSpPr>
        <p:sp>
          <p:nvSpPr>
            <p:cNvPr id="182287"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恢复合同”按钮，系统弹出学生贷款合同信息页面。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82280" name="组合 14"/>
          <p:cNvGrpSpPr/>
          <p:nvPr/>
        </p:nvGrpSpPr>
        <p:grpSpPr>
          <a:xfrm>
            <a:off x="2667000" y="2286000"/>
            <a:ext cx="2520950" cy="762000"/>
            <a:chOff x="5802323" y="3159125"/>
            <a:chExt cx="2571768" cy="785817"/>
          </a:xfrm>
        </p:grpSpPr>
        <p:sp>
          <p:nvSpPr>
            <p:cNvPr id="182285"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用户进入贷款合同明细信息页面后，可以看学生贷款合同信息。</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19"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82281" name="Line 6"/>
          <p:cNvSpPr/>
          <p:nvPr/>
        </p:nvSpPr>
        <p:spPr>
          <a:xfrm rot="7317938">
            <a:off x="1981200" y="2792413"/>
            <a:ext cx="800100" cy="342900"/>
          </a:xfrm>
          <a:prstGeom prst="line">
            <a:avLst/>
          </a:prstGeom>
          <a:ln w="19050" cap="flat" cmpd="sng">
            <a:solidFill>
              <a:srgbClr val="000066"/>
            </a:solidFill>
            <a:prstDash val="dash"/>
            <a:headEnd type="none" w="med" len="med"/>
            <a:tailEnd type="none" w="med" len="med"/>
          </a:ln>
        </p:spPr>
      </p:sp>
      <p:grpSp>
        <p:nvGrpSpPr>
          <p:cNvPr id="182282" name="组合 18"/>
          <p:cNvGrpSpPr/>
          <p:nvPr/>
        </p:nvGrpSpPr>
        <p:grpSpPr>
          <a:xfrm rot="2394562">
            <a:off x="1739900" y="5676900"/>
            <a:ext cx="379413" cy="288925"/>
            <a:chOff x="4897646" y="4493223"/>
            <a:chExt cx="379575" cy="288925"/>
          </a:xfrm>
        </p:grpSpPr>
        <p:sp>
          <p:nvSpPr>
            <p:cNvPr id="18228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8228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3298" name="Picture 2"/>
          <p:cNvPicPr>
            <a:picLocks noChangeAspect="1"/>
          </p:cNvPicPr>
          <p:nvPr/>
        </p:nvPicPr>
        <p:blipFill>
          <a:blip r:embed="rId1"/>
          <a:stretch>
            <a:fillRect/>
          </a:stretch>
        </p:blipFill>
        <p:spPr>
          <a:xfrm>
            <a:off x="431800" y="1619250"/>
            <a:ext cx="4749800" cy="4500563"/>
          </a:xfrm>
          <a:prstGeom prst="rect">
            <a:avLst/>
          </a:prstGeom>
          <a:noFill/>
          <a:ln w="9525" cap="flat" cmpd="sng">
            <a:solidFill>
              <a:srgbClr val="0070C0"/>
            </a:solidFill>
            <a:prstDash val="solid"/>
            <a:miter/>
            <a:headEnd type="none" w="med" len="med"/>
            <a:tailEnd type="none" w="med" len="med"/>
          </a:ln>
        </p:spPr>
      </p:pic>
      <p:sp>
        <p:nvSpPr>
          <p:cNvPr id="183299" name="标题 1"/>
          <p:cNvSpPr>
            <a:spLocks noGrp="1"/>
          </p:cNvSpPr>
          <p:nvPr>
            <p:ph type="title"/>
          </p:nvPr>
        </p:nvSpPr>
        <p:spPr>
          <a:xfrm>
            <a:off x="485775" y="214313"/>
            <a:ext cx="8443913"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a:t>
            </a:r>
            <a:r>
              <a:rPr lang="zh-CN" altLang="en-US" sz="2000" b="1" dirty="0">
                <a:solidFill>
                  <a:srgbClr val="17375E"/>
                </a:solidFill>
              </a:rPr>
              <a:t>（</a:t>
            </a:r>
            <a:r>
              <a:rPr lang="en-US" altLang="zh-CN" sz="2000" b="1" dirty="0">
                <a:solidFill>
                  <a:srgbClr val="17375E"/>
                </a:solidFill>
              </a:rPr>
              <a:t>8</a:t>
            </a:r>
            <a:r>
              <a:rPr lang="zh-CN" altLang="en-US" sz="2000" b="1" dirty="0">
                <a:solidFill>
                  <a:srgbClr val="17375E"/>
                </a:solidFill>
              </a:rPr>
              <a:t>）恢复学生贷款合同（续）</a:t>
            </a:r>
            <a:endParaRPr lang="zh-CN" altLang="en-US" sz="2000" b="1" dirty="0">
              <a:solidFill>
                <a:srgbClr val="17375E"/>
              </a:solidFill>
            </a:endParaRPr>
          </a:p>
        </p:txBody>
      </p:sp>
      <p:sp>
        <p:nvSpPr>
          <p:cNvPr id="183300"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sym typeface="Arial" panose="020B0604020202020204" pitchFamily="34" charset="0"/>
              </a:rPr>
            </a:fld>
            <a:endParaRPr lang="zh-CN" altLang="en-US" dirty="0">
              <a:latin typeface="Calibri" panose="020F0502020204030204" pitchFamily="34" charset="0"/>
              <a:sym typeface="Arial" panose="020B0604020202020204" pitchFamily="34" charset="0"/>
            </a:endParaRPr>
          </a:p>
        </p:txBody>
      </p:sp>
      <p:sp>
        <p:nvSpPr>
          <p:cNvPr id="18330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sp>
        <p:nvSpPr>
          <p:cNvPr id="301062" name="Line 6"/>
          <p:cNvSpPr>
            <a:spLocks noChangeShapeType="1"/>
          </p:cNvSpPr>
          <p:nvPr/>
        </p:nvSpPr>
        <p:spPr bwMode="auto">
          <a:xfrm rot="7317938">
            <a:off x="3269456" y="2186781"/>
            <a:ext cx="1033463" cy="1543050"/>
          </a:xfrm>
          <a:prstGeom prst="line">
            <a:avLst/>
          </a:prstGeom>
          <a:noFill/>
          <a:ln w="19050">
            <a:solidFill>
              <a:srgbClr val="000066"/>
            </a:solidFill>
            <a:prstDash val="dash"/>
            <a:round/>
          </a:ln>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nvGrpSpPr>
          <p:cNvPr id="183303" name="组合 14"/>
          <p:cNvGrpSpPr/>
          <p:nvPr/>
        </p:nvGrpSpPr>
        <p:grpSpPr>
          <a:xfrm>
            <a:off x="4714875" y="2643188"/>
            <a:ext cx="2520950" cy="714375"/>
            <a:chOff x="5802323" y="3159125"/>
            <a:chExt cx="2571768" cy="785817"/>
          </a:xfrm>
        </p:grpSpPr>
        <p:sp>
          <p:nvSpPr>
            <p:cNvPr id="183318" name="AutoShape 5"/>
            <p:cNvSpPr/>
            <p:nvPr/>
          </p:nvSpPr>
          <p:spPr>
            <a:xfrm>
              <a:off x="5928644" y="3284856"/>
              <a:ext cx="2445447" cy="66008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选择需要恢复贷款合同的学生。</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6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83304" name="组合 14"/>
          <p:cNvGrpSpPr/>
          <p:nvPr/>
        </p:nvGrpSpPr>
        <p:grpSpPr>
          <a:xfrm>
            <a:off x="2479675" y="4757738"/>
            <a:ext cx="2520950" cy="762000"/>
            <a:chOff x="5802323" y="3159125"/>
            <a:chExt cx="2571768" cy="785817"/>
          </a:xfrm>
        </p:grpSpPr>
        <p:sp>
          <p:nvSpPr>
            <p:cNvPr id="183316"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点击“确定”按钮，恢复学生贷款合同信息。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01065" name="Line 6"/>
          <p:cNvSpPr>
            <a:spLocks noChangeShapeType="1"/>
          </p:cNvSpPr>
          <p:nvPr/>
        </p:nvSpPr>
        <p:spPr bwMode="auto">
          <a:xfrm rot="7317938">
            <a:off x="844550" y="4973638"/>
            <a:ext cx="1733550" cy="1022350"/>
          </a:xfrm>
          <a:prstGeom prst="line">
            <a:avLst/>
          </a:prstGeom>
          <a:noFill/>
          <a:ln w="19050">
            <a:solidFill>
              <a:srgbClr val="000066"/>
            </a:solidFill>
            <a:prstDash val="dash"/>
            <a:round/>
          </a:ln>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sp>
        <p:nvSpPr>
          <p:cNvPr id="301066" name="Line 6"/>
          <p:cNvSpPr>
            <a:spLocks noChangeShapeType="1"/>
          </p:cNvSpPr>
          <p:nvPr/>
        </p:nvSpPr>
        <p:spPr bwMode="auto">
          <a:xfrm rot="7317938">
            <a:off x="4729956" y="3363119"/>
            <a:ext cx="46038" cy="1409700"/>
          </a:xfrm>
          <a:prstGeom prst="line">
            <a:avLst/>
          </a:prstGeom>
          <a:noFill/>
          <a:ln w="19050">
            <a:solidFill>
              <a:srgbClr val="000066"/>
            </a:solidFill>
            <a:prstDash val="dash"/>
            <a:round/>
          </a:ln>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nvGrpSpPr>
          <p:cNvPr id="183307" name="组合 14"/>
          <p:cNvGrpSpPr/>
          <p:nvPr/>
        </p:nvGrpSpPr>
        <p:grpSpPr>
          <a:xfrm>
            <a:off x="5286375" y="4071938"/>
            <a:ext cx="2520950" cy="714375"/>
            <a:chOff x="5802323" y="3159125"/>
            <a:chExt cx="2571768" cy="785817"/>
          </a:xfrm>
        </p:grpSpPr>
        <p:sp>
          <p:nvSpPr>
            <p:cNvPr id="183314" name="AutoShape 5"/>
            <p:cNvSpPr/>
            <p:nvPr/>
          </p:nvSpPr>
          <p:spPr>
            <a:xfrm>
              <a:off x="5928644" y="3284856"/>
              <a:ext cx="2445447" cy="66008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输入贷款合同信息。</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21" name="Oval 10"/>
            <p:cNvSpPr>
              <a:spLocks noChangeArrowheads="1"/>
            </p:cNvSpPr>
            <p:nvPr/>
          </p:nvSpPr>
          <p:spPr bwMode="auto">
            <a:xfrm>
              <a:off x="5802323" y="3159125"/>
              <a:ext cx="270457" cy="2706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83308" name="组合 18"/>
          <p:cNvGrpSpPr/>
          <p:nvPr/>
        </p:nvGrpSpPr>
        <p:grpSpPr>
          <a:xfrm rot="2394562">
            <a:off x="587375" y="5892800"/>
            <a:ext cx="379413" cy="288925"/>
            <a:chOff x="4897646" y="4493223"/>
            <a:chExt cx="379575" cy="288925"/>
          </a:xfrm>
        </p:grpSpPr>
        <p:sp>
          <p:nvSpPr>
            <p:cNvPr id="301069" name="Line 7"/>
            <p:cNvSpPr>
              <a:spLocks noChangeShapeType="1"/>
            </p:cNvSpPr>
            <p:nvPr/>
          </p:nvSpPr>
          <p:spPr bwMode="auto">
            <a:xfrm rot="-1169779" flipH="1" flipV="1">
              <a:off x="5059226" y="4598217"/>
              <a:ext cx="217580" cy="142875"/>
            </a:xfrm>
            <a:prstGeom prst="line">
              <a:avLst/>
            </a:prstGeom>
            <a:noFill/>
            <a:ln w="31750">
              <a:solidFill>
                <a:srgbClr val="FF0000"/>
              </a:solidFill>
              <a:round/>
              <a:tailEnd type="stealth" w="lg" len="lg"/>
            </a:ln>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sp>
          <p:nvSpPr>
            <p:cNvPr id="18331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83309" name="Group 21"/>
          <p:cNvGrpSpPr/>
          <p:nvPr/>
        </p:nvGrpSpPr>
        <p:grpSpPr>
          <a:xfrm>
            <a:off x="5867400" y="5157788"/>
            <a:ext cx="2786063" cy="792162"/>
            <a:chOff x="3696" y="3113"/>
            <a:chExt cx="1755" cy="499"/>
          </a:xfrm>
        </p:grpSpPr>
        <p:sp>
          <p:nvSpPr>
            <p:cNvPr id="183310" name="AutoShape 11"/>
            <p:cNvSpPr/>
            <p:nvPr/>
          </p:nvSpPr>
          <p:spPr>
            <a:xfrm>
              <a:off x="3775" y="3176"/>
              <a:ext cx="1676" cy="436"/>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Arial" panose="020B0604020202020204" pitchFamily="34" charset="0"/>
                  <a:ea typeface="华文楷体" panose="02010600040101010101" pitchFamily="2" charset="-122"/>
                  <a:sym typeface="Arial" panose="020B0604020202020204" pitchFamily="34" charset="0"/>
                </a:rPr>
                <a:t>恢复的合同信息中贴息截至日期为学生的毕业日期。</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p:txBody>
        </p:sp>
        <p:sp>
          <p:nvSpPr>
            <p:cNvPr id="19" name="Oval 10"/>
            <p:cNvSpPr>
              <a:spLocks noChangeArrowheads="1"/>
            </p:cNvSpPr>
            <p:nvPr/>
          </p:nvSpPr>
          <p:spPr bwMode="auto">
            <a:xfrm>
              <a:off x="3696" y="3113"/>
              <a:ext cx="170" cy="170"/>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22" name="Picture 2"/>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8432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9</a:t>
            </a:r>
            <a:r>
              <a:rPr lang="zh-CN" altLang="en-US" sz="2000" b="1" dirty="0">
                <a:solidFill>
                  <a:srgbClr val="17375E"/>
                </a:solidFill>
              </a:rPr>
              <a:t>）汇总并提交高校贷款合同</a:t>
            </a:r>
            <a:endParaRPr lang="zh-CN" altLang="en-US" sz="2000" b="1" dirty="0">
              <a:solidFill>
                <a:srgbClr val="17375E"/>
              </a:solidFill>
            </a:endParaRPr>
          </a:p>
        </p:txBody>
      </p:sp>
      <p:sp>
        <p:nvSpPr>
          <p:cNvPr id="184324"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8432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grpSp>
        <p:nvGrpSpPr>
          <p:cNvPr id="184326" name="组合 18"/>
          <p:cNvGrpSpPr/>
          <p:nvPr/>
        </p:nvGrpSpPr>
        <p:grpSpPr>
          <a:xfrm rot="2394562">
            <a:off x="906463" y="5676900"/>
            <a:ext cx="379412" cy="288925"/>
            <a:chOff x="4897646" y="4493223"/>
            <a:chExt cx="379575" cy="288925"/>
          </a:xfrm>
        </p:grpSpPr>
        <p:sp>
          <p:nvSpPr>
            <p:cNvPr id="18434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8434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84327" name="组合 14"/>
          <p:cNvGrpSpPr/>
          <p:nvPr/>
        </p:nvGrpSpPr>
        <p:grpSpPr>
          <a:xfrm>
            <a:off x="1857375" y="5072063"/>
            <a:ext cx="2520950" cy="762000"/>
            <a:chOff x="5802323" y="3159125"/>
            <a:chExt cx="2571768" cy="785817"/>
          </a:xfrm>
        </p:grpSpPr>
        <p:sp>
          <p:nvSpPr>
            <p:cNvPr id="184346"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 “汇总院系贷款合同并提交”超链接，系统弹出汇总的详细信息页面。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84328" name="Line 6"/>
          <p:cNvSpPr/>
          <p:nvPr/>
        </p:nvSpPr>
        <p:spPr>
          <a:xfrm rot="7317938">
            <a:off x="1154113" y="5395913"/>
            <a:ext cx="762000" cy="284162"/>
          </a:xfrm>
          <a:prstGeom prst="line">
            <a:avLst/>
          </a:prstGeom>
          <a:ln w="19050" cap="flat" cmpd="sng">
            <a:solidFill>
              <a:srgbClr val="000066"/>
            </a:solidFill>
            <a:prstDash val="dash"/>
            <a:headEnd type="none" w="med" len="med"/>
            <a:tailEnd type="none" w="med" len="med"/>
          </a:ln>
        </p:spPr>
      </p:sp>
      <p:sp>
        <p:nvSpPr>
          <p:cNvPr id="184329" name="Line 6"/>
          <p:cNvSpPr/>
          <p:nvPr/>
        </p:nvSpPr>
        <p:spPr>
          <a:xfrm rot="7317938">
            <a:off x="1411288" y="2933700"/>
            <a:ext cx="114300" cy="1327150"/>
          </a:xfrm>
          <a:prstGeom prst="line">
            <a:avLst/>
          </a:prstGeom>
          <a:ln w="19050" cap="flat" cmpd="sng">
            <a:solidFill>
              <a:srgbClr val="000066"/>
            </a:solidFill>
            <a:prstDash val="dash"/>
            <a:headEnd type="none" w="med" len="med"/>
            <a:tailEnd type="none" w="med" len="med"/>
          </a:ln>
        </p:spPr>
      </p:sp>
      <p:grpSp>
        <p:nvGrpSpPr>
          <p:cNvPr id="184330" name="组合 14"/>
          <p:cNvGrpSpPr/>
          <p:nvPr/>
        </p:nvGrpSpPr>
        <p:grpSpPr>
          <a:xfrm>
            <a:off x="2071688" y="3452813"/>
            <a:ext cx="2520950" cy="762000"/>
            <a:chOff x="5802323" y="3159125"/>
            <a:chExt cx="2571768" cy="785817"/>
          </a:xfrm>
        </p:grpSpPr>
        <p:sp>
          <p:nvSpPr>
            <p:cNvPr id="184344"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选择需要汇总并提交的贷款合同信息。</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16"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84331" name="组合 14"/>
          <p:cNvGrpSpPr/>
          <p:nvPr/>
        </p:nvGrpSpPr>
        <p:grpSpPr>
          <a:xfrm>
            <a:off x="2551113" y="2095500"/>
            <a:ext cx="2520950" cy="762000"/>
            <a:chOff x="5802323" y="3159125"/>
            <a:chExt cx="2571768" cy="785817"/>
          </a:xfrm>
        </p:grpSpPr>
        <p:sp>
          <p:nvSpPr>
            <p:cNvPr id="184342"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用户进入合同签订与审查功能后，点击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汇总并提交”页签。</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0"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84332" name="Line 6"/>
          <p:cNvSpPr/>
          <p:nvPr/>
        </p:nvSpPr>
        <p:spPr>
          <a:xfrm rot="7317938">
            <a:off x="1309688" y="1895475"/>
            <a:ext cx="952500" cy="1257300"/>
          </a:xfrm>
          <a:prstGeom prst="line">
            <a:avLst/>
          </a:prstGeom>
          <a:ln w="19050" cap="flat" cmpd="sng">
            <a:solidFill>
              <a:srgbClr val="000066"/>
            </a:solidFill>
            <a:prstDash val="dash"/>
            <a:headEnd type="none" w="med" len="med"/>
            <a:tailEnd type="none" w="med" len="med"/>
          </a:ln>
        </p:spPr>
      </p:sp>
      <p:grpSp>
        <p:nvGrpSpPr>
          <p:cNvPr id="184333" name="组合 18"/>
          <p:cNvGrpSpPr/>
          <p:nvPr/>
        </p:nvGrpSpPr>
        <p:grpSpPr>
          <a:xfrm rot="2394562">
            <a:off x="620713" y="2968625"/>
            <a:ext cx="379412" cy="288925"/>
            <a:chOff x="4897646" y="4493223"/>
            <a:chExt cx="379575" cy="288925"/>
          </a:xfrm>
        </p:grpSpPr>
        <p:sp>
          <p:nvSpPr>
            <p:cNvPr id="18434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8434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84334" name="组合 18"/>
          <p:cNvGrpSpPr/>
          <p:nvPr/>
        </p:nvGrpSpPr>
        <p:grpSpPr>
          <a:xfrm rot="2394562">
            <a:off x="692150" y="2397125"/>
            <a:ext cx="379413" cy="288925"/>
            <a:chOff x="4897646" y="4493223"/>
            <a:chExt cx="379575" cy="288925"/>
          </a:xfrm>
        </p:grpSpPr>
        <p:sp>
          <p:nvSpPr>
            <p:cNvPr id="18433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8433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84335" name="组合 33"/>
          <p:cNvGrpSpPr/>
          <p:nvPr/>
        </p:nvGrpSpPr>
        <p:grpSpPr>
          <a:xfrm>
            <a:off x="5286375" y="4429125"/>
            <a:ext cx="2786063" cy="1065213"/>
            <a:chOff x="5715008" y="4516447"/>
            <a:chExt cx="2786082" cy="1065210"/>
          </a:xfrm>
        </p:grpSpPr>
        <p:sp>
          <p:nvSpPr>
            <p:cNvPr id="28" name="AutoShape 11"/>
            <p:cNvSpPr>
              <a:spLocks noChangeArrowheads="1"/>
            </p:cNvSpPr>
            <p:nvPr/>
          </p:nvSpPr>
          <p:spPr bwMode="auto">
            <a:xfrm>
              <a:off x="5840422" y="4608522"/>
              <a:ext cx="2660668" cy="97313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高校经办人选择项目后，通过批量打印合同按钮打印该项目下的所有学生的合同。</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29" name="Oval 10"/>
            <p:cNvSpPr>
              <a:spLocks noChangeArrowheads="1"/>
            </p:cNvSpPr>
            <p:nvPr/>
          </p:nvSpPr>
          <p:spPr bwMode="auto">
            <a:xfrm>
              <a:off x="5715008" y="4516447"/>
              <a:ext cx="269877" cy="269874"/>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5346" name="Picture 20"/>
          <p:cNvPicPr>
            <a:picLocks noChangeAspect="1"/>
          </p:cNvPicPr>
          <p:nvPr/>
        </p:nvPicPr>
        <p:blipFill>
          <a:blip r:embed="rId1"/>
          <a:stretch>
            <a:fillRect/>
          </a:stretch>
        </p:blipFill>
        <p:spPr>
          <a:xfrm>
            <a:off x="431800" y="1619250"/>
            <a:ext cx="5641975" cy="3611563"/>
          </a:xfrm>
          <a:prstGeom prst="rect">
            <a:avLst/>
          </a:prstGeom>
          <a:noFill/>
          <a:ln w="9525" cap="flat" cmpd="sng">
            <a:solidFill>
              <a:srgbClr val="0000FF"/>
            </a:solidFill>
            <a:prstDash val="solid"/>
            <a:miter/>
            <a:headEnd type="none" w="med" len="med"/>
            <a:tailEnd type="none" w="med" len="med"/>
          </a:ln>
        </p:spPr>
      </p:pic>
      <p:sp>
        <p:nvSpPr>
          <p:cNvPr id="185347" name="标题 1"/>
          <p:cNvSpPr>
            <a:spLocks noGrp="1"/>
          </p:cNvSpPr>
          <p:nvPr>
            <p:ph type="title"/>
          </p:nvPr>
        </p:nvSpPr>
        <p:spPr>
          <a:xfrm>
            <a:off x="485775" y="214313"/>
            <a:ext cx="8443913"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9</a:t>
            </a:r>
            <a:r>
              <a:rPr lang="zh-CN" altLang="en-US" sz="2000" b="1" dirty="0">
                <a:solidFill>
                  <a:srgbClr val="17375E"/>
                </a:solidFill>
              </a:rPr>
              <a:t>）汇总并提交高校贷款合同（续）</a:t>
            </a:r>
            <a:endParaRPr lang="zh-CN" altLang="en-US" sz="2000" b="1" dirty="0">
              <a:solidFill>
                <a:srgbClr val="17375E"/>
              </a:solidFill>
            </a:endParaRPr>
          </a:p>
        </p:txBody>
      </p:sp>
      <p:sp>
        <p:nvSpPr>
          <p:cNvPr id="185348"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8534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grpSp>
        <p:nvGrpSpPr>
          <p:cNvPr id="185350" name="组合 18"/>
          <p:cNvGrpSpPr/>
          <p:nvPr/>
        </p:nvGrpSpPr>
        <p:grpSpPr>
          <a:xfrm rot="-1708091">
            <a:off x="879475" y="4924425"/>
            <a:ext cx="290513" cy="346075"/>
            <a:chOff x="4897646" y="4493223"/>
            <a:chExt cx="290198" cy="346023"/>
          </a:xfrm>
        </p:grpSpPr>
        <p:sp>
          <p:nvSpPr>
            <p:cNvPr id="185362" name="Line 7"/>
            <p:cNvSpPr/>
            <p:nvPr/>
          </p:nvSpPr>
          <p:spPr>
            <a:xfrm rot="-1169779" flipV="1">
              <a:off x="4996152" y="4645668"/>
              <a:ext cx="81229" cy="193578"/>
            </a:xfrm>
            <a:prstGeom prst="line">
              <a:avLst/>
            </a:prstGeom>
            <a:ln w="31750" cap="flat" cmpd="sng">
              <a:solidFill>
                <a:srgbClr val="FF0000"/>
              </a:solidFill>
              <a:prstDash val="solid"/>
              <a:headEnd type="none" w="med" len="med"/>
              <a:tailEnd type="stealth" w="lg" len="lg"/>
            </a:ln>
          </p:spPr>
        </p:sp>
        <p:sp>
          <p:nvSpPr>
            <p:cNvPr id="18536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85351" name="组合 14"/>
          <p:cNvGrpSpPr/>
          <p:nvPr/>
        </p:nvGrpSpPr>
        <p:grpSpPr>
          <a:xfrm>
            <a:off x="5651500" y="2349500"/>
            <a:ext cx="2520950" cy="762000"/>
            <a:chOff x="5802323" y="3159125"/>
            <a:chExt cx="2571768" cy="785817"/>
          </a:xfrm>
        </p:grpSpPr>
        <p:sp>
          <p:nvSpPr>
            <p:cNvPr id="185360"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进入贷款合同详细页面后，用户可以看到本高校的贷款合同详细信息。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85352" name="Line 6"/>
          <p:cNvSpPr/>
          <p:nvPr/>
        </p:nvSpPr>
        <p:spPr>
          <a:xfrm rot="7317938">
            <a:off x="5005388" y="2646363"/>
            <a:ext cx="560387" cy="492125"/>
          </a:xfrm>
          <a:prstGeom prst="line">
            <a:avLst/>
          </a:prstGeom>
          <a:ln w="19050" cap="flat" cmpd="sng">
            <a:solidFill>
              <a:srgbClr val="000066"/>
            </a:solidFill>
            <a:prstDash val="dash"/>
            <a:headEnd type="none" w="med" len="med"/>
            <a:tailEnd type="none" w="med" len="med"/>
          </a:ln>
        </p:spPr>
      </p:sp>
      <p:grpSp>
        <p:nvGrpSpPr>
          <p:cNvPr id="185353" name="组合 33"/>
          <p:cNvGrpSpPr/>
          <p:nvPr/>
        </p:nvGrpSpPr>
        <p:grpSpPr>
          <a:xfrm>
            <a:off x="5940425" y="4652963"/>
            <a:ext cx="2786063" cy="1065212"/>
            <a:chOff x="5715008" y="4516447"/>
            <a:chExt cx="2786082" cy="1065210"/>
          </a:xfrm>
        </p:grpSpPr>
        <p:sp>
          <p:nvSpPr>
            <p:cNvPr id="30" name="AutoShape 11"/>
            <p:cNvSpPr>
              <a:spLocks noChangeArrowheads="1"/>
            </p:cNvSpPr>
            <p:nvPr/>
          </p:nvSpPr>
          <p:spPr bwMode="auto">
            <a:xfrm>
              <a:off x="5840422" y="4608522"/>
              <a:ext cx="2660668" cy="97313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高校的贷款合同信息提交前，高校经办人可以修改、删除、恢复贷款合同信息；提交后，高校经办人就不能再修改、删除、恢复贷款合同信息了。</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3" name="Oval 10"/>
            <p:cNvSpPr>
              <a:spLocks noChangeArrowheads="1"/>
            </p:cNvSpPr>
            <p:nvPr/>
          </p:nvSpPr>
          <p:spPr bwMode="auto">
            <a:xfrm>
              <a:off x="5715008" y="4516447"/>
              <a:ext cx="269877" cy="269874"/>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85354" name="组合 14"/>
          <p:cNvGrpSpPr/>
          <p:nvPr/>
        </p:nvGrpSpPr>
        <p:grpSpPr>
          <a:xfrm>
            <a:off x="1550988" y="5200650"/>
            <a:ext cx="2520950" cy="762000"/>
            <a:chOff x="5802323" y="3159125"/>
            <a:chExt cx="2571768" cy="785817"/>
          </a:xfrm>
        </p:grpSpPr>
        <p:sp>
          <p:nvSpPr>
            <p:cNvPr id="185356"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点击“提交”按钮，将高校的贷款合同信息提交给高校负责人进行复核。</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85355" name="Line 6"/>
          <p:cNvSpPr/>
          <p:nvPr/>
        </p:nvSpPr>
        <p:spPr>
          <a:xfrm rot="7317938" flipH="1">
            <a:off x="1330325" y="5038725"/>
            <a:ext cx="46038" cy="674688"/>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6370" name="Picture 2"/>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86371"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10</a:t>
            </a:r>
            <a:r>
              <a:rPr lang="zh-CN" altLang="en-US" sz="2000" b="1" dirty="0">
                <a:solidFill>
                  <a:srgbClr val="17375E"/>
                </a:solidFill>
              </a:rPr>
              <a:t>）复核并上报高校贷款合同</a:t>
            </a:r>
            <a:endParaRPr lang="zh-CN" altLang="en-US" sz="2000" b="1" dirty="0">
              <a:solidFill>
                <a:srgbClr val="17375E"/>
              </a:solidFill>
            </a:endParaRPr>
          </a:p>
        </p:txBody>
      </p:sp>
      <p:sp>
        <p:nvSpPr>
          <p:cNvPr id="186372"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8637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操作角色：高校负责人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grpSp>
        <p:nvGrpSpPr>
          <p:cNvPr id="186374" name="组合 14"/>
          <p:cNvGrpSpPr/>
          <p:nvPr/>
        </p:nvGrpSpPr>
        <p:grpSpPr>
          <a:xfrm>
            <a:off x="485458" y="2819400"/>
            <a:ext cx="2597150" cy="767079"/>
            <a:chOff x="5032736" y="1512184"/>
            <a:chExt cx="2649504" cy="791055"/>
          </a:xfrm>
        </p:grpSpPr>
        <p:sp>
          <p:nvSpPr>
            <p:cNvPr id="186386" name="AutoShape 5"/>
            <p:cNvSpPr/>
            <p:nvPr/>
          </p:nvSpPr>
          <p:spPr>
            <a:xfrm>
              <a:off x="5236793" y="1643481"/>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高校负责人登陆系统后，在“我的工作”中，会看到高校经办人提交的本高校的贷款合同信息。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032736" y="1512184"/>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86375" name="Line 6"/>
          <p:cNvSpPr/>
          <p:nvPr/>
        </p:nvSpPr>
        <p:spPr>
          <a:xfrm rot="6597937" flipH="1">
            <a:off x="770890" y="2387600"/>
            <a:ext cx="468313" cy="460375"/>
          </a:xfrm>
          <a:prstGeom prst="line">
            <a:avLst/>
          </a:prstGeom>
          <a:ln w="19050" cap="flat" cmpd="sng">
            <a:solidFill>
              <a:srgbClr val="000066"/>
            </a:solidFill>
            <a:prstDash val="dash"/>
            <a:headEnd type="none" w="med" len="med"/>
            <a:tailEnd type="none" w="med" len="med"/>
          </a:ln>
        </p:spPr>
      </p:sp>
      <p:grpSp>
        <p:nvGrpSpPr>
          <p:cNvPr id="186376" name="组合 33"/>
          <p:cNvGrpSpPr/>
          <p:nvPr/>
        </p:nvGrpSpPr>
        <p:grpSpPr>
          <a:xfrm>
            <a:off x="5940425" y="4652963"/>
            <a:ext cx="2786063" cy="1152525"/>
            <a:chOff x="5715008" y="4516447"/>
            <a:chExt cx="2786082" cy="1065210"/>
          </a:xfrm>
        </p:grpSpPr>
        <p:sp>
          <p:nvSpPr>
            <p:cNvPr id="30" name="AutoShape 11"/>
            <p:cNvSpPr>
              <a:spLocks noChangeArrowheads="1"/>
            </p:cNvSpPr>
            <p:nvPr/>
          </p:nvSpPr>
          <p:spPr bwMode="auto">
            <a:xfrm>
              <a:off x="5840422" y="4608882"/>
              <a:ext cx="2660668" cy="97277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用户在“我的工作”中直接点击“复核并上报” 超链接，对当前工作进行处理；用户也可以点击“进入”超链接，进入合同签订与审查功能后，再对工作进行处理。</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86377" name="组合 14"/>
          <p:cNvGrpSpPr/>
          <p:nvPr/>
        </p:nvGrpSpPr>
        <p:grpSpPr>
          <a:xfrm>
            <a:off x="2962275" y="3514725"/>
            <a:ext cx="2520950" cy="762000"/>
            <a:chOff x="5802323" y="3159125"/>
            <a:chExt cx="2571768" cy="785817"/>
          </a:xfrm>
        </p:grpSpPr>
        <p:sp>
          <p:nvSpPr>
            <p:cNvPr id="186382"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用户点击“复核并上报”超链接，系统弹出贷款合同复核页面。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86378" name="Line 6"/>
          <p:cNvSpPr/>
          <p:nvPr/>
        </p:nvSpPr>
        <p:spPr>
          <a:xfrm rot="7317938" flipV="1">
            <a:off x="3068638" y="2922588"/>
            <a:ext cx="331787" cy="684212"/>
          </a:xfrm>
          <a:prstGeom prst="line">
            <a:avLst/>
          </a:prstGeom>
          <a:ln w="19050" cap="flat" cmpd="sng">
            <a:solidFill>
              <a:srgbClr val="000066"/>
            </a:solidFill>
            <a:prstDash val="dash"/>
            <a:headEnd type="none" w="med" len="med"/>
            <a:tailEnd type="none" w="med" len="med"/>
          </a:ln>
        </p:spPr>
      </p:sp>
      <p:grpSp>
        <p:nvGrpSpPr>
          <p:cNvPr id="186379" name="组合 18"/>
          <p:cNvGrpSpPr/>
          <p:nvPr/>
        </p:nvGrpSpPr>
        <p:grpSpPr>
          <a:xfrm rot="-1708091">
            <a:off x="2728913" y="2589213"/>
            <a:ext cx="288925" cy="390525"/>
            <a:chOff x="4897646" y="4493223"/>
            <a:chExt cx="290198" cy="391640"/>
          </a:xfrm>
        </p:grpSpPr>
        <p:sp>
          <p:nvSpPr>
            <p:cNvPr id="186380" name="Line 7"/>
            <p:cNvSpPr/>
            <p:nvPr/>
          </p:nvSpPr>
          <p:spPr>
            <a:xfrm rot="-1169779" flipV="1">
              <a:off x="5039495" y="4638227"/>
              <a:ext cx="45739" cy="246636"/>
            </a:xfrm>
            <a:prstGeom prst="line">
              <a:avLst/>
            </a:prstGeom>
            <a:ln w="31750" cap="flat" cmpd="sng">
              <a:solidFill>
                <a:srgbClr val="FF0000"/>
              </a:solidFill>
              <a:prstDash val="solid"/>
              <a:headEnd type="none" w="med" len="med"/>
              <a:tailEnd type="stealth" w="lg" len="lg"/>
            </a:ln>
          </p:spPr>
        </p:sp>
        <p:sp>
          <p:nvSpPr>
            <p:cNvPr id="18638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7394" name="Picture 2"/>
          <p:cNvPicPr>
            <a:picLocks noChangeAspect="1"/>
          </p:cNvPicPr>
          <p:nvPr/>
        </p:nvPicPr>
        <p:blipFill>
          <a:blip r:embed="rId1"/>
          <a:stretch>
            <a:fillRect/>
          </a:stretch>
        </p:blipFill>
        <p:spPr>
          <a:xfrm>
            <a:off x="431800" y="1619250"/>
            <a:ext cx="5200650" cy="4038600"/>
          </a:xfrm>
          <a:prstGeom prst="rect">
            <a:avLst/>
          </a:prstGeom>
          <a:noFill/>
          <a:ln w="9525" cap="flat" cmpd="sng">
            <a:solidFill>
              <a:srgbClr val="0070C0"/>
            </a:solidFill>
            <a:prstDash val="solid"/>
            <a:miter/>
            <a:headEnd type="none" w="med" len="med"/>
            <a:tailEnd type="none" w="med" len="med"/>
          </a:ln>
        </p:spPr>
      </p:pic>
      <p:sp>
        <p:nvSpPr>
          <p:cNvPr id="187395" name="标题 1"/>
          <p:cNvSpPr>
            <a:spLocks noGrp="1"/>
          </p:cNvSpPr>
          <p:nvPr>
            <p:ph type="title"/>
          </p:nvPr>
        </p:nvSpPr>
        <p:spPr>
          <a:xfrm>
            <a:off x="485775" y="214313"/>
            <a:ext cx="88011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合同签订与审查 </a:t>
            </a:r>
            <a:r>
              <a:rPr lang="zh-CN" altLang="en-US" sz="2000" b="1" dirty="0">
                <a:solidFill>
                  <a:srgbClr val="17375E"/>
                </a:solidFill>
              </a:rPr>
              <a:t>（</a:t>
            </a:r>
            <a:r>
              <a:rPr lang="en-US" altLang="zh-CN" sz="2000" b="1" dirty="0">
                <a:solidFill>
                  <a:srgbClr val="17375E"/>
                </a:solidFill>
              </a:rPr>
              <a:t>10</a:t>
            </a:r>
            <a:r>
              <a:rPr lang="zh-CN" altLang="en-US" sz="2000" b="1" dirty="0">
                <a:solidFill>
                  <a:srgbClr val="17375E"/>
                </a:solidFill>
              </a:rPr>
              <a:t>）复核并上报高校贷款合同（续）</a:t>
            </a:r>
            <a:endParaRPr lang="zh-CN" altLang="en-US" sz="2000" b="1" dirty="0">
              <a:solidFill>
                <a:srgbClr val="17375E"/>
              </a:solidFill>
            </a:endParaRPr>
          </a:p>
        </p:txBody>
      </p:sp>
      <p:sp>
        <p:nvSpPr>
          <p:cNvPr id="187396"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8739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操作角色：高校负责人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访问路径：贷中管理→合同签订与审查</a:t>
            </a:r>
            <a:endParaRPr lang="zh-CN" altLang="en-US" sz="1600" dirty="0">
              <a:latin typeface="华文楷体" panose="02010600040101010101" pitchFamily="2" charset="-122"/>
              <a:ea typeface="华文楷体" panose="02010600040101010101" pitchFamily="2" charset="-122"/>
            </a:endParaRPr>
          </a:p>
        </p:txBody>
      </p:sp>
      <p:grpSp>
        <p:nvGrpSpPr>
          <p:cNvPr id="187398" name="组合 14"/>
          <p:cNvGrpSpPr/>
          <p:nvPr/>
        </p:nvGrpSpPr>
        <p:grpSpPr>
          <a:xfrm>
            <a:off x="5940425" y="1916113"/>
            <a:ext cx="2520950" cy="762000"/>
            <a:chOff x="5802323" y="3159125"/>
            <a:chExt cx="2571768" cy="785817"/>
          </a:xfrm>
        </p:grpSpPr>
        <p:sp>
          <p:nvSpPr>
            <p:cNvPr id="187414"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用户进入贷款合同复核页面后，可以看到高校经办人提交的本校的贷款合同信息。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87399" name="Line 6"/>
          <p:cNvSpPr/>
          <p:nvPr/>
        </p:nvSpPr>
        <p:spPr>
          <a:xfrm rot="7317938" flipH="1" flipV="1">
            <a:off x="5059363" y="2266950"/>
            <a:ext cx="892175" cy="612775"/>
          </a:xfrm>
          <a:prstGeom prst="line">
            <a:avLst/>
          </a:prstGeom>
          <a:ln w="19050" cap="flat" cmpd="sng">
            <a:solidFill>
              <a:srgbClr val="000066"/>
            </a:solidFill>
            <a:prstDash val="dash"/>
            <a:headEnd type="none" w="med" len="med"/>
            <a:tailEnd type="none" w="med" len="med"/>
          </a:ln>
        </p:spPr>
      </p:sp>
      <p:grpSp>
        <p:nvGrpSpPr>
          <p:cNvPr id="187400" name="组合 33"/>
          <p:cNvGrpSpPr/>
          <p:nvPr/>
        </p:nvGrpSpPr>
        <p:grpSpPr>
          <a:xfrm>
            <a:off x="5940425" y="4652963"/>
            <a:ext cx="2786063" cy="1152525"/>
            <a:chOff x="5715008" y="4516447"/>
            <a:chExt cx="2786082" cy="1065210"/>
          </a:xfrm>
        </p:grpSpPr>
        <p:sp>
          <p:nvSpPr>
            <p:cNvPr id="30" name="AutoShape 11"/>
            <p:cNvSpPr>
              <a:spLocks noChangeArrowheads="1"/>
            </p:cNvSpPr>
            <p:nvPr/>
          </p:nvSpPr>
          <p:spPr bwMode="auto">
            <a:xfrm>
              <a:off x="5840422" y="4608882"/>
              <a:ext cx="2660668" cy="97277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高校负责人只能复核贷款合同信息，不能修改贷款合同信息，高校负责人可以点击“退回”按钮，将本高校的贷款合同信息退回给高校经办人进行修改再提交。</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87401" name="组合 14"/>
          <p:cNvGrpSpPr/>
          <p:nvPr/>
        </p:nvGrpSpPr>
        <p:grpSpPr>
          <a:xfrm>
            <a:off x="3348038" y="4365625"/>
            <a:ext cx="2520950" cy="762000"/>
            <a:chOff x="5802323" y="3159125"/>
            <a:chExt cx="2571768" cy="785817"/>
          </a:xfrm>
        </p:grpSpPr>
        <p:sp>
          <p:nvSpPr>
            <p:cNvPr id="187410"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用户输入处理意见。</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87402" name="Line 6"/>
          <p:cNvSpPr/>
          <p:nvPr/>
        </p:nvSpPr>
        <p:spPr>
          <a:xfrm rot="7317938">
            <a:off x="2278063" y="4521200"/>
            <a:ext cx="931862" cy="863600"/>
          </a:xfrm>
          <a:prstGeom prst="line">
            <a:avLst/>
          </a:prstGeom>
          <a:ln w="19050" cap="flat" cmpd="sng">
            <a:solidFill>
              <a:srgbClr val="000066"/>
            </a:solidFill>
            <a:prstDash val="dash"/>
            <a:headEnd type="none" w="med" len="med"/>
            <a:tailEnd type="none" w="med" len="med"/>
          </a:ln>
        </p:spPr>
      </p:sp>
      <p:grpSp>
        <p:nvGrpSpPr>
          <p:cNvPr id="187403" name="组合 14"/>
          <p:cNvGrpSpPr/>
          <p:nvPr/>
        </p:nvGrpSpPr>
        <p:grpSpPr>
          <a:xfrm>
            <a:off x="1771650" y="5627688"/>
            <a:ext cx="2520950" cy="762000"/>
            <a:chOff x="5802323" y="3159125"/>
            <a:chExt cx="2571768" cy="785817"/>
          </a:xfrm>
        </p:grpSpPr>
        <p:sp>
          <p:nvSpPr>
            <p:cNvPr id="187408"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点击“同意”按钮，将高校的贷款合同信息上报给省中心经办人进行审查。</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87404" name="Line 6"/>
          <p:cNvSpPr/>
          <p:nvPr/>
        </p:nvSpPr>
        <p:spPr>
          <a:xfrm rot="7317938">
            <a:off x="1176338" y="5384800"/>
            <a:ext cx="361950" cy="750888"/>
          </a:xfrm>
          <a:prstGeom prst="line">
            <a:avLst/>
          </a:prstGeom>
          <a:ln w="19050" cap="flat" cmpd="sng">
            <a:solidFill>
              <a:srgbClr val="000066"/>
            </a:solidFill>
            <a:prstDash val="dash"/>
            <a:headEnd type="none" w="med" len="med"/>
            <a:tailEnd type="none" w="med" len="med"/>
          </a:ln>
        </p:spPr>
      </p:sp>
      <p:grpSp>
        <p:nvGrpSpPr>
          <p:cNvPr id="187405" name="组合 18"/>
          <p:cNvGrpSpPr/>
          <p:nvPr/>
        </p:nvGrpSpPr>
        <p:grpSpPr>
          <a:xfrm rot="560532">
            <a:off x="639763" y="5511800"/>
            <a:ext cx="379412" cy="288925"/>
            <a:chOff x="4897646" y="4493223"/>
            <a:chExt cx="379575" cy="288925"/>
          </a:xfrm>
        </p:grpSpPr>
        <p:sp>
          <p:nvSpPr>
            <p:cNvPr id="18740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8740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a:xfrm>
            <a:off x="485775" y="214313"/>
            <a:ext cx="8229600" cy="642938"/>
          </a:xfrm>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系统用户与功能关系　</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（贷中管理）</a:t>
            </a:r>
            <a:endPar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225283" name="Rectangle 4"/>
          <p:cNvSpPr/>
          <p:nvPr/>
        </p:nvSpPr>
        <p:spPr>
          <a:xfrm>
            <a:off x="285750" y="2454275"/>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a:t>
            </a:r>
            <a:endParaRPr lang="zh-CN" altLang="en-US" sz="1400" dirty="0">
              <a:solidFill>
                <a:schemeClr val="bg1"/>
              </a:solidFill>
              <a:latin typeface="Arial" panose="020B0604020202020204" pitchFamily="34" charset="0"/>
            </a:endParaRPr>
          </a:p>
        </p:txBody>
      </p:sp>
      <p:sp>
        <p:nvSpPr>
          <p:cNvPr id="225284" name="Rectangle 4"/>
          <p:cNvSpPr/>
          <p:nvPr/>
        </p:nvSpPr>
        <p:spPr>
          <a:xfrm>
            <a:off x="285750" y="4343400"/>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a:t>
            </a:r>
            <a:endParaRPr lang="zh-CN" altLang="en-US" sz="1400" dirty="0">
              <a:solidFill>
                <a:schemeClr val="bg1"/>
              </a:solidFill>
              <a:latin typeface="Arial" panose="020B0604020202020204" pitchFamily="34" charset="0"/>
            </a:endParaRPr>
          </a:p>
        </p:txBody>
      </p:sp>
      <p:sp>
        <p:nvSpPr>
          <p:cNvPr id="225285" name="Rectangle 7"/>
          <p:cNvSpPr/>
          <p:nvPr/>
        </p:nvSpPr>
        <p:spPr>
          <a:xfrm>
            <a:off x="1357313" y="2025650"/>
            <a:ext cx="1273175"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高校管理员</a:t>
            </a:r>
            <a:endParaRPr lang="zh-CN" altLang="en-US" sz="1400" dirty="0">
              <a:solidFill>
                <a:schemeClr val="bg1"/>
              </a:solidFill>
              <a:latin typeface="Arial" panose="020B0604020202020204" pitchFamily="34" charset="0"/>
            </a:endParaRPr>
          </a:p>
        </p:txBody>
      </p:sp>
      <p:sp>
        <p:nvSpPr>
          <p:cNvPr id="225286" name="Rectangle 7"/>
          <p:cNvSpPr/>
          <p:nvPr/>
        </p:nvSpPr>
        <p:spPr>
          <a:xfrm>
            <a:off x="1357313" y="2597150"/>
            <a:ext cx="1273175"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高校经办人</a:t>
            </a:r>
            <a:endParaRPr lang="zh-CN" altLang="en-US" sz="1400" dirty="0">
              <a:solidFill>
                <a:schemeClr val="bg1"/>
              </a:solidFill>
              <a:latin typeface="Arial" panose="020B0604020202020204" pitchFamily="34" charset="0"/>
            </a:endParaRPr>
          </a:p>
        </p:txBody>
      </p:sp>
      <p:sp>
        <p:nvSpPr>
          <p:cNvPr id="225287" name="Rectangle 7"/>
          <p:cNvSpPr/>
          <p:nvPr/>
        </p:nvSpPr>
        <p:spPr>
          <a:xfrm>
            <a:off x="1360488" y="3168650"/>
            <a:ext cx="1273175" cy="2984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高校负责人</a:t>
            </a:r>
            <a:endParaRPr lang="zh-CN" altLang="en-US" sz="1400" dirty="0">
              <a:solidFill>
                <a:schemeClr val="bg1"/>
              </a:solidFill>
              <a:latin typeface="Arial" panose="020B0604020202020204" pitchFamily="34" charset="0"/>
            </a:endParaRPr>
          </a:p>
        </p:txBody>
      </p:sp>
      <p:sp>
        <p:nvSpPr>
          <p:cNvPr id="225288" name="Rectangle 7"/>
          <p:cNvSpPr/>
          <p:nvPr/>
        </p:nvSpPr>
        <p:spPr>
          <a:xfrm>
            <a:off x="1357313" y="4167188"/>
            <a:ext cx="1273175" cy="287337"/>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院系经办人</a:t>
            </a:r>
            <a:endParaRPr lang="zh-CN" altLang="en-US" sz="1400" dirty="0">
              <a:solidFill>
                <a:schemeClr val="bg1"/>
              </a:solidFill>
              <a:latin typeface="Arial" panose="020B0604020202020204" pitchFamily="34" charset="0"/>
            </a:endParaRPr>
          </a:p>
        </p:txBody>
      </p:sp>
      <p:sp>
        <p:nvSpPr>
          <p:cNvPr id="225289" name="Rectangle 7"/>
          <p:cNvSpPr/>
          <p:nvPr/>
        </p:nvSpPr>
        <p:spPr>
          <a:xfrm>
            <a:off x="1360488" y="4740275"/>
            <a:ext cx="1273175" cy="331788"/>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院系负责人</a:t>
            </a:r>
            <a:endParaRPr lang="zh-CN" altLang="en-US" sz="1400" dirty="0">
              <a:solidFill>
                <a:schemeClr val="bg1"/>
              </a:solidFill>
              <a:latin typeface="Arial" panose="020B0604020202020204" pitchFamily="34" charset="0"/>
            </a:endParaRPr>
          </a:p>
        </p:txBody>
      </p:sp>
      <p:sp>
        <p:nvSpPr>
          <p:cNvPr id="225290" name="Line 44"/>
          <p:cNvSpPr/>
          <p:nvPr/>
        </p:nvSpPr>
        <p:spPr>
          <a:xfrm flipH="1">
            <a:off x="338138" y="3868738"/>
            <a:ext cx="8027987" cy="0"/>
          </a:xfrm>
          <a:prstGeom prst="line">
            <a:avLst/>
          </a:prstGeom>
          <a:ln w="19050" cap="flat" cmpd="sng">
            <a:solidFill>
              <a:srgbClr val="969696"/>
            </a:solidFill>
            <a:prstDash val="lgDash"/>
            <a:headEnd type="none" w="med" len="med"/>
            <a:tailEnd type="none" w="med" len="med"/>
          </a:ln>
        </p:spPr>
      </p:sp>
      <p:cxnSp>
        <p:nvCxnSpPr>
          <p:cNvPr id="69" name="直接连接符 68"/>
          <p:cNvCxnSpPr/>
          <p:nvPr/>
        </p:nvCxnSpPr>
        <p:spPr>
          <a:xfrm>
            <a:off x="1436688" y="2454275"/>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436688" y="3025775"/>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436688" y="4597400"/>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grpSp>
        <p:nvGrpSpPr>
          <p:cNvPr id="225294" name="组合 32"/>
          <p:cNvGrpSpPr/>
          <p:nvPr/>
        </p:nvGrpSpPr>
        <p:grpSpPr>
          <a:xfrm>
            <a:off x="2786063" y="2008188"/>
            <a:ext cx="1357312" cy="303212"/>
            <a:chOff x="4071934" y="3643314"/>
            <a:chExt cx="1357332" cy="303217"/>
          </a:xfrm>
        </p:grpSpPr>
        <p:sp>
          <p:nvSpPr>
            <p:cNvPr id="225311" name="AutoShape 5"/>
            <p:cNvSpPr/>
            <p:nvPr/>
          </p:nvSpPr>
          <p:spPr>
            <a:xfrm>
              <a:off x="4214811" y="3643314"/>
              <a:ext cx="1214455"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合同预处理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9"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0" name="圆角矩形 29"/>
          <p:cNvSpPr/>
          <p:nvPr/>
        </p:nvSpPr>
        <p:spPr>
          <a:xfrm>
            <a:off x="6000750" y="1949450"/>
            <a:ext cx="1357313" cy="428625"/>
          </a:xfrm>
          <a:prstGeom prst="roundRect">
            <a:avLst/>
          </a:prstGeom>
          <a:solidFill>
            <a:schemeClr val="accent1">
              <a:alpha val="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225296" name="组合 32"/>
          <p:cNvGrpSpPr/>
          <p:nvPr/>
        </p:nvGrpSpPr>
        <p:grpSpPr>
          <a:xfrm>
            <a:off x="4265613" y="1997075"/>
            <a:ext cx="1643062" cy="857250"/>
            <a:chOff x="4071934" y="3643310"/>
            <a:chExt cx="1643074" cy="857266"/>
          </a:xfrm>
        </p:grpSpPr>
        <p:sp>
          <p:nvSpPr>
            <p:cNvPr id="225309" name="AutoShape 5"/>
            <p:cNvSpPr/>
            <p:nvPr/>
          </p:nvSpPr>
          <p:spPr>
            <a:xfrm>
              <a:off x="4214810" y="3643310"/>
              <a:ext cx="1500198" cy="85726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合同签订与审查</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4071934" y="3643310"/>
              <a:ext cx="269877" cy="26988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25297" name="组合 32"/>
          <p:cNvGrpSpPr/>
          <p:nvPr/>
        </p:nvGrpSpPr>
        <p:grpSpPr>
          <a:xfrm>
            <a:off x="6072188" y="2008188"/>
            <a:ext cx="1214437" cy="303212"/>
            <a:chOff x="4071934" y="3643314"/>
            <a:chExt cx="1214456" cy="303217"/>
          </a:xfrm>
        </p:grpSpPr>
        <p:sp>
          <p:nvSpPr>
            <p:cNvPr id="225307" name="AutoShape 5"/>
            <p:cNvSpPr/>
            <p:nvPr/>
          </p:nvSpPr>
          <p:spPr>
            <a:xfrm>
              <a:off x="4214811" y="3643314"/>
              <a:ext cx="1071579"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学生档案</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6"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25298" name="组合 32"/>
          <p:cNvGrpSpPr/>
          <p:nvPr/>
        </p:nvGrpSpPr>
        <p:grpSpPr>
          <a:xfrm>
            <a:off x="7421563" y="2025650"/>
            <a:ext cx="1436687" cy="303213"/>
            <a:chOff x="4071934" y="3643314"/>
            <a:chExt cx="1436680" cy="303217"/>
          </a:xfrm>
        </p:grpSpPr>
        <p:sp>
          <p:nvSpPr>
            <p:cNvPr id="225305" name="AutoShape 5"/>
            <p:cNvSpPr/>
            <p:nvPr/>
          </p:nvSpPr>
          <p:spPr>
            <a:xfrm>
              <a:off x="4214808" y="3643314"/>
              <a:ext cx="1293806"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合同借据登记</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 name="Oval 10"/>
            <p:cNvSpPr>
              <a:spLocks noChangeArrowheads="1"/>
            </p:cNvSpPr>
            <p:nvPr/>
          </p:nvSpPr>
          <p:spPr bwMode="auto">
            <a:xfrm>
              <a:off x="4071934" y="3643314"/>
              <a:ext cx="269874"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4</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25299" name="组合 32"/>
          <p:cNvGrpSpPr/>
          <p:nvPr/>
        </p:nvGrpSpPr>
        <p:grpSpPr>
          <a:xfrm>
            <a:off x="4278313" y="4168775"/>
            <a:ext cx="1643062" cy="857250"/>
            <a:chOff x="4071934" y="3643310"/>
            <a:chExt cx="1643074" cy="857266"/>
          </a:xfrm>
        </p:grpSpPr>
        <p:sp>
          <p:nvSpPr>
            <p:cNvPr id="225303" name="AutoShape 5"/>
            <p:cNvSpPr/>
            <p:nvPr/>
          </p:nvSpPr>
          <p:spPr>
            <a:xfrm>
              <a:off x="4214810" y="3643310"/>
              <a:ext cx="1500198" cy="85726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合同签订与审查</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2" name="Oval 10"/>
            <p:cNvSpPr>
              <a:spLocks noChangeArrowheads="1"/>
            </p:cNvSpPr>
            <p:nvPr/>
          </p:nvSpPr>
          <p:spPr bwMode="auto">
            <a:xfrm>
              <a:off x="4071934" y="3643310"/>
              <a:ext cx="269877" cy="26988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25300" name="Group 30"/>
          <p:cNvGrpSpPr/>
          <p:nvPr/>
        </p:nvGrpSpPr>
        <p:grpSpPr>
          <a:xfrm>
            <a:off x="6084888" y="2636838"/>
            <a:ext cx="1871662" cy="303212"/>
            <a:chOff x="3833" y="1661"/>
            <a:chExt cx="1179" cy="191"/>
          </a:xfrm>
        </p:grpSpPr>
        <p:sp>
          <p:nvSpPr>
            <p:cNvPr id="225301" name="AutoShape 5"/>
            <p:cNvSpPr/>
            <p:nvPr/>
          </p:nvSpPr>
          <p:spPr>
            <a:xfrm>
              <a:off x="3968" y="1661"/>
              <a:ext cx="1044" cy="191"/>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en-US" altLang="zh-CN" sz="1300" dirty="0">
                  <a:latin typeface="华文楷体" panose="02010600040101010101" pitchFamily="2" charset="-122"/>
                  <a:ea typeface="华文楷体" panose="02010600040101010101" pitchFamily="2" charset="-122"/>
                  <a:sym typeface="Arial" panose="020B0604020202020204" pitchFamily="34" charset="0"/>
                </a:rPr>
                <a:t>  </a:t>
              </a:r>
              <a:r>
                <a:rPr lang="zh-CN" altLang="en-US" sz="1300" dirty="0">
                  <a:latin typeface="华文楷体" panose="02010600040101010101" pitchFamily="2" charset="-122"/>
                  <a:ea typeface="华文楷体" panose="02010600040101010101" pitchFamily="2" charset="-122"/>
                  <a:sym typeface="Arial" panose="020B0604020202020204" pitchFamily="34" charset="0"/>
                </a:rPr>
                <a:t>高校学费到账查询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9" name="Oval 10"/>
            <p:cNvSpPr>
              <a:spLocks noChangeArrowheads="1"/>
            </p:cNvSpPr>
            <p:nvPr/>
          </p:nvSpPr>
          <p:spPr bwMode="auto">
            <a:xfrm>
              <a:off x="3833" y="1661"/>
              <a:ext cx="181"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5</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a:xfrm>
            <a:off x="485775" y="214313"/>
            <a:ext cx="8229600" cy="642938"/>
          </a:xfrm>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系统用户与功能关系　</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（系统管理）</a:t>
            </a:r>
            <a:endPar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442371" name="Rectangle 4"/>
          <p:cNvSpPr/>
          <p:nvPr/>
        </p:nvSpPr>
        <p:spPr>
          <a:xfrm>
            <a:off x="285750" y="2746375"/>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a:t>
            </a:r>
            <a:endParaRPr lang="zh-CN" altLang="en-US" sz="1400" dirty="0">
              <a:solidFill>
                <a:schemeClr val="bg1"/>
              </a:solidFill>
              <a:latin typeface="Arial" panose="020B0604020202020204" pitchFamily="34" charset="0"/>
            </a:endParaRPr>
          </a:p>
        </p:txBody>
      </p:sp>
      <p:sp>
        <p:nvSpPr>
          <p:cNvPr id="442372" name="Rectangle 4"/>
          <p:cNvSpPr/>
          <p:nvPr/>
        </p:nvSpPr>
        <p:spPr>
          <a:xfrm>
            <a:off x="285750" y="4289425"/>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a:t>
            </a:r>
            <a:endParaRPr lang="zh-CN" altLang="en-US" sz="1400" dirty="0">
              <a:solidFill>
                <a:schemeClr val="bg1"/>
              </a:solidFill>
              <a:latin typeface="Arial" panose="020B0604020202020204" pitchFamily="34" charset="0"/>
            </a:endParaRPr>
          </a:p>
        </p:txBody>
      </p:sp>
      <p:sp>
        <p:nvSpPr>
          <p:cNvPr id="442373" name="Rectangle 7"/>
          <p:cNvSpPr/>
          <p:nvPr/>
        </p:nvSpPr>
        <p:spPr>
          <a:xfrm>
            <a:off x="1357313" y="2286000"/>
            <a:ext cx="1273175" cy="328613"/>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高校管理员</a:t>
            </a:r>
            <a:endParaRPr lang="zh-CN" altLang="en-US" sz="1400" dirty="0">
              <a:solidFill>
                <a:schemeClr val="bg1"/>
              </a:solidFill>
              <a:latin typeface="Arial" panose="020B0604020202020204" pitchFamily="34" charset="0"/>
            </a:endParaRPr>
          </a:p>
        </p:txBody>
      </p:sp>
      <p:sp>
        <p:nvSpPr>
          <p:cNvPr id="442374" name="Rectangle 7"/>
          <p:cNvSpPr/>
          <p:nvPr/>
        </p:nvSpPr>
        <p:spPr>
          <a:xfrm>
            <a:off x="1357313" y="2900363"/>
            <a:ext cx="1273175"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高校经办人</a:t>
            </a:r>
            <a:endParaRPr lang="zh-CN" altLang="en-US" sz="1400" dirty="0">
              <a:solidFill>
                <a:schemeClr val="bg1"/>
              </a:solidFill>
              <a:latin typeface="Arial" panose="020B0604020202020204" pitchFamily="34" charset="0"/>
            </a:endParaRPr>
          </a:p>
        </p:txBody>
      </p:sp>
      <p:sp>
        <p:nvSpPr>
          <p:cNvPr id="442375" name="Rectangle 7"/>
          <p:cNvSpPr/>
          <p:nvPr/>
        </p:nvSpPr>
        <p:spPr>
          <a:xfrm>
            <a:off x="1360488" y="3471863"/>
            <a:ext cx="1273175" cy="2984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高校负责人</a:t>
            </a:r>
            <a:endParaRPr lang="zh-CN" altLang="en-US" sz="1400" dirty="0">
              <a:solidFill>
                <a:schemeClr val="bg1"/>
              </a:solidFill>
              <a:latin typeface="Arial" panose="020B0604020202020204" pitchFamily="34" charset="0"/>
            </a:endParaRPr>
          </a:p>
        </p:txBody>
      </p:sp>
      <p:sp>
        <p:nvSpPr>
          <p:cNvPr id="442376" name="Rectangle 7"/>
          <p:cNvSpPr/>
          <p:nvPr/>
        </p:nvSpPr>
        <p:spPr>
          <a:xfrm>
            <a:off x="1357313" y="4113213"/>
            <a:ext cx="1273175" cy="287337"/>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院系经办人</a:t>
            </a:r>
            <a:endParaRPr lang="zh-CN" altLang="en-US" sz="1400" dirty="0">
              <a:solidFill>
                <a:schemeClr val="bg1"/>
              </a:solidFill>
              <a:latin typeface="Arial" panose="020B0604020202020204" pitchFamily="34" charset="0"/>
            </a:endParaRPr>
          </a:p>
        </p:txBody>
      </p:sp>
      <p:sp>
        <p:nvSpPr>
          <p:cNvPr id="442377" name="Rectangle 7"/>
          <p:cNvSpPr/>
          <p:nvPr/>
        </p:nvSpPr>
        <p:spPr>
          <a:xfrm>
            <a:off x="1360488" y="4686300"/>
            <a:ext cx="1273175" cy="331788"/>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院系负责人</a:t>
            </a:r>
            <a:endParaRPr lang="zh-CN" altLang="en-US" sz="1400" dirty="0">
              <a:solidFill>
                <a:schemeClr val="bg1"/>
              </a:solidFill>
              <a:latin typeface="Arial" panose="020B0604020202020204" pitchFamily="34" charset="0"/>
            </a:endParaRPr>
          </a:p>
        </p:txBody>
      </p:sp>
      <p:sp>
        <p:nvSpPr>
          <p:cNvPr id="442378" name="Line 44"/>
          <p:cNvSpPr/>
          <p:nvPr/>
        </p:nvSpPr>
        <p:spPr>
          <a:xfrm flipH="1">
            <a:off x="338138" y="3940175"/>
            <a:ext cx="8027987" cy="0"/>
          </a:xfrm>
          <a:prstGeom prst="line">
            <a:avLst/>
          </a:prstGeom>
          <a:ln w="19050" cap="flat" cmpd="sng">
            <a:solidFill>
              <a:srgbClr val="969696"/>
            </a:solidFill>
            <a:prstDash val="lgDash"/>
            <a:headEnd type="none" w="med" len="med"/>
            <a:tailEnd type="none" w="med" len="med"/>
          </a:ln>
        </p:spPr>
      </p:sp>
      <p:cxnSp>
        <p:nvCxnSpPr>
          <p:cNvPr id="69" name="直接连接符 68"/>
          <p:cNvCxnSpPr/>
          <p:nvPr/>
        </p:nvCxnSpPr>
        <p:spPr>
          <a:xfrm>
            <a:off x="1436688" y="2757488"/>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436688" y="3328988"/>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436688" y="4543425"/>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grpSp>
        <p:nvGrpSpPr>
          <p:cNvPr id="442382" name="组合 32"/>
          <p:cNvGrpSpPr/>
          <p:nvPr/>
        </p:nvGrpSpPr>
        <p:grpSpPr>
          <a:xfrm>
            <a:off x="2714625" y="2286000"/>
            <a:ext cx="1785938" cy="303213"/>
            <a:chOff x="4071934" y="3643314"/>
            <a:chExt cx="1785963" cy="303217"/>
          </a:xfrm>
        </p:grpSpPr>
        <p:sp>
          <p:nvSpPr>
            <p:cNvPr id="442390" name="AutoShape 5"/>
            <p:cNvSpPr/>
            <p:nvPr/>
          </p:nvSpPr>
          <p:spPr>
            <a:xfrm>
              <a:off x="4214811" y="3643314"/>
              <a:ext cx="1643086"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院系管理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58"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42383" name="组合 32"/>
          <p:cNvGrpSpPr/>
          <p:nvPr/>
        </p:nvGrpSpPr>
        <p:grpSpPr>
          <a:xfrm>
            <a:off x="4643438" y="2286000"/>
            <a:ext cx="1785937" cy="303213"/>
            <a:chOff x="4071934" y="3643314"/>
            <a:chExt cx="1785963" cy="303217"/>
          </a:xfrm>
        </p:grpSpPr>
        <p:sp>
          <p:nvSpPr>
            <p:cNvPr id="442388" name="AutoShape 5"/>
            <p:cNvSpPr/>
            <p:nvPr/>
          </p:nvSpPr>
          <p:spPr>
            <a:xfrm>
              <a:off x="4214811" y="3643314"/>
              <a:ext cx="1643086"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专业管理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7"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42384" name="组合 32"/>
          <p:cNvGrpSpPr/>
          <p:nvPr/>
        </p:nvGrpSpPr>
        <p:grpSpPr>
          <a:xfrm>
            <a:off x="6572250" y="2286000"/>
            <a:ext cx="1785938" cy="303213"/>
            <a:chOff x="4071934" y="3643314"/>
            <a:chExt cx="1785963" cy="303217"/>
          </a:xfrm>
        </p:grpSpPr>
        <p:sp>
          <p:nvSpPr>
            <p:cNvPr id="442386" name="AutoShape 5"/>
            <p:cNvSpPr/>
            <p:nvPr/>
          </p:nvSpPr>
          <p:spPr>
            <a:xfrm>
              <a:off x="4214811" y="3643314"/>
              <a:ext cx="1643086"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班级管理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80"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81" name="圆角矩形 80"/>
          <p:cNvSpPr/>
          <p:nvPr/>
        </p:nvSpPr>
        <p:spPr>
          <a:xfrm>
            <a:off x="2682875" y="2214563"/>
            <a:ext cx="1857375" cy="428625"/>
          </a:xfrm>
          <a:prstGeom prst="roundRect">
            <a:avLst/>
          </a:prstGeom>
          <a:solidFill>
            <a:schemeClr val="accent1">
              <a:alpha val="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overrideClrMapping bg1="lt1" tx1="dk1" bg2="lt2" tx2="dk2" accent1="accent1" accent2="accent2" accent3="accent3" accent4="accent4" accent5="accent5" accent6="accent6" hlink="hlink" folHlink="folHlink"/>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83210" y="1600200"/>
            <a:ext cx="7941945" cy="4589145"/>
          </a:xfrm>
          <a:prstGeom prst="rect">
            <a:avLst/>
          </a:prstGeom>
        </p:spPr>
      </p:pic>
      <p:sp>
        <p:nvSpPr>
          <p:cNvPr id="228355" name="标题 1"/>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学生档案　</a:t>
            </a:r>
            <a:r>
              <a:rPr lang="zh-CN" altLang="en-US" sz="2000" b="1" dirty="0">
                <a:solidFill>
                  <a:srgbClr val="17375E"/>
                </a:solidFill>
              </a:rPr>
              <a:t>档案生成</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
        <p:nvSpPr>
          <p:cNvPr id="22835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访问路径：贷中管理→学生档案</a:t>
            </a:r>
            <a:endParaRPr lang="zh-CN" altLang="en-US" sz="1600" dirty="0">
              <a:latin typeface="华文楷体" panose="02010600040101010101" pitchFamily="2" charset="-122"/>
              <a:ea typeface="华文楷体" panose="02010600040101010101" pitchFamily="2" charset="-122"/>
            </a:endParaRPr>
          </a:p>
        </p:txBody>
      </p:sp>
      <p:grpSp>
        <p:nvGrpSpPr>
          <p:cNvPr id="228358" name="组合 7"/>
          <p:cNvGrpSpPr/>
          <p:nvPr/>
        </p:nvGrpSpPr>
        <p:grpSpPr>
          <a:xfrm rot="2444757">
            <a:off x="1479233" y="6091555"/>
            <a:ext cx="379412" cy="288925"/>
            <a:chOff x="4897646" y="4493223"/>
            <a:chExt cx="379575" cy="288925"/>
          </a:xfrm>
        </p:grpSpPr>
        <p:sp>
          <p:nvSpPr>
            <p:cNvPr id="228364"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2836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28359" name="Line 6"/>
          <p:cNvSpPr/>
          <p:nvPr/>
        </p:nvSpPr>
        <p:spPr>
          <a:xfrm rot="7317938">
            <a:off x="1608455" y="5710873"/>
            <a:ext cx="635000" cy="192087"/>
          </a:xfrm>
          <a:prstGeom prst="line">
            <a:avLst/>
          </a:prstGeom>
          <a:ln w="19050" cap="flat" cmpd="sng">
            <a:solidFill>
              <a:srgbClr val="000066"/>
            </a:solidFill>
            <a:prstDash val="dash"/>
            <a:headEnd type="none" w="med" len="med"/>
            <a:tailEnd type="none" w="med" len="med"/>
          </a:ln>
        </p:spPr>
      </p:sp>
      <p:sp>
        <p:nvSpPr>
          <p:cNvPr id="228360" name="AutoShape 5"/>
          <p:cNvSpPr/>
          <p:nvPr/>
        </p:nvSpPr>
        <p:spPr>
          <a:xfrm>
            <a:off x="2057083" y="5105083"/>
            <a:ext cx="2087562" cy="50165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点击“档案生成”按钮，进入选择项目信息页面。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9378" name="Picture 22"/>
          <p:cNvPicPr>
            <a:picLocks noChangeAspect="1"/>
          </p:cNvPicPr>
          <p:nvPr/>
        </p:nvPicPr>
        <p:blipFill>
          <a:blip r:embed="rId1"/>
          <a:stretch>
            <a:fillRect/>
          </a:stretch>
        </p:blipFill>
        <p:spPr>
          <a:xfrm>
            <a:off x="571500" y="1643063"/>
            <a:ext cx="5610225" cy="3705225"/>
          </a:xfrm>
          <a:prstGeom prst="rect">
            <a:avLst/>
          </a:prstGeom>
          <a:noFill/>
          <a:ln w="9525" cap="flat" cmpd="sng">
            <a:solidFill>
              <a:schemeClr val="accent1"/>
            </a:solidFill>
            <a:prstDash val="solid"/>
            <a:miter/>
            <a:headEnd type="none" w="med" len="med"/>
            <a:tailEnd type="none" w="med" len="med"/>
          </a:ln>
        </p:spPr>
      </p:pic>
      <p:sp>
        <p:nvSpPr>
          <p:cNvPr id="229379" name="标题 1"/>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学生档案　</a:t>
            </a:r>
            <a:r>
              <a:rPr lang="zh-CN" altLang="en-US" sz="2000" b="1" dirty="0">
                <a:solidFill>
                  <a:srgbClr val="17375E"/>
                </a:solidFill>
              </a:rPr>
              <a:t>档案生成</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
        <p:nvSpPr>
          <p:cNvPr id="22938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访问路径：贷中管理→学生档案</a:t>
            </a:r>
            <a:endParaRPr lang="zh-CN" altLang="en-US" sz="1600" dirty="0">
              <a:latin typeface="华文楷体" panose="02010600040101010101" pitchFamily="2" charset="-122"/>
              <a:ea typeface="华文楷体" panose="02010600040101010101" pitchFamily="2" charset="-122"/>
            </a:endParaRPr>
          </a:p>
        </p:txBody>
      </p:sp>
      <p:grpSp>
        <p:nvGrpSpPr>
          <p:cNvPr id="229382" name="组合 11"/>
          <p:cNvGrpSpPr/>
          <p:nvPr/>
        </p:nvGrpSpPr>
        <p:grpSpPr>
          <a:xfrm>
            <a:off x="2428875" y="3071813"/>
            <a:ext cx="2214563" cy="627062"/>
            <a:chOff x="5802323" y="3159125"/>
            <a:chExt cx="2214562" cy="627065"/>
          </a:xfrm>
        </p:grpSpPr>
        <p:sp>
          <p:nvSpPr>
            <p:cNvPr id="229394"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选择需要生成学生档案的贷款项目。</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29383" name="Line 6"/>
          <p:cNvSpPr/>
          <p:nvPr/>
        </p:nvSpPr>
        <p:spPr>
          <a:xfrm rot="7317938">
            <a:off x="1782763" y="2528888"/>
            <a:ext cx="147637" cy="1257300"/>
          </a:xfrm>
          <a:prstGeom prst="line">
            <a:avLst/>
          </a:prstGeom>
          <a:ln w="19050" cap="flat" cmpd="sng">
            <a:solidFill>
              <a:srgbClr val="000066"/>
            </a:solidFill>
            <a:prstDash val="dash"/>
            <a:headEnd type="none" w="med" len="med"/>
            <a:tailEnd type="none" w="med" len="med"/>
          </a:ln>
        </p:spPr>
      </p:sp>
      <p:grpSp>
        <p:nvGrpSpPr>
          <p:cNvPr id="229384" name="组合 14"/>
          <p:cNvGrpSpPr/>
          <p:nvPr/>
        </p:nvGrpSpPr>
        <p:grpSpPr>
          <a:xfrm>
            <a:off x="1428750" y="4114800"/>
            <a:ext cx="2571750" cy="742950"/>
            <a:chOff x="5802323" y="3159125"/>
            <a:chExt cx="2571226" cy="743234"/>
          </a:xfrm>
        </p:grpSpPr>
        <p:sp>
          <p:nvSpPr>
            <p:cNvPr id="229392" name="AutoShape 5"/>
            <p:cNvSpPr/>
            <p:nvPr/>
          </p:nvSpPr>
          <p:spPr>
            <a:xfrm>
              <a:off x="5929297" y="3284586"/>
              <a:ext cx="2444252" cy="61777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点击“确定”按钮，系统自动生成的学生档案信息。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69820" cy="269978"/>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29385" name="Line 6"/>
          <p:cNvSpPr/>
          <p:nvPr/>
        </p:nvSpPr>
        <p:spPr>
          <a:xfrm rot="7317938">
            <a:off x="919163" y="4767263"/>
            <a:ext cx="635000" cy="192087"/>
          </a:xfrm>
          <a:prstGeom prst="line">
            <a:avLst/>
          </a:prstGeom>
          <a:ln w="19050" cap="flat" cmpd="sng">
            <a:solidFill>
              <a:srgbClr val="000066"/>
            </a:solidFill>
            <a:prstDash val="dash"/>
            <a:headEnd type="none" w="med" len="med"/>
            <a:tailEnd type="none" w="med" len="med"/>
          </a:ln>
        </p:spPr>
      </p:sp>
      <p:grpSp>
        <p:nvGrpSpPr>
          <p:cNvPr id="229386" name="组合 18"/>
          <p:cNvGrpSpPr/>
          <p:nvPr/>
        </p:nvGrpSpPr>
        <p:grpSpPr>
          <a:xfrm rot="2471493">
            <a:off x="762000" y="5122863"/>
            <a:ext cx="379413" cy="288925"/>
            <a:chOff x="4897646" y="4493223"/>
            <a:chExt cx="379575" cy="288925"/>
          </a:xfrm>
        </p:grpSpPr>
        <p:sp>
          <p:nvSpPr>
            <p:cNvPr id="22939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2939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229387" name="组合 18"/>
          <p:cNvGrpSpPr/>
          <p:nvPr/>
        </p:nvGrpSpPr>
        <p:grpSpPr>
          <a:xfrm rot="2471493">
            <a:off x="904875" y="2517775"/>
            <a:ext cx="379413" cy="288925"/>
            <a:chOff x="4897646" y="4493223"/>
            <a:chExt cx="379575" cy="288925"/>
          </a:xfrm>
        </p:grpSpPr>
        <p:sp>
          <p:nvSpPr>
            <p:cNvPr id="22938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2938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overrideClrMapping bg1="lt1" tx1="dk1" bg2="lt2" tx2="dk2" accent1="accent1" accent2="accent2" accent3="accent3" accent4="accent4" accent5="accent5" accent6="accent6" hlink="hlink" folHlink="folHlink"/>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0402" name="Picture 2" descr="截图00"/>
          <p:cNvPicPr>
            <a:picLocks noChangeAspect="1"/>
          </p:cNvPicPr>
          <p:nvPr/>
        </p:nvPicPr>
        <p:blipFill>
          <a:blip r:embed="rId1"/>
          <a:stretch>
            <a:fillRect/>
          </a:stretch>
        </p:blipFill>
        <p:spPr>
          <a:xfrm>
            <a:off x="457200" y="1828800"/>
            <a:ext cx="7696200" cy="4343400"/>
          </a:xfrm>
          <a:prstGeom prst="rect">
            <a:avLst/>
          </a:prstGeom>
          <a:noFill/>
          <a:ln w="9525" cap="flat" cmpd="sng">
            <a:solidFill>
              <a:srgbClr val="4F81BD"/>
            </a:solidFill>
            <a:prstDash val="solid"/>
            <a:miter/>
            <a:headEnd type="none" w="med" len="med"/>
            <a:tailEnd type="none" w="med" len="med"/>
          </a:ln>
        </p:spPr>
      </p:pic>
      <p:sp>
        <p:nvSpPr>
          <p:cNvPr id="230403" name="标题 1"/>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学生档案　</a:t>
            </a:r>
            <a:r>
              <a:rPr lang="zh-CN" altLang="en-US" sz="2000" b="1" dirty="0">
                <a:solidFill>
                  <a:srgbClr val="17375E"/>
                </a:solidFill>
              </a:rPr>
              <a:t>导出</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
        <p:nvSpPr>
          <p:cNvPr id="23040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访问路径：贷中管理→学生档案</a:t>
            </a:r>
            <a:endParaRPr lang="zh-CN" altLang="en-US" sz="1600" dirty="0">
              <a:latin typeface="华文楷体" panose="02010600040101010101" pitchFamily="2" charset="-122"/>
              <a:ea typeface="华文楷体" panose="02010600040101010101" pitchFamily="2" charset="-122"/>
            </a:endParaRPr>
          </a:p>
        </p:txBody>
      </p:sp>
      <p:grpSp>
        <p:nvGrpSpPr>
          <p:cNvPr id="230406" name="组合 7"/>
          <p:cNvGrpSpPr/>
          <p:nvPr/>
        </p:nvGrpSpPr>
        <p:grpSpPr>
          <a:xfrm rot="2444757">
            <a:off x="1404938" y="5948363"/>
            <a:ext cx="379412" cy="288925"/>
            <a:chOff x="4897646" y="4493223"/>
            <a:chExt cx="379575" cy="288925"/>
          </a:xfrm>
        </p:grpSpPr>
        <p:sp>
          <p:nvSpPr>
            <p:cNvPr id="23042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3042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30407" name="Line 6"/>
          <p:cNvSpPr/>
          <p:nvPr/>
        </p:nvSpPr>
        <p:spPr>
          <a:xfrm rot="7317938">
            <a:off x="1562100" y="5594350"/>
            <a:ext cx="635000" cy="192088"/>
          </a:xfrm>
          <a:prstGeom prst="line">
            <a:avLst/>
          </a:prstGeom>
          <a:ln w="19050" cap="flat" cmpd="sng">
            <a:solidFill>
              <a:srgbClr val="000066"/>
            </a:solidFill>
            <a:prstDash val="dash"/>
            <a:headEnd type="none" w="med" len="med"/>
            <a:tailEnd type="none" w="med" len="med"/>
          </a:ln>
        </p:spPr>
      </p:sp>
      <p:grpSp>
        <p:nvGrpSpPr>
          <p:cNvPr id="230408" name="组合 11"/>
          <p:cNvGrpSpPr/>
          <p:nvPr/>
        </p:nvGrpSpPr>
        <p:grpSpPr>
          <a:xfrm>
            <a:off x="1619250" y="3141663"/>
            <a:ext cx="2214563" cy="627062"/>
            <a:chOff x="5802323" y="3159125"/>
            <a:chExt cx="2214562" cy="627065"/>
          </a:xfrm>
        </p:grpSpPr>
        <p:sp>
          <p:nvSpPr>
            <p:cNvPr id="230418"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选择学生档案信息。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30409" name="组合 7"/>
          <p:cNvGrpSpPr/>
          <p:nvPr/>
        </p:nvGrpSpPr>
        <p:grpSpPr>
          <a:xfrm rot="2444757">
            <a:off x="663575" y="2781300"/>
            <a:ext cx="379413" cy="288925"/>
            <a:chOff x="4897646" y="4493223"/>
            <a:chExt cx="379575" cy="288925"/>
          </a:xfrm>
        </p:grpSpPr>
        <p:sp>
          <p:nvSpPr>
            <p:cNvPr id="23041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3041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30410" name="Line 6"/>
          <p:cNvSpPr/>
          <p:nvPr/>
        </p:nvSpPr>
        <p:spPr>
          <a:xfrm rot="7317938" flipH="1" flipV="1">
            <a:off x="1350963" y="2922588"/>
            <a:ext cx="39687" cy="803275"/>
          </a:xfrm>
          <a:prstGeom prst="line">
            <a:avLst/>
          </a:prstGeom>
          <a:ln w="19050" cap="flat" cmpd="sng">
            <a:solidFill>
              <a:srgbClr val="000066"/>
            </a:solidFill>
            <a:prstDash val="dash"/>
            <a:headEnd type="none" w="med" len="med"/>
            <a:tailEnd type="none" w="med" len="med"/>
          </a:ln>
        </p:spPr>
      </p:sp>
      <p:grpSp>
        <p:nvGrpSpPr>
          <p:cNvPr id="230411" name="组合 7"/>
          <p:cNvGrpSpPr/>
          <p:nvPr/>
        </p:nvGrpSpPr>
        <p:grpSpPr>
          <a:xfrm rot="2444757">
            <a:off x="2286000" y="6019800"/>
            <a:ext cx="379413" cy="288925"/>
            <a:chOff x="4897646" y="4493223"/>
            <a:chExt cx="379575" cy="288925"/>
          </a:xfrm>
        </p:grpSpPr>
        <p:sp>
          <p:nvSpPr>
            <p:cNvPr id="230414"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3041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30412" name="AutoShape 5"/>
          <p:cNvSpPr/>
          <p:nvPr/>
        </p:nvSpPr>
        <p:spPr>
          <a:xfrm>
            <a:off x="2333625" y="5030788"/>
            <a:ext cx="2843213" cy="56673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点击“封面及目录 单个导出”或“封面及目录 单个导出”按钮，进入选择导出档案类型页面。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1" name="Oval 10"/>
          <p:cNvSpPr>
            <a:spLocks noChangeArrowheads="1"/>
          </p:cNvSpPr>
          <p:nvPr/>
        </p:nvSpPr>
        <p:spPr bwMode="auto">
          <a:xfrm>
            <a:off x="2071688" y="4876800"/>
            <a:ext cx="366713" cy="30480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1426" name="Picture 2" descr="截图02"/>
          <p:cNvPicPr>
            <a:picLocks noChangeAspect="1"/>
          </p:cNvPicPr>
          <p:nvPr/>
        </p:nvPicPr>
        <p:blipFill>
          <a:blip r:embed="rId1"/>
          <a:stretch>
            <a:fillRect/>
          </a:stretch>
        </p:blipFill>
        <p:spPr>
          <a:xfrm>
            <a:off x="381000" y="1828800"/>
            <a:ext cx="6858000" cy="4179888"/>
          </a:xfrm>
          <a:prstGeom prst="rect">
            <a:avLst/>
          </a:prstGeom>
          <a:noFill/>
          <a:ln w="9525" cap="flat" cmpd="sng">
            <a:solidFill>
              <a:srgbClr val="000080"/>
            </a:solidFill>
            <a:prstDash val="solid"/>
            <a:miter/>
            <a:headEnd type="none" w="med" len="med"/>
            <a:tailEnd type="none" w="med" len="med"/>
          </a:ln>
        </p:spPr>
      </p:pic>
      <p:sp>
        <p:nvSpPr>
          <p:cNvPr id="231427" name="标题 1"/>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学生档案　</a:t>
            </a:r>
            <a:r>
              <a:rPr lang="zh-CN" altLang="en-US" sz="2000" b="1" dirty="0">
                <a:solidFill>
                  <a:srgbClr val="17375E"/>
                </a:solidFill>
              </a:rPr>
              <a:t>导出</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
        <p:nvSpPr>
          <p:cNvPr id="23142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访问路径：贷中管理→学生档案</a:t>
            </a:r>
            <a:endParaRPr lang="zh-CN" altLang="en-US" sz="1600" dirty="0">
              <a:latin typeface="华文楷体" panose="02010600040101010101" pitchFamily="2" charset="-122"/>
              <a:ea typeface="华文楷体" panose="02010600040101010101" pitchFamily="2" charset="-122"/>
            </a:endParaRPr>
          </a:p>
        </p:txBody>
      </p:sp>
      <p:grpSp>
        <p:nvGrpSpPr>
          <p:cNvPr id="231430" name="组合 11"/>
          <p:cNvGrpSpPr/>
          <p:nvPr/>
        </p:nvGrpSpPr>
        <p:grpSpPr>
          <a:xfrm>
            <a:off x="4343400" y="3810000"/>
            <a:ext cx="2819400" cy="627063"/>
            <a:chOff x="5802323" y="3159125"/>
            <a:chExt cx="2214562" cy="627065"/>
          </a:xfrm>
        </p:grpSpPr>
        <p:sp>
          <p:nvSpPr>
            <p:cNvPr id="231435" name="AutoShape 5"/>
            <p:cNvSpPr/>
            <p:nvPr/>
          </p:nvSpPr>
          <p:spPr>
            <a:xfrm>
              <a:off x="5929511" y="3284538"/>
              <a:ext cx="2087374"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latin typeface="Arial" panose="020B0604020202020204" pitchFamily="34" charset="0"/>
                </a:rPr>
                <a:t>在合同的左下角打印“辅助归档号：年级</a:t>
              </a:r>
              <a:r>
                <a:rPr lang="en-US" altLang="zh-CN" sz="1200" dirty="0">
                  <a:latin typeface="Arial" panose="020B0604020202020204" pitchFamily="34" charset="0"/>
                </a:rPr>
                <a:t>_</a:t>
              </a:r>
              <a:r>
                <a:rPr lang="zh-CN" altLang="en-US" sz="1200" dirty="0">
                  <a:latin typeface="Arial" panose="020B0604020202020204" pitchFamily="34" charset="0"/>
                </a:rPr>
                <a:t>期限</a:t>
              </a:r>
              <a:r>
                <a:rPr lang="en-US" altLang="zh-CN" sz="1200" dirty="0">
                  <a:latin typeface="Arial" panose="020B0604020202020204" pitchFamily="34" charset="0"/>
                </a:rPr>
                <a:t>_</a:t>
              </a:r>
              <a:r>
                <a:rPr lang="zh-CN" altLang="en-US" sz="1200" dirty="0">
                  <a:latin typeface="Arial" panose="020B0604020202020204" pitchFamily="34" charset="0"/>
                </a:rPr>
                <a:t>流水号</a:t>
              </a:r>
              <a:r>
                <a:rPr lang="en-US" altLang="zh-CN" sz="1200" dirty="0">
                  <a:latin typeface="Arial" panose="020B0604020202020204" pitchFamily="34" charset="0"/>
                </a:rPr>
                <a:t>[</a:t>
              </a:r>
              <a:r>
                <a:rPr lang="zh-CN" altLang="en-US" sz="1200" dirty="0">
                  <a:latin typeface="Arial" panose="020B0604020202020204" pitchFamily="34" charset="0"/>
                </a:rPr>
                <a:t>预算件号</a:t>
              </a:r>
              <a:r>
                <a:rPr lang="en-US" altLang="zh-CN" sz="1200" dirty="0">
                  <a:latin typeface="Arial" panose="020B0604020202020204" pitchFamily="34" charset="0"/>
                </a:rPr>
                <a:t>]”</a:t>
              </a:r>
              <a:endParaRPr lang="zh-CN" altLang="en-US" sz="1200" dirty="0">
                <a:latin typeface="Arial" panose="020B0604020202020204" pitchFamily="34" charset="0"/>
              </a:endParaRPr>
            </a:p>
          </p:txBody>
        </p:sp>
        <p:sp>
          <p:nvSpPr>
            <p:cNvPr id="4" name="Oval 10"/>
            <p:cNvSpPr>
              <a:spLocks noChangeArrowheads="1"/>
            </p:cNvSpPr>
            <p:nvPr/>
          </p:nvSpPr>
          <p:spPr bwMode="auto">
            <a:xfrm>
              <a:off x="5802323" y="3159125"/>
              <a:ext cx="269339"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31431" name="组合 7"/>
          <p:cNvGrpSpPr/>
          <p:nvPr/>
        </p:nvGrpSpPr>
        <p:grpSpPr>
          <a:xfrm rot="2444757">
            <a:off x="6248400" y="3200400"/>
            <a:ext cx="379413" cy="288925"/>
            <a:chOff x="4897646" y="4493223"/>
            <a:chExt cx="379575" cy="288925"/>
          </a:xfrm>
        </p:grpSpPr>
        <p:sp>
          <p:nvSpPr>
            <p:cNvPr id="23143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3143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31432" name="Line 6"/>
          <p:cNvSpPr/>
          <p:nvPr/>
        </p:nvSpPr>
        <p:spPr>
          <a:xfrm rot="7317938">
            <a:off x="5549900" y="3473450"/>
            <a:ext cx="746125" cy="541338"/>
          </a:xfrm>
          <a:prstGeom prst="line">
            <a:avLst/>
          </a:prstGeom>
          <a:ln w="19050" cap="flat" cmpd="sng">
            <a:solidFill>
              <a:srgbClr val="000066"/>
            </a:solidFill>
            <a:prstDash val="dash"/>
            <a:headEnd type="none" w="med" len="med"/>
            <a:tailEnd type="none" w="med" len="med"/>
          </a:ln>
        </p:spPr>
      </p:sp>
    </p:spTree>
  </p:cSld>
  <p:clrMapOvr>
    <a:overrideClrMapping bg1="lt1" tx1="dk1" bg2="lt2" tx2="dk2" accent1="accent1" accent2="accent2" accent3="accent3" accent4="accent4" accent5="accent5" accent6="accent6" hlink="hlink" folHlink="folHlink"/>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2450" name="Picture 2" descr="截图01"/>
          <p:cNvPicPr>
            <a:picLocks noChangeAspect="1"/>
          </p:cNvPicPr>
          <p:nvPr/>
        </p:nvPicPr>
        <p:blipFill>
          <a:blip r:embed="rId1"/>
          <a:stretch>
            <a:fillRect/>
          </a:stretch>
        </p:blipFill>
        <p:spPr>
          <a:xfrm>
            <a:off x="381000" y="2133600"/>
            <a:ext cx="2971800" cy="2667000"/>
          </a:xfrm>
          <a:prstGeom prst="rect">
            <a:avLst/>
          </a:prstGeom>
          <a:noFill/>
          <a:ln w="9525" cap="flat" cmpd="sng">
            <a:solidFill>
              <a:srgbClr val="4F81BD"/>
            </a:solidFill>
            <a:prstDash val="solid"/>
            <a:miter/>
            <a:headEnd type="none" w="med" len="med"/>
            <a:tailEnd type="none" w="med" len="med"/>
          </a:ln>
        </p:spPr>
      </p:pic>
      <p:sp>
        <p:nvSpPr>
          <p:cNvPr id="232451" name="标题 1"/>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学生档案　</a:t>
            </a:r>
            <a:r>
              <a:rPr lang="zh-CN" altLang="en-US" sz="2000" b="1" dirty="0">
                <a:solidFill>
                  <a:srgbClr val="17375E"/>
                </a:solidFill>
              </a:rPr>
              <a:t>导出</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
        <p:nvSpPr>
          <p:cNvPr id="23245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访问路径：贷中管理→学生档案</a:t>
            </a:r>
            <a:endParaRPr lang="zh-CN" altLang="en-US" sz="1600" dirty="0">
              <a:latin typeface="华文楷体" panose="02010600040101010101" pitchFamily="2" charset="-122"/>
              <a:ea typeface="华文楷体" panose="02010600040101010101" pitchFamily="2" charset="-122"/>
            </a:endParaRPr>
          </a:p>
        </p:txBody>
      </p:sp>
      <p:grpSp>
        <p:nvGrpSpPr>
          <p:cNvPr id="232454" name="组合 11"/>
          <p:cNvGrpSpPr/>
          <p:nvPr/>
        </p:nvGrpSpPr>
        <p:grpSpPr>
          <a:xfrm>
            <a:off x="3714750" y="3071813"/>
            <a:ext cx="2214563" cy="627062"/>
            <a:chOff x="5802323" y="3159125"/>
            <a:chExt cx="2214562" cy="627065"/>
          </a:xfrm>
        </p:grpSpPr>
        <p:sp>
          <p:nvSpPr>
            <p:cNvPr id="232469"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选择导出档案的类型。</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32455" name="Line 6"/>
          <p:cNvSpPr/>
          <p:nvPr/>
        </p:nvSpPr>
        <p:spPr>
          <a:xfrm rot="7317938">
            <a:off x="2311400" y="2349500"/>
            <a:ext cx="825500" cy="1938338"/>
          </a:xfrm>
          <a:prstGeom prst="line">
            <a:avLst/>
          </a:prstGeom>
          <a:ln w="19050" cap="flat" cmpd="sng">
            <a:solidFill>
              <a:srgbClr val="000066"/>
            </a:solidFill>
            <a:prstDash val="dash"/>
            <a:headEnd type="none" w="med" len="med"/>
            <a:tailEnd type="none" w="med" len="med"/>
          </a:ln>
        </p:spPr>
      </p:sp>
      <p:grpSp>
        <p:nvGrpSpPr>
          <p:cNvPr id="232456" name="组合 14"/>
          <p:cNvGrpSpPr/>
          <p:nvPr/>
        </p:nvGrpSpPr>
        <p:grpSpPr>
          <a:xfrm>
            <a:off x="1546225" y="4929188"/>
            <a:ext cx="2571750" cy="785812"/>
            <a:chOff x="5802323" y="3159125"/>
            <a:chExt cx="2571768" cy="785817"/>
          </a:xfrm>
        </p:grpSpPr>
        <p:sp>
          <p:nvSpPr>
            <p:cNvPr id="232467" name="AutoShape 5"/>
            <p:cNvSpPr/>
            <p:nvPr/>
          </p:nvSpPr>
          <p:spPr>
            <a:xfrm>
              <a:off x="5929324" y="3284538"/>
              <a:ext cx="2444767" cy="660404"/>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点击“导出”按钮，导出文档。</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69877"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32457" name="Line 6"/>
          <p:cNvSpPr/>
          <p:nvPr/>
        </p:nvSpPr>
        <p:spPr>
          <a:xfrm rot="7317938" flipH="1">
            <a:off x="1243013" y="4687888"/>
            <a:ext cx="46037" cy="803275"/>
          </a:xfrm>
          <a:prstGeom prst="line">
            <a:avLst/>
          </a:prstGeom>
          <a:ln w="19050" cap="flat" cmpd="sng">
            <a:solidFill>
              <a:srgbClr val="000066"/>
            </a:solidFill>
            <a:prstDash val="dash"/>
            <a:headEnd type="none" w="med" len="med"/>
            <a:tailEnd type="none" w="med" len="med"/>
          </a:ln>
        </p:spPr>
      </p:sp>
      <p:grpSp>
        <p:nvGrpSpPr>
          <p:cNvPr id="232458" name="组合 18"/>
          <p:cNvGrpSpPr/>
          <p:nvPr/>
        </p:nvGrpSpPr>
        <p:grpSpPr>
          <a:xfrm rot="2471493">
            <a:off x="547688" y="4479925"/>
            <a:ext cx="379412" cy="288925"/>
            <a:chOff x="4897646" y="4493223"/>
            <a:chExt cx="379575" cy="288925"/>
          </a:xfrm>
        </p:grpSpPr>
        <p:sp>
          <p:nvSpPr>
            <p:cNvPr id="23246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3246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232459" name="组合 18"/>
          <p:cNvGrpSpPr/>
          <p:nvPr/>
        </p:nvGrpSpPr>
        <p:grpSpPr>
          <a:xfrm rot="2471493">
            <a:off x="1371600" y="2819400"/>
            <a:ext cx="379413" cy="288925"/>
            <a:chOff x="4897646" y="4493223"/>
            <a:chExt cx="379575" cy="288925"/>
          </a:xfrm>
        </p:grpSpPr>
        <p:sp>
          <p:nvSpPr>
            <p:cNvPr id="23246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3246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overrideClrMapping bg1="lt1" tx1="dk1" bg2="lt2" tx2="dk2" accent1="accent1" accent2="accent2" accent3="accent3" accent4="accent4" accent5="accent5" accent6="accent6" hlink="hlink" folHlink="folHlink"/>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3474" name="Picture 2" descr="截图00"/>
          <p:cNvPicPr>
            <a:picLocks noChangeAspect="1"/>
          </p:cNvPicPr>
          <p:nvPr/>
        </p:nvPicPr>
        <p:blipFill>
          <a:blip r:embed="rId1"/>
          <a:stretch>
            <a:fillRect/>
          </a:stretch>
        </p:blipFill>
        <p:spPr>
          <a:xfrm>
            <a:off x="457200" y="1828800"/>
            <a:ext cx="7696200" cy="4343400"/>
          </a:xfrm>
          <a:prstGeom prst="rect">
            <a:avLst/>
          </a:prstGeom>
          <a:noFill/>
          <a:ln w="9525" cap="flat" cmpd="sng">
            <a:solidFill>
              <a:srgbClr val="4F81BD"/>
            </a:solidFill>
            <a:prstDash val="solid"/>
            <a:miter/>
            <a:headEnd type="none" w="med" len="med"/>
            <a:tailEnd type="none" w="med" len="med"/>
          </a:ln>
        </p:spPr>
      </p:pic>
      <p:sp>
        <p:nvSpPr>
          <p:cNvPr id="233475" name="标题 1"/>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学生档案　</a:t>
            </a:r>
            <a:r>
              <a:rPr lang="zh-CN" altLang="en-US" sz="2000" b="1" dirty="0">
                <a:solidFill>
                  <a:srgbClr val="17375E"/>
                </a:solidFill>
              </a:rPr>
              <a:t>导出</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23347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访问路径：贷中管理→学生档案</a:t>
            </a:r>
            <a:endParaRPr lang="zh-CN" altLang="en-US" sz="1600" dirty="0">
              <a:latin typeface="华文楷体" panose="02010600040101010101" pitchFamily="2" charset="-122"/>
              <a:ea typeface="华文楷体" panose="02010600040101010101" pitchFamily="2" charset="-122"/>
            </a:endParaRPr>
          </a:p>
        </p:txBody>
      </p:sp>
      <p:grpSp>
        <p:nvGrpSpPr>
          <p:cNvPr id="233478" name="组合 7"/>
          <p:cNvGrpSpPr/>
          <p:nvPr/>
        </p:nvGrpSpPr>
        <p:grpSpPr>
          <a:xfrm rot="2444757">
            <a:off x="3395663" y="5949950"/>
            <a:ext cx="379412" cy="288925"/>
            <a:chOff x="4897646" y="4493223"/>
            <a:chExt cx="379575" cy="288925"/>
          </a:xfrm>
        </p:grpSpPr>
        <p:sp>
          <p:nvSpPr>
            <p:cNvPr id="23348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3348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33479" name="Line 6"/>
          <p:cNvSpPr/>
          <p:nvPr/>
        </p:nvSpPr>
        <p:spPr>
          <a:xfrm rot="7317938">
            <a:off x="3676650" y="5594350"/>
            <a:ext cx="635000" cy="192088"/>
          </a:xfrm>
          <a:prstGeom prst="line">
            <a:avLst/>
          </a:prstGeom>
          <a:ln w="19050" cap="flat" cmpd="sng">
            <a:solidFill>
              <a:srgbClr val="000066"/>
            </a:solidFill>
            <a:prstDash val="dash"/>
            <a:headEnd type="none" w="med" len="med"/>
            <a:tailEnd type="none" w="med" len="med"/>
          </a:ln>
        </p:spPr>
      </p:sp>
      <p:sp>
        <p:nvSpPr>
          <p:cNvPr id="233480" name="AutoShape 5"/>
          <p:cNvSpPr/>
          <p:nvPr/>
        </p:nvSpPr>
        <p:spPr>
          <a:xfrm>
            <a:off x="4348163" y="5238750"/>
            <a:ext cx="2357437" cy="6191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点击“分行借据分册封面”按钮，进入选择项目信息页面。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4498" name="Picture 22"/>
          <p:cNvPicPr>
            <a:picLocks noChangeAspect="1"/>
          </p:cNvPicPr>
          <p:nvPr/>
        </p:nvPicPr>
        <p:blipFill>
          <a:blip r:embed="rId1"/>
          <a:stretch>
            <a:fillRect/>
          </a:stretch>
        </p:blipFill>
        <p:spPr>
          <a:xfrm>
            <a:off x="571500" y="1643063"/>
            <a:ext cx="5610225" cy="3705225"/>
          </a:xfrm>
          <a:prstGeom prst="rect">
            <a:avLst/>
          </a:prstGeom>
          <a:noFill/>
          <a:ln w="9525" cap="flat" cmpd="sng">
            <a:solidFill>
              <a:schemeClr val="accent1"/>
            </a:solidFill>
            <a:prstDash val="solid"/>
            <a:miter/>
            <a:headEnd type="none" w="med" len="med"/>
            <a:tailEnd type="none" w="med" len="med"/>
          </a:ln>
        </p:spPr>
      </p:pic>
      <p:sp>
        <p:nvSpPr>
          <p:cNvPr id="234499" name="标题 1"/>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学生档案　</a:t>
            </a:r>
            <a:r>
              <a:rPr lang="zh-CN" altLang="en-US" sz="2000" b="1" dirty="0">
                <a:solidFill>
                  <a:srgbClr val="17375E"/>
                </a:solidFill>
              </a:rPr>
              <a:t>导出</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23450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访问路径：贷中管理→学生档案</a:t>
            </a:r>
            <a:endParaRPr lang="zh-CN" altLang="en-US" sz="1600" dirty="0">
              <a:latin typeface="华文楷体" panose="02010600040101010101" pitchFamily="2" charset="-122"/>
              <a:ea typeface="华文楷体" panose="02010600040101010101" pitchFamily="2" charset="-122"/>
            </a:endParaRPr>
          </a:p>
        </p:txBody>
      </p:sp>
      <p:grpSp>
        <p:nvGrpSpPr>
          <p:cNvPr id="234502" name="组合 11"/>
          <p:cNvGrpSpPr/>
          <p:nvPr/>
        </p:nvGrpSpPr>
        <p:grpSpPr>
          <a:xfrm>
            <a:off x="2357438" y="3071813"/>
            <a:ext cx="2214562" cy="627062"/>
            <a:chOff x="5802323" y="3159125"/>
            <a:chExt cx="2214562" cy="627065"/>
          </a:xfrm>
        </p:grpSpPr>
        <p:sp>
          <p:nvSpPr>
            <p:cNvPr id="234514"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选择项目信息。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34503" name="Line 6"/>
          <p:cNvSpPr/>
          <p:nvPr/>
        </p:nvSpPr>
        <p:spPr>
          <a:xfrm rot="7317938">
            <a:off x="1727200" y="2632075"/>
            <a:ext cx="187325" cy="1144588"/>
          </a:xfrm>
          <a:prstGeom prst="line">
            <a:avLst/>
          </a:prstGeom>
          <a:ln w="19050" cap="flat" cmpd="sng">
            <a:solidFill>
              <a:srgbClr val="000066"/>
            </a:solidFill>
            <a:prstDash val="dash"/>
            <a:headEnd type="none" w="med" len="med"/>
            <a:tailEnd type="none" w="med" len="med"/>
          </a:ln>
        </p:spPr>
      </p:sp>
      <p:grpSp>
        <p:nvGrpSpPr>
          <p:cNvPr id="234504" name="组合 14"/>
          <p:cNvGrpSpPr/>
          <p:nvPr/>
        </p:nvGrpSpPr>
        <p:grpSpPr>
          <a:xfrm>
            <a:off x="1500188" y="4143375"/>
            <a:ext cx="2571750" cy="785813"/>
            <a:chOff x="5802323" y="3159125"/>
            <a:chExt cx="2571768" cy="785817"/>
          </a:xfrm>
        </p:grpSpPr>
        <p:sp>
          <p:nvSpPr>
            <p:cNvPr id="234512" name="AutoShape 5"/>
            <p:cNvSpPr/>
            <p:nvPr/>
          </p:nvSpPr>
          <p:spPr>
            <a:xfrm>
              <a:off x="5929324" y="3284539"/>
              <a:ext cx="2444767" cy="66040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点击“确定”按钮，导出文档。</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34505" name="Line 6"/>
          <p:cNvSpPr/>
          <p:nvPr/>
        </p:nvSpPr>
        <p:spPr>
          <a:xfrm rot="7317938">
            <a:off x="889000" y="4775200"/>
            <a:ext cx="755650" cy="246063"/>
          </a:xfrm>
          <a:prstGeom prst="line">
            <a:avLst/>
          </a:prstGeom>
          <a:ln w="19050" cap="flat" cmpd="sng">
            <a:solidFill>
              <a:srgbClr val="000066"/>
            </a:solidFill>
            <a:prstDash val="dash"/>
            <a:headEnd type="none" w="med" len="med"/>
            <a:tailEnd type="none" w="med" len="med"/>
          </a:ln>
        </p:spPr>
      </p:sp>
      <p:grpSp>
        <p:nvGrpSpPr>
          <p:cNvPr id="234506" name="组合 18"/>
          <p:cNvGrpSpPr/>
          <p:nvPr/>
        </p:nvGrpSpPr>
        <p:grpSpPr>
          <a:xfrm rot="2471493">
            <a:off x="787400" y="5160963"/>
            <a:ext cx="379413" cy="288925"/>
            <a:chOff x="4897646" y="4493223"/>
            <a:chExt cx="379575" cy="288925"/>
          </a:xfrm>
        </p:grpSpPr>
        <p:sp>
          <p:nvSpPr>
            <p:cNvPr id="23451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3451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234507" name="组合 18"/>
          <p:cNvGrpSpPr/>
          <p:nvPr/>
        </p:nvGrpSpPr>
        <p:grpSpPr>
          <a:xfrm rot="2471493">
            <a:off x="930275" y="2589213"/>
            <a:ext cx="379413" cy="288925"/>
            <a:chOff x="4897646" y="4493223"/>
            <a:chExt cx="379575" cy="288925"/>
          </a:xfrm>
        </p:grpSpPr>
        <p:sp>
          <p:nvSpPr>
            <p:cNvPr id="23450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3450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overrideClrMapping bg1="lt1" tx1="dk1" bg2="lt2" tx2="dk2" accent1="accent1" accent2="accent2" accent3="accent3" accent4="accent4" accent5="accent5" accent6="accent6" hlink="hlink" folHlink="folHlink"/>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22" name="Picture 2" descr="截图00"/>
          <p:cNvPicPr>
            <a:picLocks noChangeAspect="1"/>
          </p:cNvPicPr>
          <p:nvPr/>
        </p:nvPicPr>
        <p:blipFill>
          <a:blip r:embed="rId1"/>
          <a:stretch>
            <a:fillRect/>
          </a:stretch>
        </p:blipFill>
        <p:spPr>
          <a:xfrm>
            <a:off x="457200" y="1828800"/>
            <a:ext cx="7696200" cy="4343400"/>
          </a:xfrm>
          <a:prstGeom prst="rect">
            <a:avLst/>
          </a:prstGeom>
          <a:noFill/>
          <a:ln w="9525" cap="flat" cmpd="sng">
            <a:solidFill>
              <a:srgbClr val="4F81BD"/>
            </a:solidFill>
            <a:prstDash val="solid"/>
            <a:miter/>
            <a:headEnd type="none" w="med" len="med"/>
            <a:tailEnd type="none" w="med" len="med"/>
          </a:ln>
        </p:spPr>
      </p:pic>
      <p:sp>
        <p:nvSpPr>
          <p:cNvPr id="235523" name="标题 1"/>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学生档案　</a:t>
            </a:r>
            <a:r>
              <a:rPr lang="zh-CN" altLang="en-US" sz="2000" b="1" dirty="0">
                <a:solidFill>
                  <a:srgbClr val="17375E"/>
                </a:solidFill>
              </a:rPr>
              <a:t>导出</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23552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访问路径：贷中管理→学生档案</a:t>
            </a:r>
            <a:endParaRPr lang="zh-CN" altLang="en-US" sz="1600" dirty="0">
              <a:latin typeface="华文楷体" panose="02010600040101010101" pitchFamily="2" charset="-122"/>
              <a:ea typeface="华文楷体" panose="02010600040101010101" pitchFamily="2" charset="-122"/>
            </a:endParaRPr>
          </a:p>
        </p:txBody>
      </p:sp>
      <p:grpSp>
        <p:nvGrpSpPr>
          <p:cNvPr id="235526" name="组合 7"/>
          <p:cNvGrpSpPr/>
          <p:nvPr/>
        </p:nvGrpSpPr>
        <p:grpSpPr>
          <a:xfrm rot="2444757">
            <a:off x="4141788" y="5949950"/>
            <a:ext cx="379412" cy="288925"/>
            <a:chOff x="4897646" y="4493223"/>
            <a:chExt cx="379575" cy="288925"/>
          </a:xfrm>
        </p:grpSpPr>
        <p:sp>
          <p:nvSpPr>
            <p:cNvPr id="23552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3553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35527" name="Line 6"/>
          <p:cNvSpPr/>
          <p:nvPr/>
        </p:nvSpPr>
        <p:spPr>
          <a:xfrm rot="7317938">
            <a:off x="4375150" y="5594350"/>
            <a:ext cx="635000" cy="192088"/>
          </a:xfrm>
          <a:prstGeom prst="line">
            <a:avLst/>
          </a:prstGeom>
          <a:ln w="19050" cap="flat" cmpd="sng">
            <a:solidFill>
              <a:srgbClr val="000066"/>
            </a:solidFill>
            <a:prstDash val="dash"/>
            <a:headEnd type="none" w="med" len="med"/>
            <a:tailEnd type="none" w="med" len="med"/>
          </a:ln>
        </p:spPr>
      </p:sp>
      <p:sp>
        <p:nvSpPr>
          <p:cNvPr id="235528" name="AutoShape 5"/>
          <p:cNvSpPr/>
          <p:nvPr/>
        </p:nvSpPr>
        <p:spPr>
          <a:xfrm>
            <a:off x="5014913" y="5210175"/>
            <a:ext cx="2224087" cy="50165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点击“学生档案目录”按钮。</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6546" name="Picture 22"/>
          <p:cNvPicPr>
            <a:picLocks noChangeAspect="1"/>
          </p:cNvPicPr>
          <p:nvPr/>
        </p:nvPicPr>
        <p:blipFill>
          <a:blip r:embed="rId1"/>
          <a:stretch>
            <a:fillRect/>
          </a:stretch>
        </p:blipFill>
        <p:spPr>
          <a:xfrm>
            <a:off x="571500" y="1643063"/>
            <a:ext cx="5610225" cy="3705225"/>
          </a:xfrm>
          <a:prstGeom prst="rect">
            <a:avLst/>
          </a:prstGeom>
          <a:noFill/>
          <a:ln w="9525" cap="flat" cmpd="sng">
            <a:solidFill>
              <a:schemeClr val="accent1"/>
            </a:solidFill>
            <a:prstDash val="solid"/>
            <a:miter/>
            <a:headEnd type="none" w="med" len="med"/>
            <a:tailEnd type="none" w="med" len="med"/>
          </a:ln>
        </p:spPr>
      </p:pic>
      <p:sp>
        <p:nvSpPr>
          <p:cNvPr id="236547" name="标题 1"/>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学生档案　</a:t>
            </a:r>
            <a:r>
              <a:rPr lang="zh-CN" altLang="en-US" sz="2000" b="1" dirty="0">
                <a:solidFill>
                  <a:srgbClr val="17375E"/>
                </a:solidFill>
              </a:rPr>
              <a:t>导出</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23654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访问路径：贷中管理→学生档案</a:t>
            </a:r>
            <a:endParaRPr lang="zh-CN" altLang="en-US" sz="1600" dirty="0">
              <a:latin typeface="华文楷体" panose="02010600040101010101" pitchFamily="2" charset="-122"/>
              <a:ea typeface="华文楷体" panose="02010600040101010101" pitchFamily="2" charset="-122"/>
            </a:endParaRPr>
          </a:p>
        </p:txBody>
      </p:sp>
      <p:grpSp>
        <p:nvGrpSpPr>
          <p:cNvPr id="236550" name="组合 11"/>
          <p:cNvGrpSpPr/>
          <p:nvPr/>
        </p:nvGrpSpPr>
        <p:grpSpPr>
          <a:xfrm>
            <a:off x="2357438" y="3071813"/>
            <a:ext cx="2214562" cy="627062"/>
            <a:chOff x="5802323" y="3159125"/>
            <a:chExt cx="2214562" cy="627065"/>
          </a:xfrm>
        </p:grpSpPr>
        <p:sp>
          <p:nvSpPr>
            <p:cNvPr id="236562"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选择项目信息。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3"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36551" name="Line 6"/>
          <p:cNvSpPr/>
          <p:nvPr/>
        </p:nvSpPr>
        <p:spPr>
          <a:xfrm rot="7317938">
            <a:off x="1679575" y="2644775"/>
            <a:ext cx="211138" cy="1047750"/>
          </a:xfrm>
          <a:prstGeom prst="line">
            <a:avLst/>
          </a:prstGeom>
          <a:ln w="19050" cap="flat" cmpd="sng">
            <a:solidFill>
              <a:srgbClr val="000066"/>
            </a:solidFill>
            <a:prstDash val="dash"/>
            <a:headEnd type="none" w="med" len="med"/>
            <a:tailEnd type="none" w="med" len="med"/>
          </a:ln>
        </p:spPr>
      </p:sp>
      <p:grpSp>
        <p:nvGrpSpPr>
          <p:cNvPr id="236552" name="组合 14"/>
          <p:cNvGrpSpPr/>
          <p:nvPr/>
        </p:nvGrpSpPr>
        <p:grpSpPr>
          <a:xfrm>
            <a:off x="1428750" y="4214813"/>
            <a:ext cx="2500313" cy="714375"/>
            <a:chOff x="5802323" y="3159125"/>
            <a:chExt cx="2571768" cy="785817"/>
          </a:xfrm>
        </p:grpSpPr>
        <p:sp>
          <p:nvSpPr>
            <p:cNvPr id="236560" name="AutoShape 5"/>
            <p:cNvSpPr/>
            <p:nvPr/>
          </p:nvSpPr>
          <p:spPr>
            <a:xfrm>
              <a:off x="5929687" y="3284856"/>
              <a:ext cx="2444404" cy="66008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点击“确定”按钮，导出文档。</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7" name="Oval 10"/>
            <p:cNvSpPr>
              <a:spLocks noChangeArrowheads="1"/>
            </p:cNvSpPr>
            <p:nvPr/>
          </p:nvSpPr>
          <p:spPr bwMode="auto">
            <a:xfrm>
              <a:off x="5802323" y="3159125"/>
              <a:ext cx="269424" cy="2706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36553" name="Line 6"/>
          <p:cNvSpPr/>
          <p:nvPr/>
        </p:nvSpPr>
        <p:spPr>
          <a:xfrm rot="7317938">
            <a:off x="893763" y="4838700"/>
            <a:ext cx="635000" cy="192088"/>
          </a:xfrm>
          <a:prstGeom prst="line">
            <a:avLst/>
          </a:prstGeom>
          <a:ln w="19050" cap="flat" cmpd="sng">
            <a:solidFill>
              <a:srgbClr val="000066"/>
            </a:solidFill>
            <a:prstDash val="dash"/>
            <a:headEnd type="none" w="med" len="med"/>
            <a:tailEnd type="none" w="med" len="med"/>
          </a:ln>
        </p:spPr>
      </p:sp>
      <p:grpSp>
        <p:nvGrpSpPr>
          <p:cNvPr id="236554" name="组合 18"/>
          <p:cNvGrpSpPr/>
          <p:nvPr/>
        </p:nvGrpSpPr>
        <p:grpSpPr>
          <a:xfrm rot="2471493">
            <a:off x="787400" y="5160963"/>
            <a:ext cx="379413" cy="288925"/>
            <a:chOff x="4897646" y="4493223"/>
            <a:chExt cx="379575" cy="288925"/>
          </a:xfrm>
        </p:grpSpPr>
        <p:sp>
          <p:nvSpPr>
            <p:cNvPr id="23655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3655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236555" name="组合 18"/>
          <p:cNvGrpSpPr/>
          <p:nvPr/>
        </p:nvGrpSpPr>
        <p:grpSpPr>
          <a:xfrm rot="2471493">
            <a:off x="930275" y="2589213"/>
            <a:ext cx="379413" cy="288925"/>
            <a:chOff x="4897646" y="4493223"/>
            <a:chExt cx="379575" cy="288925"/>
          </a:xfrm>
        </p:grpSpPr>
        <p:sp>
          <p:nvSpPr>
            <p:cNvPr id="23655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3655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overrideClrMapping bg1="lt1" tx1="dk1" bg2="lt2" tx2="dk2" accent1="accent1" accent2="accent2" accent3="accent3" accent4="accent4" accent5="accent5" accent6="accent6" hlink="hlink" folHlink="folHlink"/>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7570" name="Picture 2" descr="截图00"/>
          <p:cNvPicPr>
            <a:picLocks noChangeAspect="1"/>
          </p:cNvPicPr>
          <p:nvPr/>
        </p:nvPicPr>
        <p:blipFill>
          <a:blip r:embed="rId1"/>
          <a:stretch>
            <a:fillRect/>
          </a:stretch>
        </p:blipFill>
        <p:spPr>
          <a:xfrm>
            <a:off x="457200" y="1828800"/>
            <a:ext cx="7696200" cy="4343400"/>
          </a:xfrm>
          <a:prstGeom prst="rect">
            <a:avLst/>
          </a:prstGeom>
          <a:noFill/>
          <a:ln w="9525" cap="flat" cmpd="sng">
            <a:solidFill>
              <a:srgbClr val="4F81BD"/>
            </a:solidFill>
            <a:prstDash val="solid"/>
            <a:miter/>
            <a:headEnd type="none" w="med" len="med"/>
            <a:tailEnd type="none" w="med" len="med"/>
          </a:ln>
        </p:spPr>
      </p:pic>
      <p:sp>
        <p:nvSpPr>
          <p:cNvPr id="237571" name="标题 1"/>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学生档案　</a:t>
            </a:r>
            <a:r>
              <a:rPr lang="zh-CN" altLang="en-US" sz="2000" b="1" dirty="0">
                <a:solidFill>
                  <a:srgbClr val="17375E"/>
                </a:solidFill>
              </a:rPr>
              <a:t>导出</a:t>
            </a:r>
            <a:endParaRPr lang="zh-CN" altLang="en-US" sz="2000" b="1" dirty="0">
              <a:solidFill>
                <a:srgbClr val="17375E"/>
              </a:solidFill>
            </a:endParaRPr>
          </a:p>
        </p:txBody>
      </p:sp>
      <p:sp>
        <p:nvSpPr>
          <p:cNvPr id="2"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23757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访问路径：贷中管理→学生档案</a:t>
            </a:r>
            <a:endParaRPr lang="zh-CN" altLang="en-US" sz="1600" dirty="0">
              <a:latin typeface="华文楷体" panose="02010600040101010101" pitchFamily="2" charset="-122"/>
              <a:ea typeface="华文楷体" panose="02010600040101010101" pitchFamily="2" charset="-122"/>
            </a:endParaRPr>
          </a:p>
        </p:txBody>
      </p:sp>
      <p:grpSp>
        <p:nvGrpSpPr>
          <p:cNvPr id="237574" name="组合 7"/>
          <p:cNvGrpSpPr/>
          <p:nvPr/>
        </p:nvGrpSpPr>
        <p:grpSpPr>
          <a:xfrm rot="2444757">
            <a:off x="4975225" y="5949950"/>
            <a:ext cx="379413" cy="288925"/>
            <a:chOff x="4897646" y="4493223"/>
            <a:chExt cx="379575" cy="288925"/>
          </a:xfrm>
        </p:grpSpPr>
        <p:sp>
          <p:nvSpPr>
            <p:cNvPr id="23757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3757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37575" name="Line 6"/>
          <p:cNvSpPr/>
          <p:nvPr/>
        </p:nvSpPr>
        <p:spPr>
          <a:xfrm rot="7317938">
            <a:off x="5137150" y="5594350"/>
            <a:ext cx="635000" cy="192088"/>
          </a:xfrm>
          <a:prstGeom prst="line">
            <a:avLst/>
          </a:prstGeom>
          <a:ln w="19050" cap="flat" cmpd="sng">
            <a:solidFill>
              <a:srgbClr val="000066"/>
            </a:solidFill>
            <a:prstDash val="dash"/>
            <a:headEnd type="none" w="med" len="med"/>
            <a:tailEnd type="none" w="med" len="med"/>
          </a:ln>
        </p:spPr>
      </p:sp>
      <p:sp>
        <p:nvSpPr>
          <p:cNvPr id="237576" name="AutoShape 5"/>
          <p:cNvSpPr/>
          <p:nvPr/>
        </p:nvSpPr>
        <p:spPr>
          <a:xfrm>
            <a:off x="5776913" y="5210175"/>
            <a:ext cx="2224087" cy="50165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点击“备考表”按钮，导出备考表文档。</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4418" name="图片占位符 22" descr="1.png"/>
          <p:cNvPicPr>
            <a:picLocks noGrp="1" noChangeAspect="1"/>
          </p:cNvPicPr>
          <p:nvPr>
            <p:ph type="pic" sz="quarter" idx="1"/>
          </p:nvPr>
        </p:nvPicPr>
        <p:blipFill>
          <a:blip r:embed="rId1"/>
          <a:srcRect l="2003" r="2003"/>
          <a:stretch>
            <a:fillRect/>
          </a:stretch>
        </p:blipFill>
        <p:spPr>
          <a:xfrm>
            <a:off x="431800" y="1619250"/>
            <a:ext cx="8280400" cy="4392613"/>
          </a:xfrm>
          <a:ln>
            <a:solidFill>
              <a:schemeClr val="accent1">
                <a:alpha val="100000"/>
              </a:schemeClr>
            </a:solidFill>
            <a:miter lim="800000"/>
            <a:headEnd/>
            <a:tailEnd/>
          </a:ln>
        </p:spPr>
      </p:pic>
      <p:sp>
        <p:nvSpPr>
          <p:cNvPr id="444419"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zh-CN" altLang="en-US" sz="2800" b="1" dirty="0">
                <a:solidFill>
                  <a:srgbClr val="17375E"/>
                </a:solidFill>
              </a:rPr>
              <a:t>院系管理　</a:t>
            </a:r>
            <a:r>
              <a:rPr lang="zh-CN" altLang="en-US" sz="2000" b="1" dirty="0">
                <a:solidFill>
                  <a:srgbClr val="17375E"/>
                </a:solidFill>
              </a:rPr>
              <a:t>新增</a:t>
            </a:r>
            <a:endParaRPr lang="zh-CN" altLang="en-US" sz="2000" b="1" dirty="0">
              <a:solidFill>
                <a:srgbClr val="17375E"/>
              </a:solidFill>
            </a:endParaRPr>
          </a:p>
        </p:txBody>
      </p:sp>
      <p:sp>
        <p:nvSpPr>
          <p:cNvPr id="11267" name="灯片编号占位符 3"/>
          <p:cNvSpPr txBox="1">
            <a:spLocks noGrp="1"/>
          </p:cNvSpPr>
          <p:nvPr>
            <p:ph type="sldNum" sz="quarter" idx="10"/>
          </p:nvPr>
        </p:nvSpPr>
        <p:spPr bwMode="auto">
          <a:noFill/>
          <a:ln>
            <a:noFill/>
            <a:miter lim="800000"/>
          </a:ln>
        </p:spPr>
        <p:txBody>
          <a:bodyPr vert="horz" wrap="square" lIns="91440" tIns="45720" rIns="91440" bIns="45720" numCol="1" anchor="t" anchorCtr="0" compatLnSpc="1"/>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fld id="{9A0DB2DC-4C9A-4742-B13C-FB6460FD3503}" type="slidenum">
              <a:rPr lang="zh-CN" altLang="en-US" sz="1400" dirty="0">
                <a:latin typeface="Calibri" panose="020F0502020204030204" pitchFamily="34" charset="0"/>
              </a:rPr>
            </a:fld>
            <a:endParaRPr lang="zh-CN" altLang="en-US" sz="1400" dirty="0">
              <a:latin typeface="Calibri" panose="020F0502020204030204" pitchFamily="34" charset="0"/>
            </a:endParaRPr>
          </a:p>
        </p:txBody>
      </p:sp>
      <p:sp>
        <p:nvSpPr>
          <p:cNvPr id="44442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访问路径：机构管理→院系管理</a:t>
            </a:r>
            <a:endParaRPr lang="zh-CN" altLang="en-US" sz="1600" dirty="0">
              <a:latin typeface="华文楷体" panose="02010600040101010101" pitchFamily="2" charset="-122"/>
              <a:ea typeface="华文楷体" panose="02010600040101010101" pitchFamily="2" charset="-122"/>
            </a:endParaRPr>
          </a:p>
        </p:txBody>
      </p:sp>
      <p:grpSp>
        <p:nvGrpSpPr>
          <p:cNvPr id="444422" name="组合 7"/>
          <p:cNvGrpSpPr/>
          <p:nvPr/>
        </p:nvGrpSpPr>
        <p:grpSpPr>
          <a:xfrm rot="2444757">
            <a:off x="476250" y="5803900"/>
            <a:ext cx="379413" cy="288925"/>
            <a:chOff x="4897646" y="4493223"/>
            <a:chExt cx="379575" cy="288925"/>
          </a:xfrm>
        </p:grpSpPr>
        <p:sp>
          <p:nvSpPr>
            <p:cNvPr id="44442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4442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444423" name="AutoShape 5"/>
          <p:cNvSpPr/>
          <p:nvPr/>
        </p:nvSpPr>
        <p:spPr>
          <a:xfrm>
            <a:off x="1357313" y="4929188"/>
            <a:ext cx="2444750" cy="66040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新增</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按钮，进入院系管理新增页面。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444424" name="Line 6"/>
          <p:cNvSpPr/>
          <p:nvPr/>
        </p:nvSpPr>
        <p:spPr>
          <a:xfrm rot="7317938">
            <a:off x="639763" y="5556250"/>
            <a:ext cx="781050" cy="258763"/>
          </a:xfrm>
          <a:prstGeom prst="line">
            <a:avLst/>
          </a:prstGeom>
          <a:ln w="19050" cap="flat" cmpd="sng">
            <a:solidFill>
              <a:srgbClr val="000066"/>
            </a:solidFill>
            <a:prstDash val="dash"/>
            <a:headEnd type="none" w="med" len="med"/>
            <a:tailEnd type="none" w="med" len="med"/>
          </a:ln>
        </p:spPr>
      </p:sp>
    </p:spTree>
  </p:cSld>
  <p:clrMapOvr>
    <a:overrideClrMapping bg1="lt1" tx1="dk1" bg2="lt2" tx2="dk2" accent1="accent1" accent2="accent2" accent3="accent3" accent4="accent4" accent5="accent5" accent6="accent6" hlink="hlink" folHlink="folHlink"/>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a:xfrm>
            <a:off x="485775" y="214313"/>
            <a:ext cx="8229600" cy="642938"/>
          </a:xfrm>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系统用户与功能关系　</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（贷中管理）</a:t>
            </a:r>
            <a:endPar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241667" name="Rectangle 4"/>
          <p:cNvSpPr/>
          <p:nvPr/>
        </p:nvSpPr>
        <p:spPr>
          <a:xfrm>
            <a:off x="285750" y="2454275"/>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a:t>
            </a:r>
            <a:endParaRPr lang="zh-CN" altLang="en-US" sz="1400" dirty="0">
              <a:solidFill>
                <a:schemeClr val="bg1"/>
              </a:solidFill>
              <a:latin typeface="Arial" panose="020B0604020202020204" pitchFamily="34" charset="0"/>
            </a:endParaRPr>
          </a:p>
        </p:txBody>
      </p:sp>
      <p:sp>
        <p:nvSpPr>
          <p:cNvPr id="241668" name="Rectangle 4"/>
          <p:cNvSpPr/>
          <p:nvPr/>
        </p:nvSpPr>
        <p:spPr>
          <a:xfrm>
            <a:off x="285750" y="4343400"/>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a:t>
            </a:r>
            <a:endParaRPr lang="zh-CN" altLang="en-US" sz="1400" dirty="0">
              <a:solidFill>
                <a:schemeClr val="bg1"/>
              </a:solidFill>
              <a:latin typeface="Arial" panose="020B0604020202020204" pitchFamily="34" charset="0"/>
            </a:endParaRPr>
          </a:p>
        </p:txBody>
      </p:sp>
      <p:sp>
        <p:nvSpPr>
          <p:cNvPr id="241669" name="Rectangle 7"/>
          <p:cNvSpPr/>
          <p:nvPr/>
        </p:nvSpPr>
        <p:spPr>
          <a:xfrm>
            <a:off x="1357313" y="2025650"/>
            <a:ext cx="1273175"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高校管理员</a:t>
            </a:r>
            <a:endParaRPr lang="zh-CN" altLang="en-US" sz="1400" dirty="0">
              <a:solidFill>
                <a:schemeClr val="bg1"/>
              </a:solidFill>
              <a:latin typeface="Arial" panose="020B0604020202020204" pitchFamily="34" charset="0"/>
            </a:endParaRPr>
          </a:p>
        </p:txBody>
      </p:sp>
      <p:sp>
        <p:nvSpPr>
          <p:cNvPr id="241670" name="Rectangle 7"/>
          <p:cNvSpPr/>
          <p:nvPr/>
        </p:nvSpPr>
        <p:spPr>
          <a:xfrm>
            <a:off x="1357313" y="2597150"/>
            <a:ext cx="1273175"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高校经办人</a:t>
            </a:r>
            <a:endParaRPr lang="zh-CN" altLang="en-US" sz="1400" dirty="0">
              <a:solidFill>
                <a:schemeClr val="bg1"/>
              </a:solidFill>
              <a:latin typeface="Arial" panose="020B0604020202020204" pitchFamily="34" charset="0"/>
            </a:endParaRPr>
          </a:p>
        </p:txBody>
      </p:sp>
      <p:sp>
        <p:nvSpPr>
          <p:cNvPr id="241671" name="Rectangle 7"/>
          <p:cNvSpPr/>
          <p:nvPr/>
        </p:nvSpPr>
        <p:spPr>
          <a:xfrm>
            <a:off x="1360488" y="3168650"/>
            <a:ext cx="1273175" cy="2984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高校负责人</a:t>
            </a:r>
            <a:endParaRPr lang="zh-CN" altLang="en-US" sz="1400" dirty="0">
              <a:solidFill>
                <a:schemeClr val="bg1"/>
              </a:solidFill>
              <a:latin typeface="Arial" panose="020B0604020202020204" pitchFamily="34" charset="0"/>
            </a:endParaRPr>
          </a:p>
        </p:txBody>
      </p:sp>
      <p:sp>
        <p:nvSpPr>
          <p:cNvPr id="241672" name="Rectangle 7"/>
          <p:cNvSpPr/>
          <p:nvPr/>
        </p:nvSpPr>
        <p:spPr>
          <a:xfrm>
            <a:off x="1357313" y="4167188"/>
            <a:ext cx="1273175" cy="287337"/>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院系经办人</a:t>
            </a:r>
            <a:endParaRPr lang="zh-CN" altLang="en-US" sz="1400" dirty="0">
              <a:solidFill>
                <a:schemeClr val="bg1"/>
              </a:solidFill>
              <a:latin typeface="Arial" panose="020B0604020202020204" pitchFamily="34" charset="0"/>
            </a:endParaRPr>
          </a:p>
        </p:txBody>
      </p:sp>
      <p:sp>
        <p:nvSpPr>
          <p:cNvPr id="241673" name="Rectangle 7"/>
          <p:cNvSpPr/>
          <p:nvPr/>
        </p:nvSpPr>
        <p:spPr>
          <a:xfrm>
            <a:off x="1360488" y="4740275"/>
            <a:ext cx="1273175" cy="331788"/>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院系负责人</a:t>
            </a:r>
            <a:endParaRPr lang="zh-CN" altLang="en-US" sz="1400" dirty="0">
              <a:solidFill>
                <a:schemeClr val="bg1"/>
              </a:solidFill>
              <a:latin typeface="Arial" panose="020B0604020202020204" pitchFamily="34" charset="0"/>
            </a:endParaRPr>
          </a:p>
        </p:txBody>
      </p:sp>
      <p:sp>
        <p:nvSpPr>
          <p:cNvPr id="241674" name="Line 44"/>
          <p:cNvSpPr/>
          <p:nvPr/>
        </p:nvSpPr>
        <p:spPr>
          <a:xfrm flipH="1">
            <a:off x="338138" y="3868738"/>
            <a:ext cx="8027987" cy="0"/>
          </a:xfrm>
          <a:prstGeom prst="line">
            <a:avLst/>
          </a:prstGeom>
          <a:ln w="19050" cap="flat" cmpd="sng">
            <a:solidFill>
              <a:srgbClr val="969696"/>
            </a:solidFill>
            <a:prstDash val="lgDash"/>
            <a:headEnd type="none" w="med" len="med"/>
            <a:tailEnd type="none" w="med" len="med"/>
          </a:ln>
        </p:spPr>
      </p:sp>
      <p:cxnSp>
        <p:nvCxnSpPr>
          <p:cNvPr id="69" name="直接连接符 68"/>
          <p:cNvCxnSpPr/>
          <p:nvPr/>
        </p:nvCxnSpPr>
        <p:spPr>
          <a:xfrm>
            <a:off x="1436688" y="2454275"/>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436688" y="3025775"/>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436688" y="4597400"/>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grpSp>
        <p:nvGrpSpPr>
          <p:cNvPr id="241678" name="组合 32"/>
          <p:cNvGrpSpPr/>
          <p:nvPr/>
        </p:nvGrpSpPr>
        <p:grpSpPr>
          <a:xfrm>
            <a:off x="2786063" y="2008188"/>
            <a:ext cx="1357312" cy="303212"/>
            <a:chOff x="4071934" y="3643314"/>
            <a:chExt cx="1357332" cy="303217"/>
          </a:xfrm>
        </p:grpSpPr>
        <p:sp>
          <p:nvSpPr>
            <p:cNvPr id="241695" name="AutoShape 5"/>
            <p:cNvSpPr/>
            <p:nvPr/>
          </p:nvSpPr>
          <p:spPr>
            <a:xfrm>
              <a:off x="4214811" y="3643314"/>
              <a:ext cx="1214455"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合同预处理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9"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0" name="圆角矩形 29"/>
          <p:cNvSpPr/>
          <p:nvPr/>
        </p:nvSpPr>
        <p:spPr>
          <a:xfrm>
            <a:off x="6011863" y="2565400"/>
            <a:ext cx="2089150" cy="428625"/>
          </a:xfrm>
          <a:prstGeom prst="roundRect">
            <a:avLst/>
          </a:prstGeom>
          <a:solidFill>
            <a:schemeClr val="accent1">
              <a:alpha val="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241680" name="组合 32"/>
          <p:cNvGrpSpPr/>
          <p:nvPr/>
        </p:nvGrpSpPr>
        <p:grpSpPr>
          <a:xfrm>
            <a:off x="4265613" y="1997075"/>
            <a:ext cx="1643062" cy="857250"/>
            <a:chOff x="4071934" y="3643310"/>
            <a:chExt cx="1643074" cy="857266"/>
          </a:xfrm>
        </p:grpSpPr>
        <p:sp>
          <p:nvSpPr>
            <p:cNvPr id="241693" name="AutoShape 5"/>
            <p:cNvSpPr/>
            <p:nvPr/>
          </p:nvSpPr>
          <p:spPr>
            <a:xfrm>
              <a:off x="4214810" y="3643310"/>
              <a:ext cx="1500198" cy="85726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合同签订与审查</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4071934" y="3643310"/>
              <a:ext cx="269877" cy="26988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41681" name="组合 32"/>
          <p:cNvGrpSpPr/>
          <p:nvPr/>
        </p:nvGrpSpPr>
        <p:grpSpPr>
          <a:xfrm>
            <a:off x="6072188" y="2008188"/>
            <a:ext cx="1214437" cy="303212"/>
            <a:chOff x="4071934" y="3643314"/>
            <a:chExt cx="1214456" cy="303217"/>
          </a:xfrm>
        </p:grpSpPr>
        <p:sp>
          <p:nvSpPr>
            <p:cNvPr id="241691" name="AutoShape 5"/>
            <p:cNvSpPr/>
            <p:nvPr/>
          </p:nvSpPr>
          <p:spPr>
            <a:xfrm>
              <a:off x="4214811" y="3643314"/>
              <a:ext cx="1071579"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学生档案</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6"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41683" name="组合 32"/>
          <p:cNvGrpSpPr/>
          <p:nvPr/>
        </p:nvGrpSpPr>
        <p:grpSpPr>
          <a:xfrm>
            <a:off x="4278313" y="4168775"/>
            <a:ext cx="1643062" cy="857250"/>
            <a:chOff x="4071934" y="3643310"/>
            <a:chExt cx="1643074" cy="857266"/>
          </a:xfrm>
        </p:grpSpPr>
        <p:sp>
          <p:nvSpPr>
            <p:cNvPr id="241687" name="AutoShape 5"/>
            <p:cNvSpPr/>
            <p:nvPr/>
          </p:nvSpPr>
          <p:spPr>
            <a:xfrm>
              <a:off x="4214810" y="3643310"/>
              <a:ext cx="1500198" cy="85726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合同签订与审查</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2" name="Oval 10"/>
            <p:cNvSpPr>
              <a:spLocks noChangeArrowheads="1"/>
            </p:cNvSpPr>
            <p:nvPr/>
          </p:nvSpPr>
          <p:spPr bwMode="auto">
            <a:xfrm>
              <a:off x="4071934" y="3643310"/>
              <a:ext cx="269877" cy="26988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41684" name="Group 30"/>
          <p:cNvGrpSpPr/>
          <p:nvPr/>
        </p:nvGrpSpPr>
        <p:grpSpPr>
          <a:xfrm>
            <a:off x="6084888" y="2636838"/>
            <a:ext cx="1916112" cy="303212"/>
            <a:chOff x="3833" y="1661"/>
            <a:chExt cx="1179" cy="191"/>
          </a:xfrm>
        </p:grpSpPr>
        <p:sp>
          <p:nvSpPr>
            <p:cNvPr id="241685" name="AutoShape 5"/>
            <p:cNvSpPr/>
            <p:nvPr/>
          </p:nvSpPr>
          <p:spPr>
            <a:xfrm>
              <a:off x="3968" y="1661"/>
              <a:ext cx="1044" cy="191"/>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en-US" altLang="zh-CN" sz="1300" dirty="0">
                  <a:latin typeface="华文楷体" panose="02010600040101010101" pitchFamily="2" charset="-122"/>
                  <a:ea typeface="华文楷体" panose="02010600040101010101" pitchFamily="2" charset="-122"/>
                  <a:sym typeface="Arial" panose="020B0604020202020204" pitchFamily="34" charset="0"/>
                </a:rPr>
                <a:t>  </a:t>
              </a:r>
              <a:r>
                <a:rPr lang="zh-CN" altLang="en-US" sz="1300" dirty="0">
                  <a:latin typeface="华文楷体" panose="02010600040101010101" pitchFamily="2" charset="-122"/>
                  <a:ea typeface="华文楷体" panose="02010600040101010101" pitchFamily="2" charset="-122"/>
                  <a:sym typeface="Arial" panose="020B0604020202020204" pitchFamily="34" charset="0"/>
                </a:rPr>
                <a:t>高校学费到账查询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9" name="Oval 10"/>
            <p:cNvSpPr>
              <a:spLocks noChangeArrowheads="1"/>
            </p:cNvSpPr>
            <p:nvPr/>
          </p:nvSpPr>
          <p:spPr bwMode="auto">
            <a:xfrm>
              <a:off x="3833" y="1661"/>
              <a:ext cx="181"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4</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3714" name="Picture 2"/>
          <p:cNvPicPr preferRelativeResize="0"/>
          <p:nvPr/>
        </p:nvPicPr>
        <p:blipFill>
          <a:blip r:embed="rId1"/>
          <a:stretch>
            <a:fillRect/>
          </a:stretch>
        </p:blipFill>
        <p:spPr>
          <a:xfrm>
            <a:off x="431800" y="1619250"/>
            <a:ext cx="8277225" cy="4498975"/>
          </a:xfrm>
          <a:prstGeom prst="rect">
            <a:avLst/>
          </a:prstGeom>
          <a:noFill/>
          <a:ln w="9525" cap="flat" cmpd="sng">
            <a:solidFill>
              <a:srgbClr val="3366FF"/>
            </a:solidFill>
            <a:prstDash val="solid"/>
            <a:miter/>
            <a:headEnd type="none" w="med" len="med"/>
            <a:tailEnd type="none" w="med" len="med"/>
          </a:ln>
        </p:spPr>
      </p:pic>
      <p:sp>
        <p:nvSpPr>
          <p:cNvPr id="243715"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4. </a:t>
            </a:r>
            <a:r>
              <a:rPr lang="zh-CN" altLang="en-US" sz="2800" b="1" dirty="0">
                <a:solidFill>
                  <a:srgbClr val="17375E"/>
                </a:solidFill>
              </a:rPr>
              <a:t>高校学费到帐查询　</a:t>
            </a:r>
            <a:r>
              <a:rPr lang="zh-CN" altLang="en-US" sz="2000" b="1" dirty="0">
                <a:solidFill>
                  <a:srgbClr val="17375E"/>
                </a:solidFill>
              </a:rPr>
              <a:t>查询</a:t>
            </a:r>
            <a:endParaRPr lang="zh-CN" altLang="en-US" sz="2000" b="1" dirty="0">
              <a:solidFill>
                <a:srgbClr val="17375E"/>
              </a:solidFill>
            </a:endParaRPr>
          </a:p>
        </p:txBody>
      </p:sp>
      <p:sp>
        <p:nvSpPr>
          <p:cNvPr id="243716"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243717" name="文本占位符 22"/>
          <p:cNvSpPr>
            <a:spLocks noGrp="1"/>
          </p:cNvSpPr>
          <p:nvPr>
            <p:ph type="body" sz="quarter"/>
          </p:nvPr>
        </p:nvSpPr>
        <p:spPr>
          <a:xfrm>
            <a:off x="468313" y="98107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操作角色：高校用户</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访问路径：贷中管理→高校学费到帐查询</a:t>
            </a:r>
            <a:endParaRPr lang="zh-CN" altLang="en-US" sz="1600" dirty="0">
              <a:latin typeface="华文楷体" panose="02010600040101010101" pitchFamily="2" charset="-122"/>
              <a:ea typeface="华文楷体" panose="02010600040101010101" pitchFamily="2" charset="-122"/>
            </a:endParaRPr>
          </a:p>
        </p:txBody>
      </p:sp>
      <p:grpSp>
        <p:nvGrpSpPr>
          <p:cNvPr id="243718" name="组合 23"/>
          <p:cNvGrpSpPr/>
          <p:nvPr/>
        </p:nvGrpSpPr>
        <p:grpSpPr>
          <a:xfrm rot="6183669">
            <a:off x="7583488" y="2646363"/>
            <a:ext cx="360362" cy="288925"/>
            <a:chOff x="4897646" y="4493223"/>
            <a:chExt cx="379575" cy="288925"/>
          </a:xfrm>
        </p:grpSpPr>
        <p:sp>
          <p:nvSpPr>
            <p:cNvPr id="24372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4372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43719" name="Line 6"/>
          <p:cNvSpPr/>
          <p:nvPr/>
        </p:nvSpPr>
        <p:spPr>
          <a:xfrm rot="7317938" flipH="1" flipV="1">
            <a:off x="7151688" y="3206750"/>
            <a:ext cx="603250" cy="25400"/>
          </a:xfrm>
          <a:prstGeom prst="line">
            <a:avLst/>
          </a:prstGeom>
          <a:ln w="19050" cap="flat" cmpd="sng">
            <a:solidFill>
              <a:srgbClr val="000066"/>
            </a:solidFill>
            <a:prstDash val="dash"/>
            <a:headEnd type="none" w="med" len="med"/>
            <a:tailEnd type="none" w="med" len="med"/>
          </a:ln>
        </p:spPr>
      </p:sp>
      <p:sp>
        <p:nvSpPr>
          <p:cNvPr id="243720" name="AutoShape 5"/>
          <p:cNvSpPr/>
          <p:nvPr/>
        </p:nvSpPr>
        <p:spPr>
          <a:xfrm>
            <a:off x="5791200" y="3502025"/>
            <a:ext cx="1871663" cy="5937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Calibri" panose="020F0502020204030204" pitchFamily="34" charset="0"/>
                <a:ea typeface="华文楷体" panose="02010600040101010101" pitchFamily="2" charset="-122"/>
              </a:rPr>
              <a:t>输入查询条件，点击查询按钮。</a:t>
            </a:r>
            <a:endParaRPr lang="zh-CN" altLang="en-US" sz="1200" dirty="0">
              <a:solidFill>
                <a:srgbClr val="17375E"/>
              </a:solidFill>
              <a:latin typeface="Calibri" panose="020F0502020204030204" pitchFamily="34" charset="0"/>
              <a:ea typeface="华文楷体" panose="02010600040101010101" pitchFamily="2" charset="-122"/>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4738" name="Picture 2"/>
          <p:cNvPicPr preferRelativeResize="0"/>
          <p:nvPr/>
        </p:nvPicPr>
        <p:blipFill>
          <a:blip r:embed="rId1"/>
          <a:stretch>
            <a:fillRect/>
          </a:stretch>
        </p:blipFill>
        <p:spPr>
          <a:xfrm>
            <a:off x="431800" y="1619250"/>
            <a:ext cx="8277225" cy="4498975"/>
          </a:xfrm>
          <a:prstGeom prst="rect">
            <a:avLst/>
          </a:prstGeom>
          <a:noFill/>
          <a:ln w="9525" cap="flat" cmpd="sng">
            <a:solidFill>
              <a:srgbClr val="3366FF"/>
            </a:solidFill>
            <a:prstDash val="solid"/>
            <a:miter/>
            <a:headEnd type="none" w="med" len="med"/>
            <a:tailEnd type="none" w="med" len="med"/>
          </a:ln>
        </p:spPr>
      </p:pic>
      <p:sp>
        <p:nvSpPr>
          <p:cNvPr id="244739"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4. </a:t>
            </a:r>
            <a:r>
              <a:rPr lang="zh-CN" altLang="en-US" sz="2800" b="1" dirty="0">
                <a:solidFill>
                  <a:srgbClr val="17375E"/>
                </a:solidFill>
              </a:rPr>
              <a:t>高校学费到帐查询　</a:t>
            </a:r>
            <a:r>
              <a:rPr lang="zh-CN" altLang="en-US" sz="2000" b="1" dirty="0">
                <a:solidFill>
                  <a:srgbClr val="17375E"/>
                </a:solidFill>
              </a:rPr>
              <a:t>明细查询</a:t>
            </a:r>
            <a:endParaRPr lang="zh-CN" altLang="en-US" sz="2000" b="1" dirty="0">
              <a:solidFill>
                <a:srgbClr val="17375E"/>
              </a:solidFill>
            </a:endParaRPr>
          </a:p>
        </p:txBody>
      </p:sp>
      <p:sp>
        <p:nvSpPr>
          <p:cNvPr id="244740"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244741" name="文本占位符 22"/>
          <p:cNvSpPr>
            <a:spLocks noGrp="1"/>
          </p:cNvSpPr>
          <p:nvPr>
            <p:ph type="body" sz="quarter"/>
          </p:nvPr>
        </p:nvSpPr>
        <p:spPr>
          <a:xfrm>
            <a:off x="468313" y="98107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操作角色：高校用户</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访问路径：贷中管理→高校学费到帐查询</a:t>
            </a:r>
            <a:endParaRPr lang="zh-CN" altLang="en-US" sz="1600" dirty="0">
              <a:latin typeface="华文楷体" panose="02010600040101010101" pitchFamily="2" charset="-122"/>
              <a:ea typeface="华文楷体" panose="02010600040101010101" pitchFamily="2" charset="-122"/>
            </a:endParaRPr>
          </a:p>
        </p:txBody>
      </p:sp>
      <p:grpSp>
        <p:nvGrpSpPr>
          <p:cNvPr id="244742" name="组合 23"/>
          <p:cNvGrpSpPr/>
          <p:nvPr/>
        </p:nvGrpSpPr>
        <p:grpSpPr>
          <a:xfrm rot="2471493">
            <a:off x="1179513" y="2924175"/>
            <a:ext cx="360362" cy="288925"/>
            <a:chOff x="4897646" y="4493223"/>
            <a:chExt cx="379575" cy="288925"/>
          </a:xfrm>
        </p:grpSpPr>
        <p:sp>
          <p:nvSpPr>
            <p:cNvPr id="24474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4474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44743" name="Line 6"/>
          <p:cNvSpPr/>
          <p:nvPr/>
        </p:nvSpPr>
        <p:spPr>
          <a:xfrm rot="7317938" flipV="1">
            <a:off x="1793875" y="3024188"/>
            <a:ext cx="233363" cy="1143000"/>
          </a:xfrm>
          <a:prstGeom prst="line">
            <a:avLst/>
          </a:prstGeom>
          <a:ln w="19050" cap="flat" cmpd="sng">
            <a:solidFill>
              <a:srgbClr val="000066"/>
            </a:solidFill>
            <a:prstDash val="dash"/>
            <a:headEnd type="none" w="med" len="med"/>
            <a:tailEnd type="none" w="med" len="med"/>
          </a:ln>
        </p:spPr>
      </p:sp>
      <p:grpSp>
        <p:nvGrpSpPr>
          <p:cNvPr id="244744" name="组合 11"/>
          <p:cNvGrpSpPr/>
          <p:nvPr/>
        </p:nvGrpSpPr>
        <p:grpSpPr>
          <a:xfrm>
            <a:off x="2205038" y="3868738"/>
            <a:ext cx="2214562" cy="627062"/>
            <a:chOff x="5802323" y="3159125"/>
            <a:chExt cx="2214562" cy="627065"/>
          </a:xfrm>
        </p:grpSpPr>
        <p:sp>
          <p:nvSpPr>
            <p:cNvPr id="244745"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Calibri" panose="020F0502020204030204" pitchFamily="34" charset="0"/>
                  <a:ea typeface="华文楷体" panose="02010600040101010101" pitchFamily="2" charset="-122"/>
                </a:rPr>
                <a:t>点击这个超链接，查看发放明细信息。</a:t>
              </a:r>
              <a:endParaRPr lang="zh-CN" altLang="en-US" sz="1200" dirty="0">
                <a:solidFill>
                  <a:srgbClr val="17375E"/>
                </a:solidFill>
                <a:latin typeface="Calibri" panose="020F0502020204030204" pitchFamily="34" charset="0"/>
                <a:ea typeface="华文楷体" panose="02010600040101010101" pitchFamily="2" charset="-122"/>
              </a:endParaRPr>
            </a:p>
          </p:txBody>
        </p:sp>
        <p:sp>
          <p:nvSpPr>
            <p:cNvPr id="11"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62" name="Picture 2"/>
          <p:cNvPicPr preferRelativeResize="0"/>
          <p:nvPr/>
        </p:nvPicPr>
        <p:blipFill>
          <a:blip r:embed="rId1"/>
          <a:stretch>
            <a:fillRect/>
          </a:stretch>
        </p:blipFill>
        <p:spPr>
          <a:xfrm>
            <a:off x="431800" y="1619250"/>
            <a:ext cx="8277225" cy="4498975"/>
          </a:xfrm>
          <a:prstGeom prst="rect">
            <a:avLst/>
          </a:prstGeom>
          <a:noFill/>
          <a:ln w="9525" cap="flat" cmpd="sng">
            <a:solidFill>
              <a:srgbClr val="3366FF"/>
            </a:solidFill>
            <a:prstDash val="solid"/>
            <a:miter/>
            <a:headEnd type="none" w="med" len="med"/>
            <a:tailEnd type="none" w="med" len="med"/>
          </a:ln>
        </p:spPr>
      </p:pic>
      <p:sp>
        <p:nvSpPr>
          <p:cNvPr id="245763"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4. </a:t>
            </a:r>
            <a:r>
              <a:rPr lang="zh-CN" altLang="en-US" sz="2800" b="1" dirty="0">
                <a:solidFill>
                  <a:srgbClr val="17375E"/>
                </a:solidFill>
              </a:rPr>
              <a:t>高校学费到帐查询　</a:t>
            </a:r>
            <a:r>
              <a:rPr lang="zh-CN" altLang="en-US" sz="2000" b="1" dirty="0">
                <a:solidFill>
                  <a:srgbClr val="17375E"/>
                </a:solidFill>
              </a:rPr>
              <a:t>明细查询（续）</a:t>
            </a:r>
            <a:endParaRPr lang="zh-CN" altLang="en-US" sz="2000" b="1" dirty="0">
              <a:solidFill>
                <a:srgbClr val="17375E"/>
              </a:solidFill>
            </a:endParaRPr>
          </a:p>
        </p:txBody>
      </p:sp>
      <p:sp>
        <p:nvSpPr>
          <p:cNvPr id="245764"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245765" name="文本占位符 22"/>
          <p:cNvSpPr>
            <a:spLocks noGrp="1"/>
          </p:cNvSpPr>
          <p:nvPr>
            <p:ph type="body" sz="quarter"/>
          </p:nvPr>
        </p:nvSpPr>
        <p:spPr>
          <a:xfrm>
            <a:off x="468313" y="98107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操作角色：高校用户</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访问路径：贷中管理→高校学费到帐查询</a:t>
            </a:r>
            <a:endParaRPr lang="zh-CN" altLang="en-US" sz="1600" dirty="0">
              <a:latin typeface="华文楷体" panose="02010600040101010101" pitchFamily="2" charset="-122"/>
              <a:ea typeface="华文楷体" panose="02010600040101010101" pitchFamily="2" charset="-122"/>
            </a:endParaRPr>
          </a:p>
        </p:txBody>
      </p:sp>
      <p:grpSp>
        <p:nvGrpSpPr>
          <p:cNvPr id="245766" name="组合 23"/>
          <p:cNvGrpSpPr/>
          <p:nvPr/>
        </p:nvGrpSpPr>
        <p:grpSpPr>
          <a:xfrm rot="2471493">
            <a:off x="762000" y="2314575"/>
            <a:ext cx="360363" cy="288925"/>
            <a:chOff x="4897646" y="4493223"/>
            <a:chExt cx="379575" cy="288925"/>
          </a:xfrm>
        </p:grpSpPr>
        <p:sp>
          <p:nvSpPr>
            <p:cNvPr id="24577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4577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45767" name="Line 6"/>
          <p:cNvSpPr/>
          <p:nvPr/>
        </p:nvSpPr>
        <p:spPr>
          <a:xfrm rot="7317938" flipV="1">
            <a:off x="1376363" y="2414588"/>
            <a:ext cx="233362" cy="1143000"/>
          </a:xfrm>
          <a:prstGeom prst="line">
            <a:avLst/>
          </a:prstGeom>
          <a:ln w="19050" cap="flat" cmpd="sng">
            <a:solidFill>
              <a:srgbClr val="000066"/>
            </a:solidFill>
            <a:prstDash val="dash"/>
            <a:headEnd type="none" w="med" len="med"/>
            <a:tailEnd type="none" w="med" len="med"/>
          </a:ln>
        </p:spPr>
      </p:sp>
      <p:grpSp>
        <p:nvGrpSpPr>
          <p:cNvPr id="245768" name="组合 11"/>
          <p:cNvGrpSpPr/>
          <p:nvPr/>
        </p:nvGrpSpPr>
        <p:grpSpPr>
          <a:xfrm>
            <a:off x="1787525" y="3259138"/>
            <a:ext cx="2214563" cy="627062"/>
            <a:chOff x="5802323" y="3159125"/>
            <a:chExt cx="2214562" cy="627065"/>
          </a:xfrm>
        </p:grpSpPr>
        <p:sp>
          <p:nvSpPr>
            <p:cNvPr id="245776"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Calibri" panose="020F0502020204030204" pitchFamily="34" charset="0"/>
                  <a:ea typeface="华文楷体" panose="02010600040101010101" pitchFamily="2" charset="-122"/>
                </a:rPr>
                <a:t>点击学生姓名超链接，查看学生基本信息。</a:t>
              </a:r>
              <a:endParaRPr lang="zh-CN" altLang="en-US" sz="1200" dirty="0">
                <a:solidFill>
                  <a:srgbClr val="17375E"/>
                </a:solidFill>
                <a:latin typeface="Calibri" panose="020F0502020204030204" pitchFamily="34" charset="0"/>
                <a:ea typeface="华文楷体" panose="02010600040101010101" pitchFamily="2" charset="-122"/>
              </a:endParaRPr>
            </a:p>
          </p:txBody>
        </p:sp>
        <p:sp>
          <p:nvSpPr>
            <p:cNvPr id="3"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45769" name="组合 23"/>
          <p:cNvGrpSpPr/>
          <p:nvPr/>
        </p:nvGrpSpPr>
        <p:grpSpPr>
          <a:xfrm rot="5861766">
            <a:off x="6684963" y="2570163"/>
            <a:ext cx="360362" cy="288925"/>
            <a:chOff x="4897646" y="4493223"/>
            <a:chExt cx="379575" cy="288925"/>
          </a:xfrm>
        </p:grpSpPr>
        <p:sp>
          <p:nvSpPr>
            <p:cNvPr id="245774"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4577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45770" name="Line 6"/>
          <p:cNvSpPr/>
          <p:nvPr/>
        </p:nvSpPr>
        <p:spPr>
          <a:xfrm rot="8014627" flipH="1" flipV="1">
            <a:off x="5945188" y="3213100"/>
            <a:ext cx="928687" cy="9525"/>
          </a:xfrm>
          <a:prstGeom prst="line">
            <a:avLst/>
          </a:prstGeom>
          <a:ln w="19050" cap="flat" cmpd="sng">
            <a:solidFill>
              <a:srgbClr val="000066"/>
            </a:solidFill>
            <a:prstDash val="dash"/>
            <a:headEnd type="none" w="med" len="med"/>
            <a:tailEnd type="none" w="med" len="med"/>
          </a:ln>
        </p:spPr>
      </p:sp>
      <p:grpSp>
        <p:nvGrpSpPr>
          <p:cNvPr id="245771" name="组合 11"/>
          <p:cNvGrpSpPr/>
          <p:nvPr/>
        </p:nvGrpSpPr>
        <p:grpSpPr>
          <a:xfrm>
            <a:off x="5100638" y="3487738"/>
            <a:ext cx="2214562" cy="627062"/>
            <a:chOff x="5802323" y="3159125"/>
            <a:chExt cx="2214562" cy="627065"/>
          </a:xfrm>
        </p:grpSpPr>
        <p:sp>
          <p:nvSpPr>
            <p:cNvPr id="245772"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Calibri" panose="020F0502020204030204" pitchFamily="34" charset="0"/>
                  <a:ea typeface="华文楷体" panose="02010600040101010101" pitchFamily="2" charset="-122"/>
                </a:rPr>
                <a:t>点击合同编号超链接，查看合同信息。</a:t>
              </a:r>
              <a:endParaRPr lang="zh-CN" altLang="en-US" sz="1200" dirty="0">
                <a:solidFill>
                  <a:srgbClr val="17375E"/>
                </a:solidFill>
                <a:latin typeface="Calibri" panose="020F0502020204030204" pitchFamily="34" charset="0"/>
                <a:ea typeface="华文楷体" panose="02010600040101010101" pitchFamily="2" charset="-122"/>
              </a:endParaRPr>
            </a:p>
          </p:txBody>
        </p:sp>
        <p:sp>
          <p:nvSpPr>
            <p:cNvPr id="11"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6786" name="Picture 2"/>
          <p:cNvPicPr preferRelativeResize="0"/>
          <p:nvPr/>
        </p:nvPicPr>
        <p:blipFill>
          <a:blip r:embed="rId1"/>
          <a:stretch>
            <a:fillRect/>
          </a:stretch>
        </p:blipFill>
        <p:spPr>
          <a:xfrm>
            <a:off x="431800" y="1619250"/>
            <a:ext cx="8277225" cy="4498975"/>
          </a:xfrm>
          <a:prstGeom prst="rect">
            <a:avLst/>
          </a:prstGeom>
          <a:noFill/>
          <a:ln w="9525" cap="flat" cmpd="sng">
            <a:solidFill>
              <a:srgbClr val="3366FF"/>
            </a:solidFill>
            <a:prstDash val="solid"/>
            <a:miter/>
            <a:headEnd type="none" w="med" len="med"/>
            <a:tailEnd type="none" w="med" len="med"/>
          </a:ln>
        </p:spPr>
      </p:pic>
      <p:sp>
        <p:nvSpPr>
          <p:cNvPr id="246787"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4. </a:t>
            </a:r>
            <a:r>
              <a:rPr lang="zh-CN" altLang="en-US" sz="2800" b="1" dirty="0">
                <a:solidFill>
                  <a:srgbClr val="17375E"/>
                </a:solidFill>
              </a:rPr>
              <a:t>高校学费到帐查询　</a:t>
            </a:r>
            <a:r>
              <a:rPr lang="zh-CN" altLang="en-US" sz="2000" b="1" dirty="0">
                <a:solidFill>
                  <a:srgbClr val="17375E"/>
                </a:solidFill>
              </a:rPr>
              <a:t>导出</a:t>
            </a:r>
            <a:endParaRPr lang="zh-CN" altLang="en-US" sz="2000" b="1" dirty="0">
              <a:solidFill>
                <a:srgbClr val="17375E"/>
              </a:solidFill>
            </a:endParaRPr>
          </a:p>
        </p:txBody>
      </p:sp>
      <p:sp>
        <p:nvSpPr>
          <p:cNvPr id="246788"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246789" name="文本占位符 22"/>
          <p:cNvSpPr>
            <a:spLocks noGrp="1"/>
          </p:cNvSpPr>
          <p:nvPr>
            <p:ph type="body" sz="quarter"/>
          </p:nvPr>
        </p:nvSpPr>
        <p:spPr>
          <a:xfrm>
            <a:off x="468313" y="98107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操作角色：高校用户</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访问路径：贷中管理→高校学费到帐查询</a:t>
            </a:r>
            <a:endParaRPr lang="zh-CN" altLang="en-US" sz="1600" dirty="0">
              <a:latin typeface="华文楷体" panose="02010600040101010101" pitchFamily="2" charset="-122"/>
              <a:ea typeface="华文楷体" panose="02010600040101010101" pitchFamily="2" charset="-122"/>
            </a:endParaRPr>
          </a:p>
        </p:txBody>
      </p:sp>
      <p:grpSp>
        <p:nvGrpSpPr>
          <p:cNvPr id="246790" name="组合 23"/>
          <p:cNvGrpSpPr/>
          <p:nvPr/>
        </p:nvGrpSpPr>
        <p:grpSpPr>
          <a:xfrm rot="2471493">
            <a:off x="1330325" y="5743575"/>
            <a:ext cx="360363" cy="288925"/>
            <a:chOff x="4897646" y="4493223"/>
            <a:chExt cx="379575" cy="288925"/>
          </a:xfrm>
        </p:grpSpPr>
        <p:sp>
          <p:nvSpPr>
            <p:cNvPr id="24680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4680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46791" name="Line 6"/>
          <p:cNvSpPr/>
          <p:nvPr/>
        </p:nvSpPr>
        <p:spPr>
          <a:xfrm rot="7317938" flipH="1" flipV="1">
            <a:off x="1528763" y="5343525"/>
            <a:ext cx="863600" cy="425450"/>
          </a:xfrm>
          <a:prstGeom prst="line">
            <a:avLst/>
          </a:prstGeom>
          <a:ln w="19050" cap="flat" cmpd="sng">
            <a:solidFill>
              <a:srgbClr val="000066"/>
            </a:solidFill>
            <a:prstDash val="dash"/>
            <a:headEnd type="none" w="med" len="med"/>
            <a:tailEnd type="none" w="med" len="med"/>
          </a:ln>
        </p:spPr>
      </p:sp>
      <p:grpSp>
        <p:nvGrpSpPr>
          <p:cNvPr id="246792" name="Group 26"/>
          <p:cNvGrpSpPr/>
          <p:nvPr/>
        </p:nvGrpSpPr>
        <p:grpSpPr>
          <a:xfrm>
            <a:off x="2122488" y="4572000"/>
            <a:ext cx="2449512" cy="646113"/>
            <a:chOff x="2426" y="2523"/>
            <a:chExt cx="1543" cy="407"/>
          </a:xfrm>
        </p:grpSpPr>
        <p:sp>
          <p:nvSpPr>
            <p:cNvPr id="246800" name="AutoShape 5"/>
            <p:cNvSpPr/>
            <p:nvPr/>
          </p:nvSpPr>
          <p:spPr>
            <a:xfrm>
              <a:off x="2549" y="2614"/>
              <a:ext cx="1420" cy="31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Calibri" panose="020F0502020204030204" pitchFamily="34" charset="0"/>
                  <a:ea typeface="华文楷体" panose="02010600040101010101" pitchFamily="2" charset="-122"/>
                </a:rPr>
                <a:t>点击</a:t>
              </a:r>
              <a:r>
                <a:rPr lang="zh-CN" altLang="en-US"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Calibri" panose="020F0502020204030204" pitchFamily="34" charset="0"/>
                  <a:ea typeface="华文楷体" panose="02010600040101010101" pitchFamily="2" charset="-122"/>
                </a:rPr>
                <a:t>导出</a:t>
              </a:r>
              <a:r>
                <a:rPr lang="zh-CN" altLang="en-US"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Calibri" panose="020F0502020204030204" pitchFamily="34" charset="0"/>
                  <a:ea typeface="华文楷体" panose="02010600040101010101" pitchFamily="2" charset="-122"/>
                </a:rPr>
                <a:t>按钮，系统弹出下载页面。</a:t>
              </a:r>
              <a:endParaRPr lang="zh-CN" altLang="en-US" sz="1200" dirty="0">
                <a:solidFill>
                  <a:srgbClr val="17375E"/>
                </a:solidFill>
                <a:latin typeface="Calibri" panose="020F0502020204030204" pitchFamily="34" charset="0"/>
                <a:ea typeface="华文楷体" panose="02010600040101010101" pitchFamily="2" charset="-122"/>
              </a:endParaRPr>
            </a:p>
          </p:txBody>
        </p:sp>
        <p:sp>
          <p:nvSpPr>
            <p:cNvPr id="4" name="Oval 10"/>
            <p:cNvSpPr>
              <a:spLocks noChangeArrowheads="1"/>
            </p:cNvSpPr>
            <p:nvPr/>
          </p:nvSpPr>
          <p:spPr bwMode="auto">
            <a:xfrm>
              <a:off x="2426" y="2523"/>
              <a:ext cx="170"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46793" name="Group 19"/>
          <p:cNvGrpSpPr/>
          <p:nvPr/>
        </p:nvGrpSpPr>
        <p:grpSpPr>
          <a:xfrm>
            <a:off x="990600" y="3810000"/>
            <a:ext cx="1817688" cy="646113"/>
            <a:chOff x="521" y="2432"/>
            <a:chExt cx="1145" cy="407"/>
          </a:xfrm>
        </p:grpSpPr>
        <p:sp>
          <p:nvSpPr>
            <p:cNvPr id="246798" name="AutoShape 5"/>
            <p:cNvSpPr/>
            <p:nvPr/>
          </p:nvSpPr>
          <p:spPr>
            <a:xfrm>
              <a:off x="612" y="2523"/>
              <a:ext cx="1054" cy="31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Calibri" panose="020F0502020204030204" pitchFamily="34" charset="0"/>
                  <a:ea typeface="华文楷体" panose="02010600040101010101" pitchFamily="2" charset="-122"/>
                </a:rPr>
                <a:t>选中一个批次信息</a:t>
              </a:r>
              <a:endParaRPr lang="zh-CN" altLang="en-US" sz="1200" dirty="0">
                <a:solidFill>
                  <a:srgbClr val="17375E"/>
                </a:solidFill>
                <a:latin typeface="Calibri" panose="020F0502020204030204" pitchFamily="34" charset="0"/>
                <a:ea typeface="华文楷体" panose="02010600040101010101" pitchFamily="2" charset="-122"/>
              </a:endParaRPr>
            </a:p>
          </p:txBody>
        </p:sp>
        <p:sp>
          <p:nvSpPr>
            <p:cNvPr id="11" name="Oval 10"/>
            <p:cNvSpPr>
              <a:spLocks noChangeArrowheads="1"/>
            </p:cNvSpPr>
            <p:nvPr/>
          </p:nvSpPr>
          <p:spPr bwMode="auto">
            <a:xfrm>
              <a:off x="521" y="2432"/>
              <a:ext cx="170"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46794" name="组合 23"/>
          <p:cNvGrpSpPr/>
          <p:nvPr/>
        </p:nvGrpSpPr>
        <p:grpSpPr>
          <a:xfrm rot="2471493">
            <a:off x="609600" y="3048000"/>
            <a:ext cx="360363" cy="288925"/>
            <a:chOff x="4897646" y="4493223"/>
            <a:chExt cx="379575" cy="288925"/>
          </a:xfrm>
        </p:grpSpPr>
        <p:sp>
          <p:nvSpPr>
            <p:cNvPr id="24679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4679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46795" name="Line 6"/>
          <p:cNvSpPr/>
          <p:nvPr/>
        </p:nvSpPr>
        <p:spPr>
          <a:xfrm rot="7317938" flipH="1">
            <a:off x="1155700" y="3248025"/>
            <a:ext cx="166688" cy="815975"/>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7810" name="Picture 2"/>
          <p:cNvPicPr preferRelativeResize="0"/>
          <p:nvPr/>
        </p:nvPicPr>
        <p:blipFill>
          <a:blip r:embed="rId1"/>
          <a:stretch>
            <a:fillRect/>
          </a:stretch>
        </p:blipFill>
        <p:spPr>
          <a:xfrm>
            <a:off x="431800" y="1619250"/>
            <a:ext cx="8277225" cy="4498975"/>
          </a:xfrm>
          <a:prstGeom prst="rect">
            <a:avLst/>
          </a:prstGeom>
          <a:noFill/>
          <a:ln w="9525" cap="flat" cmpd="sng">
            <a:solidFill>
              <a:srgbClr val="3366FF"/>
            </a:solidFill>
            <a:prstDash val="solid"/>
            <a:miter/>
            <a:headEnd type="none" w="med" len="med"/>
            <a:tailEnd type="none" w="med" len="med"/>
          </a:ln>
        </p:spPr>
      </p:pic>
      <p:sp>
        <p:nvSpPr>
          <p:cNvPr id="247811"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4. </a:t>
            </a:r>
            <a:r>
              <a:rPr lang="zh-CN" altLang="en-US" sz="2800" b="1" dirty="0">
                <a:solidFill>
                  <a:srgbClr val="17375E"/>
                </a:solidFill>
              </a:rPr>
              <a:t>高校学费到帐查询　</a:t>
            </a:r>
            <a:r>
              <a:rPr lang="zh-CN" altLang="en-US" sz="2000" b="1" dirty="0">
                <a:solidFill>
                  <a:srgbClr val="17375E"/>
                </a:solidFill>
              </a:rPr>
              <a:t>退票后重新转账</a:t>
            </a:r>
            <a:endParaRPr lang="zh-CN" altLang="en-US" sz="2000" b="1" dirty="0">
              <a:solidFill>
                <a:srgbClr val="17375E"/>
              </a:solidFill>
            </a:endParaRPr>
          </a:p>
        </p:txBody>
      </p:sp>
      <p:sp>
        <p:nvSpPr>
          <p:cNvPr id="247812"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247813" name="文本占位符 22"/>
          <p:cNvSpPr>
            <a:spLocks noGrp="1"/>
          </p:cNvSpPr>
          <p:nvPr>
            <p:ph type="body" sz="quarter"/>
          </p:nvPr>
        </p:nvSpPr>
        <p:spPr>
          <a:xfrm>
            <a:off x="468313" y="98107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访问路径：贷中管理→高校学费到帐查询</a:t>
            </a:r>
            <a:endParaRPr lang="zh-CN" altLang="en-US" sz="1600" dirty="0">
              <a:latin typeface="华文楷体" panose="02010600040101010101" pitchFamily="2" charset="-122"/>
              <a:ea typeface="华文楷体" panose="02010600040101010101" pitchFamily="2" charset="-122"/>
            </a:endParaRPr>
          </a:p>
        </p:txBody>
      </p:sp>
      <p:grpSp>
        <p:nvGrpSpPr>
          <p:cNvPr id="247814" name="组合 23"/>
          <p:cNvGrpSpPr/>
          <p:nvPr/>
        </p:nvGrpSpPr>
        <p:grpSpPr>
          <a:xfrm rot="2471493">
            <a:off x="2257425" y="5721350"/>
            <a:ext cx="360363" cy="288925"/>
            <a:chOff x="4897646" y="4493223"/>
            <a:chExt cx="379575" cy="288925"/>
          </a:xfrm>
        </p:grpSpPr>
        <p:sp>
          <p:nvSpPr>
            <p:cNvPr id="24782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4783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47815" name="Line 6"/>
          <p:cNvSpPr/>
          <p:nvPr/>
        </p:nvSpPr>
        <p:spPr>
          <a:xfrm rot="7317938" flipH="1" flipV="1">
            <a:off x="2419350" y="5037138"/>
            <a:ext cx="1355725" cy="765175"/>
          </a:xfrm>
          <a:prstGeom prst="line">
            <a:avLst/>
          </a:prstGeom>
          <a:ln w="19050" cap="flat" cmpd="sng">
            <a:solidFill>
              <a:srgbClr val="000066"/>
            </a:solidFill>
            <a:prstDash val="dash"/>
            <a:headEnd type="none" w="med" len="med"/>
            <a:tailEnd type="none" w="med" len="med"/>
          </a:ln>
        </p:spPr>
      </p:sp>
      <p:grpSp>
        <p:nvGrpSpPr>
          <p:cNvPr id="247816" name="Group 26"/>
          <p:cNvGrpSpPr/>
          <p:nvPr/>
        </p:nvGrpSpPr>
        <p:grpSpPr>
          <a:xfrm>
            <a:off x="3570288" y="4572000"/>
            <a:ext cx="2449512" cy="646113"/>
            <a:chOff x="2426" y="2523"/>
            <a:chExt cx="1543" cy="407"/>
          </a:xfrm>
        </p:grpSpPr>
        <p:sp>
          <p:nvSpPr>
            <p:cNvPr id="247827" name="AutoShape 5"/>
            <p:cNvSpPr/>
            <p:nvPr/>
          </p:nvSpPr>
          <p:spPr>
            <a:xfrm>
              <a:off x="2549" y="2614"/>
              <a:ext cx="1420" cy="31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Calibri" panose="020F0502020204030204" pitchFamily="34" charset="0"/>
                  <a:ea typeface="华文楷体" panose="02010600040101010101" pitchFamily="2" charset="-122"/>
                </a:rPr>
                <a:t>点击</a:t>
              </a:r>
              <a:r>
                <a:rPr lang="zh-CN" altLang="en-US"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Calibri" panose="020F0502020204030204" pitchFamily="34" charset="0"/>
                  <a:ea typeface="华文楷体" panose="02010600040101010101" pitchFamily="2" charset="-122"/>
                </a:rPr>
                <a:t>退票后重新转账</a:t>
              </a:r>
              <a:r>
                <a:rPr lang="zh-CN" altLang="en-US"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Calibri" panose="020F0502020204030204" pitchFamily="34" charset="0"/>
                  <a:ea typeface="华文楷体" panose="02010600040101010101" pitchFamily="2" charset="-122"/>
                </a:rPr>
                <a:t>按钮，系统高校账户选择页面。</a:t>
              </a:r>
              <a:endParaRPr lang="zh-CN" altLang="en-US" sz="1200" dirty="0">
                <a:solidFill>
                  <a:srgbClr val="17375E"/>
                </a:solidFill>
                <a:latin typeface="Calibri" panose="020F0502020204030204" pitchFamily="34" charset="0"/>
                <a:ea typeface="华文楷体" panose="02010600040101010101" pitchFamily="2" charset="-122"/>
              </a:endParaRPr>
            </a:p>
          </p:txBody>
        </p:sp>
        <p:sp>
          <p:nvSpPr>
            <p:cNvPr id="4" name="Oval 10"/>
            <p:cNvSpPr>
              <a:spLocks noChangeArrowheads="1"/>
            </p:cNvSpPr>
            <p:nvPr/>
          </p:nvSpPr>
          <p:spPr bwMode="auto">
            <a:xfrm>
              <a:off x="2426" y="2523"/>
              <a:ext cx="170"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47817" name="Group 19"/>
          <p:cNvGrpSpPr/>
          <p:nvPr/>
        </p:nvGrpSpPr>
        <p:grpSpPr>
          <a:xfrm>
            <a:off x="1687513" y="4002088"/>
            <a:ext cx="1817687" cy="646112"/>
            <a:chOff x="521" y="2432"/>
            <a:chExt cx="1145" cy="407"/>
          </a:xfrm>
        </p:grpSpPr>
        <p:sp>
          <p:nvSpPr>
            <p:cNvPr id="247825" name="AutoShape 5"/>
            <p:cNvSpPr/>
            <p:nvPr/>
          </p:nvSpPr>
          <p:spPr>
            <a:xfrm>
              <a:off x="612" y="2523"/>
              <a:ext cx="1054" cy="31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Calibri" panose="020F0502020204030204" pitchFamily="34" charset="0"/>
                  <a:ea typeface="华文楷体" panose="02010600040101010101" pitchFamily="2" charset="-122"/>
                </a:rPr>
                <a:t>选中一个批次信息</a:t>
              </a:r>
              <a:endParaRPr lang="zh-CN" altLang="en-US" sz="1200" dirty="0">
                <a:solidFill>
                  <a:srgbClr val="17375E"/>
                </a:solidFill>
                <a:latin typeface="Calibri" panose="020F0502020204030204" pitchFamily="34" charset="0"/>
                <a:ea typeface="华文楷体" panose="02010600040101010101" pitchFamily="2" charset="-122"/>
              </a:endParaRPr>
            </a:p>
          </p:txBody>
        </p:sp>
        <p:sp>
          <p:nvSpPr>
            <p:cNvPr id="11" name="Oval 10"/>
            <p:cNvSpPr>
              <a:spLocks noChangeArrowheads="1"/>
            </p:cNvSpPr>
            <p:nvPr/>
          </p:nvSpPr>
          <p:spPr bwMode="auto">
            <a:xfrm>
              <a:off x="521" y="2432"/>
              <a:ext cx="170"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47818" name="组合 23"/>
          <p:cNvGrpSpPr/>
          <p:nvPr/>
        </p:nvGrpSpPr>
        <p:grpSpPr>
          <a:xfrm rot="2471493">
            <a:off x="608013" y="3063875"/>
            <a:ext cx="360362" cy="288925"/>
            <a:chOff x="4897646" y="4493223"/>
            <a:chExt cx="379575" cy="288925"/>
          </a:xfrm>
        </p:grpSpPr>
        <p:sp>
          <p:nvSpPr>
            <p:cNvPr id="24782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4782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47819" name="Line 6"/>
          <p:cNvSpPr/>
          <p:nvPr/>
        </p:nvSpPr>
        <p:spPr>
          <a:xfrm rot="7317938" flipH="1">
            <a:off x="1285875" y="3222625"/>
            <a:ext cx="107950" cy="1030288"/>
          </a:xfrm>
          <a:prstGeom prst="line">
            <a:avLst/>
          </a:prstGeom>
          <a:ln w="19050" cap="flat" cmpd="sng">
            <a:solidFill>
              <a:srgbClr val="000066"/>
            </a:solidFill>
            <a:prstDash val="dash"/>
            <a:headEnd type="none" w="med" len="med"/>
            <a:tailEnd type="none" w="med" len="med"/>
          </a:ln>
        </p:spPr>
      </p:sp>
      <p:grpSp>
        <p:nvGrpSpPr>
          <p:cNvPr id="247820" name="Group 28"/>
          <p:cNvGrpSpPr/>
          <p:nvPr/>
        </p:nvGrpSpPr>
        <p:grpSpPr>
          <a:xfrm>
            <a:off x="5942013" y="3254375"/>
            <a:ext cx="2447925" cy="936625"/>
            <a:chOff x="3606" y="2931"/>
            <a:chExt cx="1542" cy="590"/>
          </a:xfrm>
        </p:grpSpPr>
        <p:sp>
          <p:nvSpPr>
            <p:cNvPr id="247821" name="AutoShape 11"/>
            <p:cNvSpPr/>
            <p:nvPr/>
          </p:nvSpPr>
          <p:spPr>
            <a:xfrm>
              <a:off x="3685" y="2989"/>
              <a:ext cx="1463" cy="532"/>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Calibri" panose="020F0502020204030204" pitchFamily="34" charset="0"/>
                  <a:ea typeface="华文楷体" panose="02010600040101010101" pitchFamily="2" charset="-122"/>
                  <a:sym typeface="Arial" panose="020B0604020202020204" pitchFamily="34" charset="0"/>
                </a:rPr>
                <a:t>只有接受到退票通知或退票后重新转账失败的才可以进行退票后重新转账。</a:t>
              </a:r>
              <a:endParaRPr lang="zh-CN" altLang="en-US" sz="1200" dirty="0">
                <a:latin typeface="Calibri" panose="020F0502020204030204" pitchFamily="34" charset="0"/>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3606" y="2931"/>
              <a:ext cx="170" cy="170"/>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8834"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4. </a:t>
            </a:r>
            <a:r>
              <a:rPr lang="zh-CN" altLang="en-US" sz="2800" b="1" dirty="0">
                <a:solidFill>
                  <a:srgbClr val="17375E"/>
                </a:solidFill>
              </a:rPr>
              <a:t>高校学费到帐查询　</a:t>
            </a:r>
            <a:r>
              <a:rPr lang="zh-CN" altLang="en-US" sz="2000" b="1" dirty="0">
                <a:solidFill>
                  <a:srgbClr val="17375E"/>
                </a:solidFill>
              </a:rPr>
              <a:t>退票后重新转账</a:t>
            </a:r>
            <a:endParaRPr lang="zh-CN" altLang="en-US" sz="2000" b="1" dirty="0">
              <a:solidFill>
                <a:srgbClr val="17375E"/>
              </a:solidFill>
            </a:endParaRPr>
          </a:p>
        </p:txBody>
      </p:sp>
      <p:sp>
        <p:nvSpPr>
          <p:cNvPr id="248835"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248836" name="文本占位符 22"/>
          <p:cNvSpPr>
            <a:spLocks noGrp="1"/>
          </p:cNvSpPr>
          <p:nvPr>
            <p:ph type="body" sz="quarter"/>
          </p:nvPr>
        </p:nvSpPr>
        <p:spPr>
          <a:xfrm>
            <a:off x="468313" y="98107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访问路径：贷中管理→高校学费到帐查询</a:t>
            </a:r>
            <a:endParaRPr lang="zh-CN" altLang="en-US" sz="1600" dirty="0">
              <a:latin typeface="华文楷体" panose="02010600040101010101" pitchFamily="2" charset="-122"/>
              <a:ea typeface="华文楷体" panose="02010600040101010101" pitchFamily="2" charset="-122"/>
            </a:endParaRPr>
          </a:p>
        </p:txBody>
      </p:sp>
      <p:pic>
        <p:nvPicPr>
          <p:cNvPr id="248837" name="Picture 5"/>
          <p:cNvPicPr>
            <a:picLocks noChangeAspect="1"/>
          </p:cNvPicPr>
          <p:nvPr/>
        </p:nvPicPr>
        <p:blipFill>
          <a:blip r:embed="rId1"/>
          <a:stretch>
            <a:fillRect/>
          </a:stretch>
        </p:blipFill>
        <p:spPr>
          <a:xfrm>
            <a:off x="431800" y="1619250"/>
            <a:ext cx="8105775" cy="4743450"/>
          </a:xfrm>
          <a:prstGeom prst="rect">
            <a:avLst/>
          </a:prstGeom>
          <a:noFill/>
          <a:ln w="9525" cap="flat" cmpd="sng">
            <a:solidFill>
              <a:srgbClr val="3366FF"/>
            </a:solidFill>
            <a:prstDash val="solid"/>
            <a:miter/>
            <a:headEnd type="none" w="med" len="med"/>
            <a:tailEnd type="none" w="med" len="med"/>
          </a:ln>
        </p:spPr>
      </p:pic>
      <p:grpSp>
        <p:nvGrpSpPr>
          <p:cNvPr id="248838" name="组合 23"/>
          <p:cNvGrpSpPr/>
          <p:nvPr/>
        </p:nvGrpSpPr>
        <p:grpSpPr>
          <a:xfrm rot="2471493">
            <a:off x="1169988" y="6162675"/>
            <a:ext cx="360362" cy="288925"/>
            <a:chOff x="4897646" y="4493223"/>
            <a:chExt cx="379575" cy="288925"/>
          </a:xfrm>
        </p:grpSpPr>
        <p:sp>
          <p:nvSpPr>
            <p:cNvPr id="24885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4885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48839" name="Line 6"/>
          <p:cNvSpPr/>
          <p:nvPr/>
        </p:nvSpPr>
        <p:spPr>
          <a:xfrm rot="7317938" flipH="1" flipV="1">
            <a:off x="1370013" y="5532438"/>
            <a:ext cx="1279525" cy="657225"/>
          </a:xfrm>
          <a:prstGeom prst="line">
            <a:avLst/>
          </a:prstGeom>
          <a:ln w="19050" cap="flat" cmpd="sng">
            <a:solidFill>
              <a:srgbClr val="000066"/>
            </a:solidFill>
            <a:prstDash val="dash"/>
            <a:headEnd type="none" w="med" len="med"/>
            <a:tailEnd type="none" w="med" len="med"/>
          </a:ln>
        </p:spPr>
      </p:sp>
      <p:grpSp>
        <p:nvGrpSpPr>
          <p:cNvPr id="248840" name="Group 26"/>
          <p:cNvGrpSpPr/>
          <p:nvPr/>
        </p:nvGrpSpPr>
        <p:grpSpPr>
          <a:xfrm>
            <a:off x="2482850" y="5013325"/>
            <a:ext cx="2449513" cy="646113"/>
            <a:chOff x="2426" y="2523"/>
            <a:chExt cx="1543" cy="407"/>
          </a:xfrm>
        </p:grpSpPr>
        <p:sp>
          <p:nvSpPr>
            <p:cNvPr id="248848" name="AutoShape 5"/>
            <p:cNvSpPr/>
            <p:nvPr/>
          </p:nvSpPr>
          <p:spPr>
            <a:xfrm>
              <a:off x="2549" y="2614"/>
              <a:ext cx="1420" cy="31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Calibri" panose="020F0502020204030204" pitchFamily="34" charset="0"/>
                  <a:ea typeface="华文楷体" panose="02010600040101010101" pitchFamily="2" charset="-122"/>
                </a:rPr>
                <a:t>点击</a:t>
              </a:r>
              <a:r>
                <a:rPr lang="zh-CN" altLang="en-US"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Calibri" panose="020F0502020204030204" pitchFamily="34" charset="0"/>
                  <a:ea typeface="华文楷体" panose="02010600040101010101" pitchFamily="2" charset="-122"/>
                </a:rPr>
                <a:t>确定发送</a:t>
              </a:r>
              <a:r>
                <a:rPr lang="zh-CN" altLang="en-US"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Calibri" panose="020F0502020204030204" pitchFamily="34" charset="0"/>
                  <a:ea typeface="华文楷体" panose="02010600040101010101" pitchFamily="2" charset="-122"/>
                </a:rPr>
                <a:t>按钮，系统与支付宝系统进行重新转账。</a:t>
              </a:r>
              <a:endParaRPr lang="zh-CN" altLang="en-US" sz="1200" dirty="0">
                <a:solidFill>
                  <a:srgbClr val="17375E"/>
                </a:solidFill>
                <a:latin typeface="Calibri" panose="020F0502020204030204" pitchFamily="34" charset="0"/>
                <a:ea typeface="华文楷体" panose="02010600040101010101" pitchFamily="2" charset="-122"/>
              </a:endParaRPr>
            </a:p>
          </p:txBody>
        </p:sp>
        <p:sp>
          <p:nvSpPr>
            <p:cNvPr id="4" name="Oval 10"/>
            <p:cNvSpPr>
              <a:spLocks noChangeArrowheads="1"/>
            </p:cNvSpPr>
            <p:nvPr/>
          </p:nvSpPr>
          <p:spPr bwMode="auto">
            <a:xfrm>
              <a:off x="2426" y="2523"/>
              <a:ext cx="170"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48841" name="Group 13"/>
          <p:cNvGrpSpPr/>
          <p:nvPr/>
        </p:nvGrpSpPr>
        <p:grpSpPr>
          <a:xfrm>
            <a:off x="1870075" y="3014663"/>
            <a:ext cx="2232025" cy="774700"/>
            <a:chOff x="1178" y="1899"/>
            <a:chExt cx="1406" cy="488"/>
          </a:xfrm>
        </p:grpSpPr>
        <p:sp>
          <p:nvSpPr>
            <p:cNvPr id="248846" name="AutoShape 5"/>
            <p:cNvSpPr/>
            <p:nvPr/>
          </p:nvSpPr>
          <p:spPr>
            <a:xfrm>
              <a:off x="1280" y="1975"/>
              <a:ext cx="1304" cy="41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Calibri" panose="020F0502020204030204" pitchFamily="34" charset="0"/>
                  <a:ea typeface="华文楷体" panose="02010600040101010101" pitchFamily="2" charset="-122"/>
                </a:rPr>
                <a:t>选择要进行重新转账的高校账户信息。</a:t>
              </a:r>
              <a:endParaRPr lang="zh-CN" altLang="en-US" sz="1200" dirty="0">
                <a:solidFill>
                  <a:srgbClr val="17375E"/>
                </a:solidFill>
                <a:latin typeface="Calibri" panose="020F0502020204030204" pitchFamily="34" charset="0"/>
                <a:ea typeface="华文楷体" panose="02010600040101010101" pitchFamily="2" charset="-122"/>
              </a:endParaRPr>
            </a:p>
          </p:txBody>
        </p:sp>
        <p:sp>
          <p:nvSpPr>
            <p:cNvPr id="11" name="Oval 10"/>
            <p:cNvSpPr>
              <a:spLocks noChangeArrowheads="1"/>
            </p:cNvSpPr>
            <p:nvPr/>
          </p:nvSpPr>
          <p:spPr bwMode="auto">
            <a:xfrm>
              <a:off x="1178" y="1899"/>
              <a:ext cx="170"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48842" name="组合 23"/>
          <p:cNvGrpSpPr/>
          <p:nvPr/>
        </p:nvGrpSpPr>
        <p:grpSpPr>
          <a:xfrm rot="2471493">
            <a:off x="755650" y="2205038"/>
            <a:ext cx="360363" cy="288925"/>
            <a:chOff x="4897646" y="4493223"/>
            <a:chExt cx="379575" cy="288925"/>
          </a:xfrm>
        </p:grpSpPr>
        <p:sp>
          <p:nvSpPr>
            <p:cNvPr id="248844"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4884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48843" name="Line 6"/>
          <p:cNvSpPr/>
          <p:nvPr/>
        </p:nvSpPr>
        <p:spPr>
          <a:xfrm rot="7317938" flipH="1">
            <a:off x="1368425" y="2378075"/>
            <a:ext cx="288925" cy="1295400"/>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9858" name="Picture 2" descr="C:\Users\cd101735\AppData\Roaming\feiq\RichOle\2236512825.bmp"/>
          <p:cNvPicPr/>
          <p:nvPr/>
        </p:nvPicPr>
        <p:blipFill>
          <a:blip r:embed="rId1"/>
          <a:stretch>
            <a:fillRect/>
          </a:stretch>
        </p:blipFill>
        <p:spPr>
          <a:xfrm>
            <a:off x="431800" y="1619250"/>
            <a:ext cx="8280400" cy="4500563"/>
          </a:xfrm>
          <a:prstGeom prst="rect">
            <a:avLst/>
          </a:prstGeom>
          <a:noFill/>
          <a:ln w="9525" cap="flat" cmpd="sng">
            <a:solidFill>
              <a:schemeClr val="accent1"/>
            </a:solidFill>
            <a:prstDash val="solid"/>
            <a:miter/>
            <a:headEnd type="none" w="med" len="med"/>
            <a:tailEnd type="none" w="med" len="med"/>
          </a:ln>
        </p:spPr>
      </p:pic>
      <p:sp>
        <p:nvSpPr>
          <p:cNvPr id="249859"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4. </a:t>
            </a:r>
            <a:r>
              <a:rPr lang="zh-CN" altLang="en-US" sz="2800" b="1" dirty="0">
                <a:solidFill>
                  <a:srgbClr val="17375E"/>
                </a:solidFill>
              </a:rPr>
              <a:t>高校学费到帐查询　</a:t>
            </a:r>
            <a:r>
              <a:rPr lang="zh-CN" altLang="en-US" sz="2000" b="1" dirty="0">
                <a:solidFill>
                  <a:srgbClr val="17375E"/>
                </a:solidFill>
              </a:rPr>
              <a:t>退票前后高校账户对比</a:t>
            </a:r>
            <a:endParaRPr lang="zh-CN" altLang="en-US" sz="2000" b="1" dirty="0">
              <a:solidFill>
                <a:srgbClr val="17375E"/>
              </a:solidFill>
            </a:endParaRPr>
          </a:p>
        </p:txBody>
      </p:sp>
      <p:sp>
        <p:nvSpPr>
          <p:cNvPr id="249860"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249861" name="文本占位符 22"/>
          <p:cNvSpPr>
            <a:spLocks noGrp="1"/>
          </p:cNvSpPr>
          <p:nvPr>
            <p:ph type="body" sz="quarter"/>
          </p:nvPr>
        </p:nvSpPr>
        <p:spPr>
          <a:xfrm>
            <a:off x="468313" y="98107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访问路径：贷中管理→高校学费到帐查询</a:t>
            </a:r>
            <a:endParaRPr lang="zh-CN" altLang="en-US" sz="1600" dirty="0">
              <a:latin typeface="华文楷体" panose="02010600040101010101" pitchFamily="2" charset="-122"/>
              <a:ea typeface="华文楷体" panose="02010600040101010101" pitchFamily="2" charset="-122"/>
            </a:endParaRPr>
          </a:p>
        </p:txBody>
      </p:sp>
      <p:grpSp>
        <p:nvGrpSpPr>
          <p:cNvPr id="249862" name="Group 13"/>
          <p:cNvGrpSpPr/>
          <p:nvPr/>
        </p:nvGrpSpPr>
        <p:grpSpPr>
          <a:xfrm>
            <a:off x="3203575" y="3590925"/>
            <a:ext cx="2232025" cy="774700"/>
            <a:chOff x="1178" y="1899"/>
            <a:chExt cx="1406" cy="488"/>
          </a:xfrm>
        </p:grpSpPr>
        <p:sp>
          <p:nvSpPr>
            <p:cNvPr id="249867" name="AutoShape 5"/>
            <p:cNvSpPr/>
            <p:nvPr/>
          </p:nvSpPr>
          <p:spPr>
            <a:xfrm>
              <a:off x="1280" y="1975"/>
              <a:ext cx="1304" cy="41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Calibri" panose="020F0502020204030204" pitchFamily="34" charset="0"/>
                  <a:ea typeface="华文楷体" panose="02010600040101010101" pitchFamily="2" charset="-122"/>
                </a:rPr>
                <a:t>点击批次状态为超链接的状态链接。</a:t>
              </a:r>
              <a:endParaRPr lang="zh-CN" altLang="en-US" sz="1200" dirty="0">
                <a:solidFill>
                  <a:srgbClr val="17375E"/>
                </a:solidFill>
                <a:latin typeface="Calibri" panose="020F0502020204030204" pitchFamily="34" charset="0"/>
                <a:ea typeface="华文楷体" panose="02010600040101010101" pitchFamily="2" charset="-122"/>
              </a:endParaRPr>
            </a:p>
          </p:txBody>
        </p:sp>
        <p:sp>
          <p:nvSpPr>
            <p:cNvPr id="11" name="Oval 10"/>
            <p:cNvSpPr>
              <a:spLocks noChangeArrowheads="1"/>
            </p:cNvSpPr>
            <p:nvPr/>
          </p:nvSpPr>
          <p:spPr bwMode="auto">
            <a:xfrm>
              <a:off x="1178" y="1899"/>
              <a:ext cx="170"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49863" name="组合 23"/>
          <p:cNvGrpSpPr/>
          <p:nvPr/>
        </p:nvGrpSpPr>
        <p:grpSpPr>
          <a:xfrm rot="2471493">
            <a:off x="7400925" y="3128963"/>
            <a:ext cx="360363" cy="288925"/>
            <a:chOff x="4897646" y="4493223"/>
            <a:chExt cx="379575" cy="288925"/>
          </a:xfrm>
        </p:grpSpPr>
        <p:sp>
          <p:nvSpPr>
            <p:cNvPr id="24986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4986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49864" name="Line 6"/>
          <p:cNvSpPr/>
          <p:nvPr/>
        </p:nvSpPr>
        <p:spPr>
          <a:xfrm rot="7317938" flipH="1" flipV="1">
            <a:off x="5640388" y="2825750"/>
            <a:ext cx="1604962" cy="1541463"/>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0882" name="Picture 2" descr="C:\Users\cd101735\AppData\Roaming\feiq\RichOle\3346734583.bmp"/>
          <p:cNvPicPr/>
          <p:nvPr/>
        </p:nvPicPr>
        <p:blipFill>
          <a:blip r:embed="rId1"/>
          <a:stretch>
            <a:fillRect/>
          </a:stretch>
        </p:blipFill>
        <p:spPr>
          <a:xfrm>
            <a:off x="431800" y="1619250"/>
            <a:ext cx="8280400" cy="4500563"/>
          </a:xfrm>
          <a:prstGeom prst="rect">
            <a:avLst/>
          </a:prstGeom>
          <a:noFill/>
          <a:ln w="9525" cap="flat" cmpd="sng">
            <a:solidFill>
              <a:schemeClr val="accent1"/>
            </a:solidFill>
            <a:prstDash val="solid"/>
            <a:miter/>
            <a:headEnd type="none" w="med" len="med"/>
            <a:tailEnd type="none" w="med" len="med"/>
          </a:ln>
        </p:spPr>
      </p:pic>
      <p:sp>
        <p:nvSpPr>
          <p:cNvPr id="250883"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4. </a:t>
            </a:r>
            <a:r>
              <a:rPr lang="zh-CN" altLang="en-US" sz="2800" b="1" dirty="0">
                <a:solidFill>
                  <a:srgbClr val="17375E"/>
                </a:solidFill>
              </a:rPr>
              <a:t>高校学费到帐查询　</a:t>
            </a:r>
            <a:r>
              <a:rPr lang="zh-CN" altLang="en-US" sz="2000" b="1" dirty="0">
                <a:solidFill>
                  <a:srgbClr val="17375E"/>
                </a:solidFill>
              </a:rPr>
              <a:t>退票前后高校账户对比（续）</a:t>
            </a:r>
            <a:endParaRPr lang="zh-CN" altLang="en-US" sz="2000" b="1" dirty="0">
              <a:solidFill>
                <a:srgbClr val="17375E"/>
              </a:solidFill>
            </a:endParaRPr>
          </a:p>
        </p:txBody>
      </p:sp>
      <p:sp>
        <p:nvSpPr>
          <p:cNvPr id="250884"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250885" name="文本占位符 22"/>
          <p:cNvSpPr>
            <a:spLocks noGrp="1"/>
          </p:cNvSpPr>
          <p:nvPr>
            <p:ph type="body" sz="quarter"/>
          </p:nvPr>
        </p:nvSpPr>
        <p:spPr>
          <a:xfrm>
            <a:off x="468313" y="98107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访问路径：贷中管理→高校学费到帐查询</a:t>
            </a:r>
            <a:endParaRPr lang="zh-CN" altLang="en-US" sz="1600" dirty="0">
              <a:latin typeface="华文楷体" panose="02010600040101010101" pitchFamily="2" charset="-122"/>
              <a:ea typeface="华文楷体" panose="02010600040101010101" pitchFamily="2" charset="-122"/>
            </a:endParaRPr>
          </a:p>
        </p:txBody>
      </p:sp>
      <p:grpSp>
        <p:nvGrpSpPr>
          <p:cNvPr id="250886" name="Group 28"/>
          <p:cNvGrpSpPr/>
          <p:nvPr/>
        </p:nvGrpSpPr>
        <p:grpSpPr>
          <a:xfrm>
            <a:off x="4356100" y="4076700"/>
            <a:ext cx="2447925" cy="936625"/>
            <a:chOff x="3606" y="2931"/>
            <a:chExt cx="1542" cy="590"/>
          </a:xfrm>
        </p:grpSpPr>
        <p:sp>
          <p:nvSpPr>
            <p:cNvPr id="250887" name="AutoShape 11"/>
            <p:cNvSpPr/>
            <p:nvPr/>
          </p:nvSpPr>
          <p:spPr>
            <a:xfrm>
              <a:off x="3685" y="2989"/>
              <a:ext cx="1463" cy="532"/>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Calibri" panose="020F0502020204030204" pitchFamily="34" charset="0"/>
                  <a:ea typeface="华文楷体" panose="02010600040101010101" pitchFamily="2" charset="-122"/>
                  <a:sym typeface="Arial" panose="020B0604020202020204" pitchFamily="34" charset="0"/>
                </a:rPr>
                <a:t>退票前后高校账户信息发生变化的项将会以红色字体显示。</a:t>
              </a:r>
              <a:endParaRPr lang="zh-CN" altLang="en-US" sz="1200" dirty="0">
                <a:latin typeface="Calibri" panose="020F0502020204030204" pitchFamily="34" charset="0"/>
                <a:ea typeface="华文楷体" panose="02010600040101010101" pitchFamily="2" charset="-122"/>
                <a:sym typeface="Arial" panose="020B0604020202020204" pitchFamily="34" charset="0"/>
              </a:endParaRPr>
            </a:p>
          </p:txBody>
        </p:sp>
        <p:sp>
          <p:nvSpPr>
            <p:cNvPr id="16" name="Oval 10"/>
            <p:cNvSpPr>
              <a:spLocks noChangeArrowheads="1"/>
            </p:cNvSpPr>
            <p:nvPr/>
          </p:nvSpPr>
          <p:spPr bwMode="auto">
            <a:xfrm>
              <a:off x="3606" y="2931"/>
              <a:ext cx="170" cy="170"/>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图片1"/>
          <p:cNvPicPr>
            <a:picLocks noChangeAspect="1"/>
          </p:cNvPicPr>
          <p:nvPr/>
        </p:nvPicPr>
        <p:blipFill>
          <a:blip r:embed="rId1"/>
          <a:stretch>
            <a:fillRect/>
          </a:stretch>
        </p:blipFill>
        <p:spPr>
          <a:xfrm>
            <a:off x="154305" y="762000"/>
            <a:ext cx="8848725" cy="5019675"/>
          </a:xfrm>
          <a:prstGeom prst="rect">
            <a:avLst/>
          </a:prstGeom>
        </p:spPr>
      </p:pic>
      <p:sp>
        <p:nvSpPr>
          <p:cNvPr id="9219" name="灯片编号占位符 2"/>
          <p:cNvSpPr txBox="1">
            <a:spLocks noGrp="1"/>
          </p:cNvSpPr>
          <p:nvPr/>
        </p:nvSpPr>
        <p:spPr>
          <a:xfrm>
            <a:off x="3509963" y="6215063"/>
            <a:ext cx="2133600" cy="365125"/>
          </a:xfrm>
          <a:prstGeom prst="rect">
            <a:avLst/>
          </a:prstGeom>
          <a:no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ctr" eaLnBrk="1" hangingPunct="1">
              <a:spcBef>
                <a:spcPct val="0"/>
              </a:spcBef>
              <a:buFontTx/>
              <a:buNone/>
            </a:pPr>
            <a:fld id="{9A0DB2DC-4C9A-4742-B13C-FB6460FD3503}" type="slidenum">
              <a:rPr lang="zh-CN" altLang="en-US" sz="1800" dirty="0"/>
            </a:fld>
            <a:endParaRPr lang="zh-CN" altLang="en-US" sz="1800" dirty="0"/>
          </a:p>
        </p:txBody>
      </p:sp>
      <p:sp>
        <p:nvSpPr>
          <p:cNvPr id="9220" name="Rectangle 6"/>
          <p:cNvSpPr/>
          <p:nvPr/>
        </p:nvSpPr>
        <p:spPr>
          <a:xfrm>
            <a:off x="0" y="0"/>
            <a:ext cx="9144000" cy="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eaLnBrk="1" hangingPunct="1">
              <a:spcBef>
                <a:spcPct val="0"/>
              </a:spcBef>
              <a:buFontTx/>
              <a:buNone/>
            </a:pPr>
            <a:endParaRPr lang="zh-CN" altLang="zh-CN" sz="1800" dirty="0">
              <a:latin typeface="Arial" panose="020B0604020202020204" pitchFamily="34" charset="0"/>
            </a:endParaRPr>
          </a:p>
        </p:txBody>
      </p:sp>
      <p:sp>
        <p:nvSpPr>
          <p:cNvPr id="30" name="圆角矩形 29"/>
          <p:cNvSpPr/>
          <p:nvPr/>
        </p:nvSpPr>
        <p:spPr>
          <a:xfrm>
            <a:off x="6477000" y="914400"/>
            <a:ext cx="1115695" cy="4922520"/>
          </a:xfrm>
          <a:prstGeom prst="roundRect">
            <a:avLst/>
          </a:prstGeom>
          <a:solidFill>
            <a:schemeClr val="accent1">
              <a:alpha val="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圆角矩形 1"/>
          <p:cNvSpPr/>
          <p:nvPr/>
        </p:nvSpPr>
        <p:spPr>
          <a:xfrm>
            <a:off x="4030980" y="864235"/>
            <a:ext cx="1116330" cy="2879725"/>
          </a:xfrm>
          <a:prstGeom prst="roundRect">
            <a:avLst/>
          </a:prstGeom>
          <a:solidFill>
            <a:schemeClr val="accent1">
              <a:alpha val="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5442" name="Picture 8"/>
          <p:cNvPicPr>
            <a:picLocks noChangeAspect="1"/>
          </p:cNvPicPr>
          <p:nvPr/>
        </p:nvPicPr>
        <p:blipFill>
          <a:blip r:embed="rId1"/>
          <a:stretch>
            <a:fillRect/>
          </a:stretch>
        </p:blipFill>
        <p:spPr>
          <a:xfrm>
            <a:off x="431800" y="1619250"/>
            <a:ext cx="8280400" cy="4381500"/>
          </a:xfrm>
          <a:prstGeom prst="rect">
            <a:avLst/>
          </a:prstGeom>
          <a:noFill/>
          <a:ln w="9525" cap="flat" cmpd="sng">
            <a:solidFill>
              <a:schemeClr val="accent1"/>
            </a:solidFill>
            <a:prstDash val="solid"/>
            <a:miter/>
            <a:headEnd type="none" w="med" len="med"/>
            <a:tailEnd type="none" w="med" len="med"/>
          </a:ln>
        </p:spPr>
      </p:pic>
      <p:sp>
        <p:nvSpPr>
          <p:cNvPr id="44544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zh-CN" altLang="en-US" sz="2800" b="1" dirty="0">
                <a:solidFill>
                  <a:srgbClr val="17375E"/>
                </a:solidFill>
              </a:rPr>
              <a:t>院系管理　</a:t>
            </a:r>
            <a:r>
              <a:rPr lang="zh-CN" altLang="en-US" sz="2000" b="1" dirty="0">
                <a:solidFill>
                  <a:srgbClr val="17375E"/>
                </a:solidFill>
              </a:rPr>
              <a:t>新增（续）</a:t>
            </a:r>
            <a:endParaRPr lang="zh-CN" altLang="en-US" sz="2000" b="1" dirty="0">
              <a:solidFill>
                <a:srgbClr val="17375E"/>
              </a:solidFill>
            </a:endParaRPr>
          </a:p>
        </p:txBody>
      </p:sp>
      <p:sp>
        <p:nvSpPr>
          <p:cNvPr id="12291" name="灯片编号占位符 3"/>
          <p:cNvSpPr txBox="1">
            <a:spLocks noGrp="1"/>
          </p:cNvSpPr>
          <p:nvPr>
            <p:ph type="sldNum" sz="quarter" idx="10"/>
          </p:nvPr>
        </p:nvSpPr>
        <p:spPr bwMode="auto">
          <a:noFill/>
          <a:ln>
            <a:noFill/>
            <a:miter lim="800000"/>
          </a:ln>
        </p:spPr>
        <p:txBody>
          <a:bodyPr vert="horz" wrap="square" lIns="91440" tIns="45720" rIns="91440" bIns="45720" numCol="1" anchor="t" anchorCtr="0" compatLnSpc="1"/>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fld id="{9A0DB2DC-4C9A-4742-B13C-FB6460FD3503}" type="slidenum">
              <a:rPr lang="zh-CN" altLang="en-US" sz="1400" dirty="0">
                <a:latin typeface="Calibri" panose="020F0502020204030204" pitchFamily="34" charset="0"/>
              </a:rPr>
            </a:fld>
            <a:endParaRPr lang="zh-CN" altLang="en-US" sz="1400" dirty="0">
              <a:latin typeface="Calibri" panose="020F0502020204030204" pitchFamily="34" charset="0"/>
            </a:endParaRPr>
          </a:p>
        </p:txBody>
      </p:sp>
      <p:sp>
        <p:nvSpPr>
          <p:cNvPr id="44544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访问路径：机构管理→院系管理</a:t>
            </a:r>
            <a:endParaRPr lang="zh-CN" altLang="en-US" sz="1600" dirty="0">
              <a:latin typeface="华文楷体" panose="02010600040101010101" pitchFamily="2" charset="-122"/>
              <a:ea typeface="华文楷体" panose="02010600040101010101" pitchFamily="2" charset="-122"/>
            </a:endParaRPr>
          </a:p>
        </p:txBody>
      </p:sp>
      <p:grpSp>
        <p:nvGrpSpPr>
          <p:cNvPr id="445446" name="组合 11"/>
          <p:cNvGrpSpPr/>
          <p:nvPr/>
        </p:nvGrpSpPr>
        <p:grpSpPr>
          <a:xfrm>
            <a:off x="4286250" y="3344863"/>
            <a:ext cx="1643063" cy="627062"/>
            <a:chOff x="5802323" y="3159125"/>
            <a:chExt cx="1643081" cy="627065"/>
          </a:xfrm>
        </p:grpSpPr>
        <p:sp>
          <p:nvSpPr>
            <p:cNvPr id="445455" name="AutoShape 5"/>
            <p:cNvSpPr/>
            <p:nvPr/>
          </p:nvSpPr>
          <p:spPr>
            <a:xfrm>
              <a:off x="5929324" y="3284538"/>
              <a:ext cx="1516080"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输入院系信息。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69878"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45447" name="Line 6"/>
          <p:cNvSpPr/>
          <p:nvPr/>
        </p:nvSpPr>
        <p:spPr>
          <a:xfrm rot="7317938">
            <a:off x="3581400" y="3570288"/>
            <a:ext cx="695325" cy="574675"/>
          </a:xfrm>
          <a:prstGeom prst="line">
            <a:avLst/>
          </a:prstGeom>
          <a:ln w="19050" cap="flat" cmpd="sng">
            <a:solidFill>
              <a:srgbClr val="000066"/>
            </a:solidFill>
            <a:prstDash val="dash"/>
            <a:headEnd type="none" w="med" len="med"/>
            <a:tailEnd type="none" w="med" len="med"/>
          </a:ln>
        </p:spPr>
      </p:sp>
      <p:grpSp>
        <p:nvGrpSpPr>
          <p:cNvPr id="445448" name="组合 14"/>
          <p:cNvGrpSpPr/>
          <p:nvPr/>
        </p:nvGrpSpPr>
        <p:grpSpPr>
          <a:xfrm>
            <a:off x="2143125" y="4929188"/>
            <a:ext cx="2571750" cy="785812"/>
            <a:chOff x="5802323" y="3159125"/>
            <a:chExt cx="2571768" cy="785817"/>
          </a:xfrm>
        </p:grpSpPr>
        <p:sp>
          <p:nvSpPr>
            <p:cNvPr id="445453" name="AutoShape 5"/>
            <p:cNvSpPr/>
            <p:nvPr/>
          </p:nvSpPr>
          <p:spPr>
            <a:xfrm>
              <a:off x="5929324" y="3284538"/>
              <a:ext cx="2444767" cy="660404"/>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输入院系信息后，点击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确定</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按钮，系统保存院系信息。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69877"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45449" name="Line 6"/>
          <p:cNvSpPr/>
          <p:nvPr/>
        </p:nvSpPr>
        <p:spPr>
          <a:xfrm rot="7317938">
            <a:off x="1268413" y="5262563"/>
            <a:ext cx="893762" cy="620712"/>
          </a:xfrm>
          <a:prstGeom prst="line">
            <a:avLst/>
          </a:prstGeom>
          <a:ln w="19050" cap="flat" cmpd="sng">
            <a:solidFill>
              <a:srgbClr val="000066"/>
            </a:solidFill>
            <a:prstDash val="dash"/>
            <a:headEnd type="none" w="med" len="med"/>
            <a:tailEnd type="none" w="med" len="med"/>
          </a:ln>
        </p:spPr>
      </p:sp>
      <p:grpSp>
        <p:nvGrpSpPr>
          <p:cNvPr id="445450" name="组合 18"/>
          <p:cNvGrpSpPr/>
          <p:nvPr/>
        </p:nvGrpSpPr>
        <p:grpSpPr>
          <a:xfrm rot="2471493">
            <a:off x="976313" y="5732463"/>
            <a:ext cx="379412" cy="288925"/>
            <a:chOff x="4897646" y="4493223"/>
            <a:chExt cx="379575" cy="288925"/>
          </a:xfrm>
        </p:grpSpPr>
        <p:sp>
          <p:nvSpPr>
            <p:cNvPr id="44545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4545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overrideClrMapping bg1="lt1" tx1="dk1" bg2="lt2" tx2="dk2" accent1="accent1" accent2="accent2" accent3="accent3" accent4="accent4" accent5="accent5" accent6="accent6" hlink="hlink" folHlink="folHlink"/>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IK@2~V2`H2M@45ROLRC}%3"/>
          <p:cNvPicPr>
            <a:picLocks noChangeAspect="1"/>
          </p:cNvPicPr>
          <p:nvPr/>
        </p:nvPicPr>
        <p:blipFill>
          <a:blip r:embed="rId1"/>
          <a:stretch>
            <a:fillRect/>
          </a:stretch>
        </p:blipFill>
        <p:spPr>
          <a:xfrm>
            <a:off x="381000" y="1676400"/>
            <a:ext cx="8126730" cy="3941445"/>
          </a:xfrm>
          <a:prstGeom prst="rect">
            <a:avLst/>
          </a:prstGeom>
        </p:spPr>
      </p:pic>
      <p:sp>
        <p:nvSpPr>
          <p:cNvPr id="537603" name="标题 1"/>
          <p:cNvSpPr>
            <a:spLocks noGrp="1"/>
          </p:cNvSpPr>
          <p:nvPr>
            <p:ph type="title" idx="4294967295"/>
          </p:nvPr>
        </p:nvSpPr>
        <p:spPr>
          <a:xfrm>
            <a:off x="485775" y="214313"/>
            <a:ext cx="8229600" cy="642937"/>
          </a:xfrm>
        </p:spPr>
        <p:txBody>
          <a:bodyPr vert="horz" wrap="square" lIns="91440" tIns="45720" rIns="91440" bIns="45720" anchor="ctr" anchorCtr="0"/>
          <a:p>
            <a:pPr algn="l"/>
            <a:r>
              <a:rPr lang="zh-CN" altLang="en-US" sz="2000" b="1" dirty="0">
                <a:solidFill>
                  <a:srgbClr val="17375E"/>
                </a:solidFill>
              </a:rPr>
              <a:t>贷后管理</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
        <p:nvSpPr>
          <p:cNvPr id="537605" name="文本占位符 22"/>
          <p:cNvSpPr>
            <a:spLocks noGrp="1"/>
          </p:cNvSpPr>
          <p:nvPr>
            <p:ph type="body" sz="quarter" idx="4294967295"/>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操作角色：所有系统用户</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访问路径：贷后管理</a:t>
            </a:r>
            <a:endParaRPr lang="zh-CN" altLang="en-US" sz="1600" dirty="0">
              <a:latin typeface="华文楷体" panose="02010600040101010101" pitchFamily="2" charset="-122"/>
              <a:ea typeface="华文楷体" panose="02010600040101010101" pitchFamily="2" charset="-122"/>
            </a:endParaRPr>
          </a:p>
        </p:txBody>
      </p:sp>
      <p:grpSp>
        <p:nvGrpSpPr>
          <p:cNvPr id="537606" name="组合 7"/>
          <p:cNvGrpSpPr/>
          <p:nvPr/>
        </p:nvGrpSpPr>
        <p:grpSpPr>
          <a:xfrm rot="2344291">
            <a:off x="2620963" y="2201863"/>
            <a:ext cx="379412" cy="288925"/>
            <a:chOff x="4897646" y="4493223"/>
            <a:chExt cx="379575" cy="288925"/>
          </a:xfrm>
        </p:grpSpPr>
        <p:sp>
          <p:nvSpPr>
            <p:cNvPr id="53761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3761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537607" name="Line 6"/>
          <p:cNvSpPr/>
          <p:nvPr/>
        </p:nvSpPr>
        <p:spPr>
          <a:xfrm rot="12957938" flipH="1" flipV="1">
            <a:off x="2938780" y="2678430"/>
            <a:ext cx="726440" cy="115570"/>
          </a:xfrm>
          <a:prstGeom prst="line">
            <a:avLst/>
          </a:prstGeom>
          <a:ln w="19050" cap="flat" cmpd="sng">
            <a:solidFill>
              <a:srgbClr val="000066"/>
            </a:solidFill>
            <a:prstDash val="dash"/>
            <a:headEnd type="none" w="med" len="med"/>
            <a:tailEnd type="none" w="med" len="med"/>
          </a:ln>
        </p:spPr>
      </p:sp>
      <p:grpSp>
        <p:nvGrpSpPr>
          <p:cNvPr id="537608" name="组合 11"/>
          <p:cNvGrpSpPr/>
          <p:nvPr/>
        </p:nvGrpSpPr>
        <p:grpSpPr>
          <a:xfrm>
            <a:off x="3352483" y="2819083"/>
            <a:ext cx="2719705" cy="502285"/>
            <a:chOff x="2981018" y="2096765"/>
            <a:chExt cx="2719705" cy="502287"/>
          </a:xfrm>
        </p:grpSpPr>
        <p:sp>
          <p:nvSpPr>
            <p:cNvPr id="537609" name="AutoShape 5"/>
            <p:cNvSpPr/>
            <p:nvPr/>
          </p:nvSpPr>
          <p:spPr>
            <a:xfrm>
              <a:off x="3250893" y="2097400"/>
              <a:ext cx="2449830"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点击“贷后管理”，</a:t>
              </a:r>
              <a:r>
                <a:rPr lang="zh-CN" altLang="en-US" sz="1200" dirty="0">
                  <a:solidFill>
                    <a:srgbClr val="17375E"/>
                  </a:solidFill>
                  <a:latin typeface="华文楷体" panose="02010600040101010101" pitchFamily="2" charset="-122"/>
                  <a:ea typeface="华文楷体" panose="02010600040101010101" pitchFamily="2" charset="-122"/>
                  <a:sym typeface="+mn-ea"/>
                </a:rPr>
                <a:t>下拉列表框，查看点击所需工作功能。</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2981018" y="209676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WVRS$GGA)P`_P@J[)ZU)]XO"/>
          <p:cNvPicPr>
            <a:picLocks noChangeAspect="1"/>
          </p:cNvPicPr>
          <p:nvPr/>
        </p:nvPicPr>
        <p:blipFill>
          <a:blip r:embed="rId1"/>
          <a:stretch>
            <a:fillRect/>
          </a:stretch>
        </p:blipFill>
        <p:spPr>
          <a:xfrm>
            <a:off x="304800" y="1643380"/>
            <a:ext cx="8146415" cy="4606290"/>
          </a:xfrm>
          <a:prstGeom prst="rect">
            <a:avLst/>
          </a:prstGeom>
        </p:spPr>
      </p:pic>
      <p:sp>
        <p:nvSpPr>
          <p:cNvPr id="1395715" name="标题 1"/>
          <p:cNvSpPr>
            <a:spLocks noGrp="1"/>
          </p:cNvSpPr>
          <p:nvPr>
            <p:ph type="title" idx="4294967295"/>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查询统计</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
        <p:nvSpPr>
          <p:cNvPr id="1395717" name="文本占位符 22"/>
          <p:cNvSpPr>
            <a:spLocks noGrp="1"/>
          </p:cNvSpPr>
          <p:nvPr>
            <p:ph type="body" sz="quarter" idx="4294967295"/>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操作角色：所有系统用户</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访问路径：查询统计</a:t>
            </a:r>
            <a:endParaRPr lang="zh-CN" altLang="en-US" sz="1600" dirty="0">
              <a:latin typeface="华文楷体" panose="02010600040101010101" pitchFamily="2" charset="-122"/>
              <a:ea typeface="华文楷体" panose="02010600040101010101" pitchFamily="2" charset="-122"/>
            </a:endParaRPr>
          </a:p>
        </p:txBody>
      </p:sp>
      <p:grpSp>
        <p:nvGrpSpPr>
          <p:cNvPr id="1395718" name="组合 7"/>
          <p:cNvGrpSpPr/>
          <p:nvPr/>
        </p:nvGrpSpPr>
        <p:grpSpPr>
          <a:xfrm rot="2444757">
            <a:off x="4603750" y="2205355"/>
            <a:ext cx="379413" cy="288925"/>
            <a:chOff x="4897646" y="4493223"/>
            <a:chExt cx="379575" cy="288925"/>
          </a:xfrm>
        </p:grpSpPr>
        <p:sp>
          <p:nvSpPr>
            <p:cNvPr id="139571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39572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wrap="none" anchor="ctr" anchorCtr="0"/>
            <a:p>
              <a:endParaRPr lang="zh-CN" altLang="zh-CN" dirty="0">
                <a:latin typeface="Calibri" panose="020F0502020204030204" pitchFamily="34" charset="0"/>
              </a:endParaRPr>
            </a:p>
          </p:txBody>
        </p:sp>
      </p:grpSp>
      <p:grpSp>
        <p:nvGrpSpPr>
          <p:cNvPr id="1395722" name="组合 11"/>
          <p:cNvGrpSpPr/>
          <p:nvPr/>
        </p:nvGrpSpPr>
        <p:grpSpPr>
          <a:xfrm>
            <a:off x="5511800" y="2465070"/>
            <a:ext cx="2428875" cy="627380"/>
            <a:chOff x="5802323" y="3159125"/>
            <a:chExt cx="2428874" cy="627382"/>
          </a:xfrm>
        </p:grpSpPr>
        <p:sp>
          <p:nvSpPr>
            <p:cNvPr id="10" name="AutoShape 5"/>
            <p:cNvSpPr>
              <a:spLocks noChangeArrowheads="1"/>
            </p:cNvSpPr>
            <p:nvPr/>
          </p:nvSpPr>
          <p:spPr bwMode="auto">
            <a:xfrm>
              <a:off x="5929323" y="3284855"/>
              <a:ext cx="2301874"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点击“查询统计”，下拉列表框，查看点击所需查询功能</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22" name="Picture 2"/>
          <p:cNvPicPr>
            <a:picLocks noChangeAspect="1"/>
          </p:cNvPicPr>
          <p:nvPr/>
        </p:nvPicPr>
        <p:blipFill>
          <a:blip r:embed="rId1"/>
          <a:stretch>
            <a:fillRect/>
          </a:stretch>
        </p:blipFill>
        <p:spPr>
          <a:xfrm>
            <a:off x="0" y="-28575"/>
            <a:ext cx="9858375" cy="6886575"/>
          </a:xfrm>
          <a:prstGeom prst="rect">
            <a:avLst/>
          </a:prstGeom>
          <a:noFill/>
          <a:ln w="9525">
            <a:noFill/>
          </a:ln>
        </p:spPr>
      </p:pic>
      <p:sp>
        <p:nvSpPr>
          <p:cNvPr id="6" name="标题 5"/>
          <p:cNvSpPr>
            <a:spLocks noGrp="1"/>
          </p:cNvSpPr>
          <p:nvPr>
            <p:ph type="ctrTitle"/>
          </p:nvPr>
        </p:nvSpPr>
        <p:spPr>
          <a:xfrm>
            <a:off x="500063" y="1714500"/>
            <a:ext cx="7772400" cy="1470025"/>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b="1" noProof="0" dirty="0">
                <a:ln w="19050">
                  <a:solidFill>
                    <a:srgbClr val="464646">
                      <a:tint val="1000"/>
                    </a:srgbClr>
                  </a:solidFill>
                  <a:prstDash val="solid"/>
                </a:ln>
                <a:solidFill>
                  <a:srgbClr val="EB641B"/>
                </a:solidFill>
                <a:effectLst>
                  <a:outerShdw blurRad="50000" dist="50800" dir="7500000" algn="tl">
                    <a:srgbClr val="000000">
                      <a:shade val="5000"/>
                      <a:alpha val="35000"/>
                    </a:srgbClr>
                  </a:outerShdw>
                </a:effectLst>
                <a:uLnTx/>
                <a:uFillTx/>
                <a:latin typeface="微软雅黑" panose="020B0503020204020204" charset="-122"/>
                <a:ea typeface="微软雅黑" panose="020B0503020204020204" charset="-122"/>
                <a:cs typeface="+mn-cs"/>
                <a:sym typeface="+mn-ea"/>
              </a:rPr>
              <a:t> 感谢聆听！敬请指导！ </a:t>
            </a:r>
            <a:endParaRPr kumimoji="0" lang="zh-CN" altLang="en-US" sz="4400" b="1" i="0" u="none" strike="noStrike" kern="0" cap="none" spc="0" normalizeH="0" baseline="0" noProof="0" dirty="0" smtClean="0">
              <a:ln>
                <a:noFill/>
              </a:ln>
              <a:solidFill>
                <a:srgbClr val="000066"/>
              </a:solidFill>
              <a:effectLst>
                <a:outerShdw blurRad="38100" dist="38100" dir="2700000" algn="tl">
                  <a:srgbClr val="C0C0C0"/>
                </a:outerShdw>
              </a:effectLst>
              <a:uLnTx/>
              <a:uFillTx/>
              <a:latin typeface="+mj-lt"/>
              <a:ea typeface="华文楷体" panose="02010600040101010101" pitchFamily="2" charset="-122"/>
              <a:cs typeface="+mj-cs"/>
            </a:endParaRPr>
          </a:p>
        </p:txBody>
      </p:sp>
      <p:sp>
        <p:nvSpPr>
          <p:cNvPr id="542724" name="灯片编号占位符 4"/>
          <p:cNvSpPr txBox="1">
            <a:spLocks noGrp="1"/>
          </p:cNvSpPr>
          <p:nvPr/>
        </p:nvSpPr>
        <p:spPr>
          <a:xfrm>
            <a:off x="7010400" y="6215063"/>
            <a:ext cx="2133600" cy="365125"/>
          </a:xfrm>
          <a:prstGeom prst="rect">
            <a:avLst/>
          </a:prstGeom>
          <a:noFill/>
          <a:ln w="9525">
            <a:noFill/>
          </a:ln>
        </p:spPr>
        <p:txBody>
          <a:bodyPr/>
          <a:p>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6466" name="图片占位符 22" descr="1.png"/>
          <p:cNvPicPr>
            <a:picLocks noGrp="1" noChangeAspect="1"/>
          </p:cNvPicPr>
          <p:nvPr>
            <p:ph type="pic" sz="quarter" idx="1"/>
          </p:nvPr>
        </p:nvPicPr>
        <p:blipFill>
          <a:blip r:embed="rId1"/>
          <a:srcRect l="2003" r="2003"/>
          <a:stretch>
            <a:fillRect/>
          </a:stretch>
        </p:blipFill>
        <p:spPr>
          <a:xfrm>
            <a:off x="431800" y="1619250"/>
            <a:ext cx="8280400" cy="4392613"/>
          </a:xfrm>
          <a:ln>
            <a:solidFill>
              <a:schemeClr val="accent1">
                <a:alpha val="100000"/>
              </a:schemeClr>
            </a:solidFill>
            <a:miter lim="800000"/>
            <a:headEnd/>
            <a:tailEnd/>
          </a:ln>
        </p:spPr>
      </p:pic>
      <p:sp>
        <p:nvSpPr>
          <p:cNvPr id="446467"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zh-CN" altLang="en-US" sz="2800" b="1" dirty="0">
                <a:solidFill>
                  <a:srgbClr val="17375E"/>
                </a:solidFill>
              </a:rPr>
              <a:t>院系管理　</a:t>
            </a:r>
            <a:r>
              <a:rPr lang="zh-CN" altLang="en-US" sz="2000" b="1" dirty="0">
                <a:solidFill>
                  <a:srgbClr val="17375E"/>
                </a:solidFill>
              </a:rPr>
              <a:t>修改</a:t>
            </a:r>
            <a:endParaRPr lang="zh-CN" altLang="en-US" sz="2000" b="1" dirty="0">
              <a:solidFill>
                <a:srgbClr val="17375E"/>
              </a:solidFill>
            </a:endParaRPr>
          </a:p>
        </p:txBody>
      </p:sp>
      <p:sp>
        <p:nvSpPr>
          <p:cNvPr id="13315" name="灯片编号占位符 3"/>
          <p:cNvSpPr txBox="1">
            <a:spLocks noGrp="1"/>
          </p:cNvSpPr>
          <p:nvPr>
            <p:ph type="sldNum" sz="quarter" idx="10"/>
          </p:nvPr>
        </p:nvSpPr>
        <p:spPr bwMode="auto">
          <a:noFill/>
          <a:ln>
            <a:noFill/>
            <a:miter lim="800000"/>
          </a:ln>
        </p:spPr>
        <p:txBody>
          <a:bodyPr vert="horz" wrap="square" lIns="91440" tIns="45720" rIns="91440" bIns="45720" numCol="1" anchor="t" anchorCtr="0" compatLnSpc="1"/>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fld id="{9A0DB2DC-4C9A-4742-B13C-FB6460FD3503}" type="slidenum">
              <a:rPr lang="zh-CN" altLang="en-US" sz="1400" dirty="0">
                <a:latin typeface="Calibri" panose="020F0502020204030204" pitchFamily="34" charset="0"/>
              </a:rPr>
            </a:fld>
            <a:endParaRPr lang="zh-CN" altLang="en-US" sz="1400" dirty="0">
              <a:latin typeface="Calibri" panose="020F0502020204030204" pitchFamily="34" charset="0"/>
            </a:endParaRPr>
          </a:p>
        </p:txBody>
      </p:sp>
      <p:sp>
        <p:nvSpPr>
          <p:cNvPr id="44646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访问路径：机构管理→院系管理</a:t>
            </a:r>
            <a:endParaRPr lang="zh-CN" altLang="en-US" sz="1600" dirty="0">
              <a:latin typeface="华文楷体" panose="02010600040101010101" pitchFamily="2" charset="-122"/>
              <a:ea typeface="华文楷体" panose="02010600040101010101" pitchFamily="2" charset="-122"/>
            </a:endParaRPr>
          </a:p>
        </p:txBody>
      </p:sp>
      <p:grpSp>
        <p:nvGrpSpPr>
          <p:cNvPr id="446470" name="组合 15"/>
          <p:cNvGrpSpPr/>
          <p:nvPr/>
        </p:nvGrpSpPr>
        <p:grpSpPr>
          <a:xfrm>
            <a:off x="2143125" y="3143250"/>
            <a:ext cx="2214563" cy="627063"/>
            <a:chOff x="5802323" y="3159125"/>
            <a:chExt cx="2214562" cy="627065"/>
          </a:xfrm>
        </p:grpSpPr>
        <p:sp>
          <p:nvSpPr>
            <p:cNvPr id="446482"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选择需要修改的院系信息。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46471" name="Line 6"/>
          <p:cNvSpPr/>
          <p:nvPr/>
        </p:nvSpPr>
        <p:spPr>
          <a:xfrm rot="7317938" flipH="1" flipV="1">
            <a:off x="1458913" y="2359025"/>
            <a:ext cx="153987" cy="1671638"/>
          </a:xfrm>
          <a:prstGeom prst="line">
            <a:avLst/>
          </a:prstGeom>
          <a:ln w="19050" cap="flat" cmpd="sng">
            <a:solidFill>
              <a:srgbClr val="000066"/>
            </a:solidFill>
            <a:prstDash val="dash"/>
            <a:headEnd type="none" w="med" len="med"/>
            <a:tailEnd type="none" w="med" len="med"/>
          </a:ln>
        </p:spPr>
      </p:sp>
      <p:sp>
        <p:nvSpPr>
          <p:cNvPr id="446472" name="Line 6"/>
          <p:cNvSpPr/>
          <p:nvPr/>
        </p:nvSpPr>
        <p:spPr>
          <a:xfrm rot="7317938">
            <a:off x="1152525" y="5410200"/>
            <a:ext cx="765175" cy="449263"/>
          </a:xfrm>
          <a:prstGeom prst="line">
            <a:avLst/>
          </a:prstGeom>
          <a:ln w="19050" cap="flat" cmpd="sng">
            <a:solidFill>
              <a:srgbClr val="000066"/>
            </a:solidFill>
            <a:prstDash val="dash"/>
            <a:headEnd type="none" w="med" len="med"/>
            <a:tailEnd type="none" w="med" len="med"/>
          </a:ln>
        </p:spPr>
      </p:sp>
      <p:grpSp>
        <p:nvGrpSpPr>
          <p:cNvPr id="446473" name="组合 20"/>
          <p:cNvGrpSpPr/>
          <p:nvPr/>
        </p:nvGrpSpPr>
        <p:grpSpPr>
          <a:xfrm>
            <a:off x="1928813" y="5000625"/>
            <a:ext cx="2571750" cy="785813"/>
            <a:chOff x="5802323" y="3159125"/>
            <a:chExt cx="2571768" cy="785817"/>
          </a:xfrm>
        </p:grpSpPr>
        <p:sp>
          <p:nvSpPr>
            <p:cNvPr id="446480" name="AutoShape 5"/>
            <p:cNvSpPr/>
            <p:nvPr/>
          </p:nvSpPr>
          <p:spPr>
            <a:xfrm>
              <a:off x="5929324" y="3284539"/>
              <a:ext cx="2444767" cy="66040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修改</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按钮，进入院系信息修改页面。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3"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46474" name="组合 23"/>
          <p:cNvGrpSpPr/>
          <p:nvPr/>
        </p:nvGrpSpPr>
        <p:grpSpPr>
          <a:xfrm rot="2471493">
            <a:off x="904875" y="5803900"/>
            <a:ext cx="379413" cy="288925"/>
            <a:chOff x="4897646" y="4493223"/>
            <a:chExt cx="379575" cy="288925"/>
          </a:xfrm>
        </p:grpSpPr>
        <p:sp>
          <p:nvSpPr>
            <p:cNvPr id="44647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4647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446475" name="组合 26"/>
          <p:cNvGrpSpPr/>
          <p:nvPr/>
        </p:nvGrpSpPr>
        <p:grpSpPr>
          <a:xfrm rot="2471493">
            <a:off x="476250" y="2589213"/>
            <a:ext cx="379413" cy="288925"/>
            <a:chOff x="4897646" y="4493223"/>
            <a:chExt cx="379575" cy="288925"/>
          </a:xfrm>
        </p:grpSpPr>
        <p:sp>
          <p:nvSpPr>
            <p:cNvPr id="44647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4647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7490" name="Picture 2"/>
          <p:cNvPicPr>
            <a:picLocks noChangeAspect="1"/>
          </p:cNvPicPr>
          <p:nvPr/>
        </p:nvPicPr>
        <p:blipFill>
          <a:blip r:embed="rId1"/>
          <a:stretch>
            <a:fillRect/>
          </a:stretch>
        </p:blipFill>
        <p:spPr>
          <a:xfrm>
            <a:off x="431800" y="1619250"/>
            <a:ext cx="6410325" cy="4219575"/>
          </a:xfrm>
          <a:prstGeom prst="rect">
            <a:avLst/>
          </a:prstGeom>
          <a:noFill/>
          <a:ln w="9525">
            <a:noFill/>
          </a:ln>
        </p:spPr>
      </p:pic>
      <p:sp>
        <p:nvSpPr>
          <p:cNvPr id="447491"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zh-CN" altLang="en-US" sz="2800" b="1" dirty="0">
                <a:solidFill>
                  <a:srgbClr val="17375E"/>
                </a:solidFill>
              </a:rPr>
              <a:t>院系管理　</a:t>
            </a:r>
            <a:r>
              <a:rPr lang="zh-CN" altLang="en-US" sz="2000" b="1" dirty="0">
                <a:solidFill>
                  <a:srgbClr val="17375E"/>
                </a:solidFill>
              </a:rPr>
              <a:t>修改（续）</a:t>
            </a:r>
            <a:endParaRPr lang="zh-CN" altLang="en-US" sz="2000" b="1" dirty="0">
              <a:solidFill>
                <a:srgbClr val="17375E"/>
              </a:solidFill>
            </a:endParaRPr>
          </a:p>
        </p:txBody>
      </p:sp>
      <p:sp>
        <p:nvSpPr>
          <p:cNvPr id="14339" name="灯片编号占位符 3"/>
          <p:cNvSpPr txBox="1">
            <a:spLocks noGrp="1"/>
          </p:cNvSpPr>
          <p:nvPr>
            <p:ph type="sldNum" sz="quarter" idx="10"/>
          </p:nvPr>
        </p:nvSpPr>
        <p:spPr bwMode="auto">
          <a:noFill/>
          <a:ln>
            <a:noFill/>
            <a:miter lim="800000"/>
          </a:ln>
        </p:spPr>
        <p:txBody>
          <a:bodyPr vert="horz" wrap="square" lIns="91440" tIns="45720" rIns="91440" bIns="45720" numCol="1" anchor="t" anchorCtr="0" compatLnSpc="1"/>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fld id="{9A0DB2DC-4C9A-4742-B13C-FB6460FD3503}" type="slidenum">
              <a:rPr lang="zh-CN" altLang="en-US" sz="1400" dirty="0">
                <a:latin typeface="Calibri" panose="020F0502020204030204" pitchFamily="34" charset="0"/>
              </a:rPr>
            </a:fld>
            <a:endParaRPr lang="zh-CN" altLang="en-US" sz="1400" dirty="0">
              <a:latin typeface="Calibri" panose="020F0502020204030204" pitchFamily="34" charset="0"/>
            </a:endParaRPr>
          </a:p>
        </p:txBody>
      </p:sp>
      <p:sp>
        <p:nvSpPr>
          <p:cNvPr id="44749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访问路径：机构管理→院系管理</a:t>
            </a:r>
            <a:endParaRPr lang="zh-CN" altLang="en-US" sz="1600" dirty="0">
              <a:latin typeface="华文楷体" panose="02010600040101010101" pitchFamily="2" charset="-122"/>
              <a:ea typeface="华文楷体" panose="02010600040101010101" pitchFamily="2" charset="-122"/>
            </a:endParaRPr>
          </a:p>
        </p:txBody>
      </p:sp>
      <p:grpSp>
        <p:nvGrpSpPr>
          <p:cNvPr id="447494" name="组合 9"/>
          <p:cNvGrpSpPr/>
          <p:nvPr/>
        </p:nvGrpSpPr>
        <p:grpSpPr>
          <a:xfrm>
            <a:off x="5143500" y="2286000"/>
            <a:ext cx="1571625" cy="627063"/>
            <a:chOff x="5802323" y="3159125"/>
            <a:chExt cx="1571620" cy="627065"/>
          </a:xfrm>
        </p:grpSpPr>
        <p:sp>
          <p:nvSpPr>
            <p:cNvPr id="447503" name="AutoShape 5"/>
            <p:cNvSpPr/>
            <p:nvPr/>
          </p:nvSpPr>
          <p:spPr>
            <a:xfrm>
              <a:off x="5929323" y="3284538"/>
              <a:ext cx="1444620"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修改院系信息。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2" name="Oval 10"/>
            <p:cNvSpPr>
              <a:spLocks noChangeArrowheads="1"/>
            </p:cNvSpPr>
            <p:nvPr/>
          </p:nvSpPr>
          <p:spPr bwMode="auto">
            <a:xfrm>
              <a:off x="5802323" y="3159125"/>
              <a:ext cx="269874"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47495" name="Line 6"/>
          <p:cNvSpPr/>
          <p:nvPr/>
        </p:nvSpPr>
        <p:spPr>
          <a:xfrm rot="7317938">
            <a:off x="3857625" y="2644775"/>
            <a:ext cx="1284288" cy="712788"/>
          </a:xfrm>
          <a:prstGeom prst="line">
            <a:avLst/>
          </a:prstGeom>
          <a:ln w="19050" cap="flat" cmpd="sng">
            <a:solidFill>
              <a:srgbClr val="000066"/>
            </a:solidFill>
            <a:prstDash val="dash"/>
            <a:headEnd type="none" w="med" len="med"/>
            <a:tailEnd type="none" w="med" len="med"/>
          </a:ln>
        </p:spPr>
      </p:sp>
      <p:grpSp>
        <p:nvGrpSpPr>
          <p:cNvPr id="447496" name="组合 13"/>
          <p:cNvGrpSpPr/>
          <p:nvPr/>
        </p:nvGrpSpPr>
        <p:grpSpPr>
          <a:xfrm>
            <a:off x="1857375" y="4857750"/>
            <a:ext cx="2571750" cy="785813"/>
            <a:chOff x="5802323" y="3159125"/>
            <a:chExt cx="2571768" cy="785817"/>
          </a:xfrm>
        </p:grpSpPr>
        <p:sp>
          <p:nvSpPr>
            <p:cNvPr id="447501" name="AutoShape 5"/>
            <p:cNvSpPr/>
            <p:nvPr/>
          </p:nvSpPr>
          <p:spPr>
            <a:xfrm>
              <a:off x="5929324" y="3284539"/>
              <a:ext cx="2444767" cy="66040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修改院系信息后，点击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确定</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按钮，系统保存院系信息。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6"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47497" name="Line 6"/>
          <p:cNvSpPr/>
          <p:nvPr/>
        </p:nvSpPr>
        <p:spPr>
          <a:xfrm rot="7317938">
            <a:off x="1090613" y="5249863"/>
            <a:ext cx="815975" cy="500062"/>
          </a:xfrm>
          <a:prstGeom prst="line">
            <a:avLst/>
          </a:prstGeom>
          <a:ln w="19050" cap="flat" cmpd="sng">
            <a:solidFill>
              <a:srgbClr val="000066"/>
            </a:solidFill>
            <a:prstDash val="dash"/>
            <a:headEnd type="none" w="med" len="med"/>
            <a:tailEnd type="none" w="med" len="med"/>
          </a:ln>
        </p:spPr>
      </p:sp>
      <p:grpSp>
        <p:nvGrpSpPr>
          <p:cNvPr id="447498" name="组合 21"/>
          <p:cNvGrpSpPr/>
          <p:nvPr/>
        </p:nvGrpSpPr>
        <p:grpSpPr>
          <a:xfrm rot="2471493">
            <a:off x="833438" y="5518150"/>
            <a:ext cx="379412" cy="288925"/>
            <a:chOff x="4897646" y="4493223"/>
            <a:chExt cx="379575" cy="288925"/>
          </a:xfrm>
        </p:grpSpPr>
        <p:sp>
          <p:nvSpPr>
            <p:cNvPr id="44749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4750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内容占位符 7"/>
          <p:cNvSpPr>
            <a:spLocks noGrp="1"/>
          </p:cNvSpPr>
          <p:nvPr>
            <p:ph sz="quarter" idx="1"/>
          </p:nvPr>
        </p:nvSpPr>
        <p:spPr>
          <a:xfrm>
            <a:off x="2743200" y="2438400"/>
            <a:ext cx="5786120" cy="1779270"/>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457200" lvl="1" indent="0" eaLnBrk="1" hangingPunct="1">
              <a:buSzPct val="80000"/>
              <a:buNone/>
            </a:pPr>
            <a:endParaRPr lang="zh-CN" altLang="en-US" sz="2400" b="1" dirty="0">
              <a:latin typeface="华文楷体" panose="02010600040101010101" pitchFamily="2" charset="-122"/>
              <a:ea typeface="华文楷体" panose="02010600040101010101" pitchFamily="2" charset="-122"/>
            </a:endParaRPr>
          </a:p>
          <a:p>
            <a:pPr lvl="0" eaLnBrk="1" hangingPunct="1">
              <a:buSzPct val="90000"/>
              <a:buBlip>
                <a:blip r:embed="rId1"/>
              </a:buBlip>
            </a:pPr>
            <a:r>
              <a:rPr lang="zh-CN" altLang="en-US" sz="3200" b="1" dirty="0">
                <a:latin typeface="华文楷体" panose="02010600040101010101" pitchFamily="2" charset="-122"/>
                <a:ea typeface="华文楷体" panose="02010600040101010101" pitchFamily="2" charset="-122"/>
              </a:rPr>
              <a:t>系统演示和操作注意事项</a:t>
            </a:r>
            <a:endParaRPr lang="zh-CN" altLang="en-US" sz="3200" b="1" dirty="0">
              <a:latin typeface="华文楷体" panose="02010600040101010101" pitchFamily="2" charset="-122"/>
              <a:ea typeface="华文楷体" panose="02010600040101010101" pitchFamily="2" charset="-122"/>
            </a:endParaRPr>
          </a:p>
        </p:txBody>
      </p:sp>
      <p:sp>
        <p:nvSpPr>
          <p:cNvPr id="6148"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pic>
        <p:nvPicPr>
          <p:cNvPr id="16389" name="Picture 2"/>
          <p:cNvPicPr>
            <a:picLocks noChangeAspect="1"/>
          </p:cNvPicPr>
          <p:nvPr/>
        </p:nvPicPr>
        <p:blipFill>
          <a:blip r:embed="rId2"/>
          <a:stretch>
            <a:fillRect/>
          </a:stretch>
        </p:blipFill>
        <p:spPr>
          <a:xfrm>
            <a:off x="500063" y="3929063"/>
            <a:ext cx="2152650" cy="2152650"/>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8514" name="图片占位符 22" descr="1.png"/>
          <p:cNvPicPr>
            <a:picLocks noGrp="1" noChangeAspect="1"/>
          </p:cNvPicPr>
          <p:nvPr>
            <p:ph type="pic" sz="quarter" idx="1"/>
          </p:nvPr>
        </p:nvPicPr>
        <p:blipFill>
          <a:blip r:embed="rId1"/>
          <a:srcRect l="2003" r="2003"/>
          <a:stretch>
            <a:fillRect/>
          </a:stretch>
        </p:blipFill>
        <p:spPr>
          <a:xfrm>
            <a:off x="431800" y="1619250"/>
            <a:ext cx="8280400" cy="4392613"/>
          </a:xfrm>
          <a:ln>
            <a:solidFill>
              <a:schemeClr val="accent1">
                <a:alpha val="100000"/>
              </a:schemeClr>
            </a:solidFill>
            <a:miter lim="800000"/>
            <a:headEnd/>
            <a:tailEnd/>
          </a:ln>
        </p:spPr>
      </p:pic>
      <p:sp>
        <p:nvSpPr>
          <p:cNvPr id="44851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zh-CN" altLang="en-US" sz="2800" b="1" dirty="0">
                <a:solidFill>
                  <a:srgbClr val="17375E"/>
                </a:solidFill>
              </a:rPr>
              <a:t>院系管理　</a:t>
            </a:r>
            <a:r>
              <a:rPr lang="zh-CN" altLang="en-US" sz="2000" b="1" dirty="0">
                <a:solidFill>
                  <a:srgbClr val="17375E"/>
                </a:solidFill>
              </a:rPr>
              <a:t>删除</a:t>
            </a:r>
            <a:endParaRPr lang="zh-CN" altLang="en-US" sz="2000" b="1" dirty="0">
              <a:solidFill>
                <a:srgbClr val="17375E"/>
              </a:solidFill>
            </a:endParaRPr>
          </a:p>
        </p:txBody>
      </p:sp>
      <p:sp>
        <p:nvSpPr>
          <p:cNvPr id="15363" name="灯片编号占位符 3"/>
          <p:cNvSpPr txBox="1">
            <a:spLocks noGrp="1"/>
          </p:cNvSpPr>
          <p:nvPr>
            <p:ph type="sldNum" sz="quarter" idx="10"/>
          </p:nvPr>
        </p:nvSpPr>
        <p:spPr bwMode="auto">
          <a:noFill/>
          <a:ln>
            <a:noFill/>
            <a:miter lim="800000"/>
          </a:ln>
        </p:spPr>
        <p:txBody>
          <a:bodyPr vert="horz" wrap="square" lIns="91440" tIns="45720" rIns="91440" bIns="45720" numCol="1" anchor="t" anchorCtr="0" compatLnSpc="1"/>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fld id="{9A0DB2DC-4C9A-4742-B13C-FB6460FD3503}" type="slidenum">
              <a:rPr lang="zh-CN" altLang="en-US" sz="1400" dirty="0">
                <a:latin typeface="Calibri" panose="020F0502020204030204" pitchFamily="34" charset="0"/>
              </a:rPr>
            </a:fld>
            <a:endParaRPr lang="zh-CN" altLang="en-US" sz="1400" dirty="0">
              <a:latin typeface="Calibri" panose="020F0502020204030204" pitchFamily="34" charset="0"/>
            </a:endParaRPr>
          </a:p>
        </p:txBody>
      </p:sp>
      <p:sp>
        <p:nvSpPr>
          <p:cNvPr id="44851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访问路径：机构管理→院系管理</a:t>
            </a:r>
            <a:endParaRPr lang="zh-CN" altLang="en-US" sz="1600" dirty="0">
              <a:latin typeface="华文楷体" panose="02010600040101010101" pitchFamily="2" charset="-122"/>
              <a:ea typeface="华文楷体" panose="02010600040101010101" pitchFamily="2" charset="-122"/>
            </a:endParaRPr>
          </a:p>
        </p:txBody>
      </p:sp>
      <p:grpSp>
        <p:nvGrpSpPr>
          <p:cNvPr id="448518" name="组合 15"/>
          <p:cNvGrpSpPr/>
          <p:nvPr/>
        </p:nvGrpSpPr>
        <p:grpSpPr>
          <a:xfrm>
            <a:off x="1643063" y="3141663"/>
            <a:ext cx="2214562" cy="627062"/>
            <a:chOff x="5802323" y="3159125"/>
            <a:chExt cx="2214562" cy="627065"/>
          </a:xfrm>
        </p:grpSpPr>
        <p:sp>
          <p:nvSpPr>
            <p:cNvPr id="448530"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选择需要删除的院系信息。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48519" name="Line 6"/>
          <p:cNvSpPr/>
          <p:nvPr/>
        </p:nvSpPr>
        <p:spPr>
          <a:xfrm rot="7317938" flipH="1">
            <a:off x="1135063" y="2551113"/>
            <a:ext cx="85725" cy="1147762"/>
          </a:xfrm>
          <a:prstGeom prst="line">
            <a:avLst/>
          </a:prstGeom>
          <a:ln w="19050" cap="flat" cmpd="sng">
            <a:solidFill>
              <a:srgbClr val="000066"/>
            </a:solidFill>
            <a:prstDash val="dash"/>
            <a:headEnd type="none" w="med" len="med"/>
            <a:tailEnd type="none" w="med" len="med"/>
          </a:ln>
        </p:spPr>
      </p:sp>
      <p:sp>
        <p:nvSpPr>
          <p:cNvPr id="448520" name="Line 6"/>
          <p:cNvSpPr/>
          <p:nvPr/>
        </p:nvSpPr>
        <p:spPr>
          <a:xfrm rot="7317938">
            <a:off x="1733550" y="5392738"/>
            <a:ext cx="815975" cy="500062"/>
          </a:xfrm>
          <a:prstGeom prst="line">
            <a:avLst/>
          </a:prstGeom>
          <a:ln w="19050" cap="flat" cmpd="sng">
            <a:solidFill>
              <a:srgbClr val="000066"/>
            </a:solidFill>
            <a:prstDash val="dash"/>
            <a:headEnd type="none" w="med" len="med"/>
            <a:tailEnd type="none" w="med" len="med"/>
          </a:ln>
        </p:spPr>
      </p:sp>
      <p:grpSp>
        <p:nvGrpSpPr>
          <p:cNvPr id="448521" name="组合 20"/>
          <p:cNvGrpSpPr/>
          <p:nvPr/>
        </p:nvGrpSpPr>
        <p:grpSpPr>
          <a:xfrm>
            <a:off x="2571750" y="4929188"/>
            <a:ext cx="2571750" cy="785812"/>
            <a:chOff x="5802323" y="3159125"/>
            <a:chExt cx="2571768" cy="785817"/>
          </a:xfrm>
        </p:grpSpPr>
        <p:sp>
          <p:nvSpPr>
            <p:cNvPr id="448528" name="AutoShape 5"/>
            <p:cNvSpPr/>
            <p:nvPr/>
          </p:nvSpPr>
          <p:spPr>
            <a:xfrm>
              <a:off x="5929324" y="3284538"/>
              <a:ext cx="2444767" cy="660404"/>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删除</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按钮，系统删除院系信息。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3" name="Oval 10"/>
            <p:cNvSpPr>
              <a:spLocks noChangeArrowheads="1"/>
            </p:cNvSpPr>
            <p:nvPr/>
          </p:nvSpPr>
          <p:spPr bwMode="auto">
            <a:xfrm>
              <a:off x="5802323" y="3159125"/>
              <a:ext cx="269877"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48522" name="组合 23"/>
          <p:cNvGrpSpPr/>
          <p:nvPr/>
        </p:nvGrpSpPr>
        <p:grpSpPr>
          <a:xfrm rot="2471493">
            <a:off x="1404938" y="5803900"/>
            <a:ext cx="379412" cy="288925"/>
            <a:chOff x="4897646" y="4493223"/>
            <a:chExt cx="379575" cy="288925"/>
          </a:xfrm>
        </p:grpSpPr>
        <p:sp>
          <p:nvSpPr>
            <p:cNvPr id="44852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4852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448523" name="组合 26"/>
          <p:cNvGrpSpPr/>
          <p:nvPr/>
        </p:nvGrpSpPr>
        <p:grpSpPr>
          <a:xfrm rot="2471493">
            <a:off x="404813" y="2589213"/>
            <a:ext cx="379412" cy="288925"/>
            <a:chOff x="4897646" y="4493223"/>
            <a:chExt cx="379575" cy="288925"/>
          </a:xfrm>
        </p:grpSpPr>
        <p:sp>
          <p:nvSpPr>
            <p:cNvPr id="448524"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4852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9538" name="标题 4"/>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系统用户与功能关系　</a:t>
            </a:r>
            <a:r>
              <a:rPr lang="zh-CN" altLang="en-US" sz="2000" b="1" dirty="0">
                <a:solidFill>
                  <a:srgbClr val="17375E"/>
                </a:solidFill>
              </a:rPr>
              <a:t>（系统管理）</a:t>
            </a:r>
            <a:endParaRPr lang="zh-CN" altLang="en-US" sz="2000" b="1" dirty="0">
              <a:solidFill>
                <a:srgbClr val="17375E"/>
              </a:solidFill>
            </a:endParaRPr>
          </a:p>
        </p:txBody>
      </p:sp>
      <p:sp>
        <p:nvSpPr>
          <p:cNvPr id="449539" name="Rectangle 4"/>
          <p:cNvSpPr/>
          <p:nvPr/>
        </p:nvSpPr>
        <p:spPr>
          <a:xfrm>
            <a:off x="285750" y="2746375"/>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a:t>
            </a:r>
            <a:endParaRPr lang="zh-CN" altLang="en-US" sz="1400" dirty="0">
              <a:solidFill>
                <a:schemeClr val="bg1"/>
              </a:solidFill>
              <a:latin typeface="Arial" panose="020B0604020202020204" pitchFamily="34" charset="0"/>
            </a:endParaRPr>
          </a:p>
        </p:txBody>
      </p:sp>
      <p:sp>
        <p:nvSpPr>
          <p:cNvPr id="449540" name="Rectangle 4"/>
          <p:cNvSpPr/>
          <p:nvPr/>
        </p:nvSpPr>
        <p:spPr>
          <a:xfrm>
            <a:off x="285750" y="4289425"/>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a:t>
            </a:r>
            <a:endParaRPr lang="zh-CN" altLang="en-US" sz="1400" dirty="0">
              <a:solidFill>
                <a:schemeClr val="bg1"/>
              </a:solidFill>
              <a:latin typeface="Arial" panose="020B0604020202020204" pitchFamily="34" charset="0"/>
            </a:endParaRPr>
          </a:p>
        </p:txBody>
      </p:sp>
      <p:sp>
        <p:nvSpPr>
          <p:cNvPr id="449541" name="Rectangle 7"/>
          <p:cNvSpPr/>
          <p:nvPr/>
        </p:nvSpPr>
        <p:spPr>
          <a:xfrm>
            <a:off x="1357313" y="2286000"/>
            <a:ext cx="1273175" cy="328613"/>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高校管理员</a:t>
            </a:r>
            <a:endParaRPr lang="zh-CN" altLang="en-US" sz="1400" dirty="0">
              <a:solidFill>
                <a:schemeClr val="bg1"/>
              </a:solidFill>
              <a:latin typeface="Arial" panose="020B0604020202020204" pitchFamily="34" charset="0"/>
            </a:endParaRPr>
          </a:p>
        </p:txBody>
      </p:sp>
      <p:sp>
        <p:nvSpPr>
          <p:cNvPr id="449542" name="Rectangle 7"/>
          <p:cNvSpPr/>
          <p:nvPr/>
        </p:nvSpPr>
        <p:spPr>
          <a:xfrm>
            <a:off x="1357313" y="2900363"/>
            <a:ext cx="1273175"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院系经办人</a:t>
            </a:r>
            <a:endParaRPr lang="zh-CN" altLang="en-US" sz="1400" dirty="0">
              <a:solidFill>
                <a:schemeClr val="bg1"/>
              </a:solidFill>
              <a:latin typeface="Arial" panose="020B0604020202020204" pitchFamily="34" charset="0"/>
            </a:endParaRPr>
          </a:p>
        </p:txBody>
      </p:sp>
      <p:sp>
        <p:nvSpPr>
          <p:cNvPr id="449543" name="Rectangle 7"/>
          <p:cNvSpPr/>
          <p:nvPr/>
        </p:nvSpPr>
        <p:spPr>
          <a:xfrm>
            <a:off x="1360488" y="3471863"/>
            <a:ext cx="1273175" cy="2984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高校负责人</a:t>
            </a:r>
            <a:endParaRPr lang="zh-CN" altLang="en-US" sz="1400" dirty="0">
              <a:solidFill>
                <a:schemeClr val="bg1"/>
              </a:solidFill>
              <a:latin typeface="Arial" panose="020B0604020202020204" pitchFamily="34" charset="0"/>
            </a:endParaRPr>
          </a:p>
        </p:txBody>
      </p:sp>
      <p:sp>
        <p:nvSpPr>
          <p:cNvPr id="449544" name="Rectangle 7"/>
          <p:cNvSpPr/>
          <p:nvPr/>
        </p:nvSpPr>
        <p:spPr>
          <a:xfrm>
            <a:off x="1357313" y="4113213"/>
            <a:ext cx="1273175" cy="287337"/>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院系经办人</a:t>
            </a:r>
            <a:endParaRPr lang="zh-CN" altLang="en-US" sz="1400" dirty="0">
              <a:solidFill>
                <a:schemeClr val="bg1"/>
              </a:solidFill>
              <a:latin typeface="Arial" panose="020B0604020202020204" pitchFamily="34" charset="0"/>
            </a:endParaRPr>
          </a:p>
        </p:txBody>
      </p:sp>
      <p:sp>
        <p:nvSpPr>
          <p:cNvPr id="449545" name="Rectangle 7"/>
          <p:cNvSpPr/>
          <p:nvPr/>
        </p:nvSpPr>
        <p:spPr>
          <a:xfrm>
            <a:off x="1360488" y="4686300"/>
            <a:ext cx="1273175" cy="331788"/>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院系负责人</a:t>
            </a:r>
            <a:endParaRPr lang="zh-CN" altLang="en-US" sz="1400" dirty="0">
              <a:solidFill>
                <a:schemeClr val="bg1"/>
              </a:solidFill>
              <a:latin typeface="Arial" panose="020B0604020202020204" pitchFamily="34" charset="0"/>
            </a:endParaRPr>
          </a:p>
        </p:txBody>
      </p:sp>
      <p:sp>
        <p:nvSpPr>
          <p:cNvPr id="449546" name="Line 44"/>
          <p:cNvSpPr/>
          <p:nvPr/>
        </p:nvSpPr>
        <p:spPr>
          <a:xfrm flipH="1">
            <a:off x="338138" y="3940175"/>
            <a:ext cx="8027987" cy="0"/>
          </a:xfrm>
          <a:prstGeom prst="line">
            <a:avLst/>
          </a:prstGeom>
          <a:ln w="19050" cap="flat" cmpd="sng">
            <a:solidFill>
              <a:srgbClr val="969696"/>
            </a:solidFill>
            <a:prstDash val="lgDash"/>
            <a:headEnd type="none" w="med" len="med"/>
            <a:tailEnd type="none" w="med" len="med"/>
          </a:ln>
        </p:spPr>
      </p:sp>
      <p:cxnSp>
        <p:nvCxnSpPr>
          <p:cNvPr id="69" name="直接连接符 68"/>
          <p:cNvCxnSpPr/>
          <p:nvPr/>
        </p:nvCxnSpPr>
        <p:spPr>
          <a:xfrm>
            <a:off x="1436688" y="2757488"/>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436688" y="3328988"/>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436688" y="4543425"/>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grpSp>
        <p:nvGrpSpPr>
          <p:cNvPr id="449550" name="组合 32"/>
          <p:cNvGrpSpPr/>
          <p:nvPr/>
        </p:nvGrpSpPr>
        <p:grpSpPr>
          <a:xfrm>
            <a:off x="2714625" y="2286000"/>
            <a:ext cx="1785938" cy="303213"/>
            <a:chOff x="4071934" y="3643314"/>
            <a:chExt cx="1785963" cy="303217"/>
          </a:xfrm>
        </p:grpSpPr>
        <p:sp>
          <p:nvSpPr>
            <p:cNvPr id="449558" name="AutoShape 5"/>
            <p:cNvSpPr/>
            <p:nvPr/>
          </p:nvSpPr>
          <p:spPr>
            <a:xfrm>
              <a:off x="4214811" y="3643314"/>
              <a:ext cx="1643086"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院系管理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58"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49551" name="组合 32"/>
          <p:cNvGrpSpPr/>
          <p:nvPr/>
        </p:nvGrpSpPr>
        <p:grpSpPr>
          <a:xfrm>
            <a:off x="4643438" y="2286000"/>
            <a:ext cx="1785937" cy="303213"/>
            <a:chOff x="4071934" y="3643314"/>
            <a:chExt cx="1785963" cy="303217"/>
          </a:xfrm>
        </p:grpSpPr>
        <p:sp>
          <p:nvSpPr>
            <p:cNvPr id="449556" name="AutoShape 5"/>
            <p:cNvSpPr/>
            <p:nvPr/>
          </p:nvSpPr>
          <p:spPr>
            <a:xfrm>
              <a:off x="4214811" y="3643314"/>
              <a:ext cx="1643086"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专业管理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7"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49552" name="组合 32"/>
          <p:cNvGrpSpPr/>
          <p:nvPr/>
        </p:nvGrpSpPr>
        <p:grpSpPr>
          <a:xfrm>
            <a:off x="6572250" y="2286000"/>
            <a:ext cx="1785938" cy="303213"/>
            <a:chOff x="4071934" y="3643314"/>
            <a:chExt cx="1785963" cy="303217"/>
          </a:xfrm>
        </p:grpSpPr>
        <p:sp>
          <p:nvSpPr>
            <p:cNvPr id="449554" name="AutoShape 5"/>
            <p:cNvSpPr/>
            <p:nvPr/>
          </p:nvSpPr>
          <p:spPr>
            <a:xfrm>
              <a:off x="4214811" y="3643314"/>
              <a:ext cx="1643086"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班级管理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80"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81" name="圆角矩形 80"/>
          <p:cNvSpPr/>
          <p:nvPr/>
        </p:nvSpPr>
        <p:spPr>
          <a:xfrm>
            <a:off x="4614863" y="2225675"/>
            <a:ext cx="1857375" cy="428625"/>
          </a:xfrm>
          <a:prstGeom prst="roundRect">
            <a:avLst/>
          </a:prstGeom>
          <a:solidFill>
            <a:schemeClr val="accent1">
              <a:alpha val="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62" name="Picture 2"/>
          <p:cNvPicPr/>
          <p:nvPr/>
        </p:nvPicPr>
        <p:blipFill>
          <a:blip r:embed="rId1"/>
          <a:stretch>
            <a:fillRect/>
          </a:stretch>
        </p:blipFill>
        <p:spPr>
          <a:xfrm>
            <a:off x="431800" y="1619250"/>
            <a:ext cx="7558088" cy="4498975"/>
          </a:xfrm>
          <a:prstGeom prst="rect">
            <a:avLst/>
          </a:prstGeom>
          <a:noFill/>
          <a:ln w="9525" cap="flat" cmpd="sng">
            <a:solidFill>
              <a:srgbClr val="0000FF"/>
            </a:solidFill>
            <a:prstDash val="solid"/>
            <a:miter/>
            <a:headEnd type="none" w="med" len="med"/>
            <a:tailEnd type="none" w="med" len="med"/>
          </a:ln>
        </p:spPr>
      </p:pic>
      <p:sp>
        <p:nvSpPr>
          <p:cNvPr id="450563"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2.</a:t>
            </a:r>
            <a:r>
              <a:rPr lang="zh-CN" altLang="en-US" sz="2800" b="1" dirty="0">
                <a:solidFill>
                  <a:srgbClr val="17375E"/>
                </a:solidFill>
              </a:rPr>
              <a:t>专业管理　</a:t>
            </a:r>
            <a:r>
              <a:rPr lang="zh-CN" altLang="en-US" sz="2000" b="1" dirty="0">
                <a:solidFill>
                  <a:srgbClr val="17375E"/>
                </a:solidFill>
              </a:rPr>
              <a:t>新增</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45056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操作角色：高校管理员、院系经办人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访问路径：机构管理→专业管理</a:t>
            </a:r>
            <a:endParaRPr lang="zh-CN" altLang="en-US" sz="1600" dirty="0">
              <a:latin typeface="华文楷体" panose="02010600040101010101" pitchFamily="2" charset="-122"/>
              <a:ea typeface="华文楷体" panose="02010600040101010101" pitchFamily="2" charset="-122"/>
            </a:endParaRPr>
          </a:p>
        </p:txBody>
      </p:sp>
      <p:grpSp>
        <p:nvGrpSpPr>
          <p:cNvPr id="450566" name="组合 7"/>
          <p:cNvGrpSpPr/>
          <p:nvPr/>
        </p:nvGrpSpPr>
        <p:grpSpPr>
          <a:xfrm rot="2444757">
            <a:off x="609600" y="5715000"/>
            <a:ext cx="379413" cy="288925"/>
            <a:chOff x="4897646" y="4493223"/>
            <a:chExt cx="379575" cy="288925"/>
          </a:xfrm>
        </p:grpSpPr>
        <p:sp>
          <p:nvSpPr>
            <p:cNvPr id="45056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5057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450567" name="AutoShape 5"/>
          <p:cNvSpPr/>
          <p:nvPr/>
        </p:nvSpPr>
        <p:spPr>
          <a:xfrm>
            <a:off x="1582738" y="4953000"/>
            <a:ext cx="2444750" cy="66040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新增</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按钮，进入专业管理新增页面。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450568" name="Line 6"/>
          <p:cNvSpPr/>
          <p:nvPr/>
        </p:nvSpPr>
        <p:spPr>
          <a:xfrm rot="7317938">
            <a:off x="922338" y="5386388"/>
            <a:ext cx="603250" cy="268287"/>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1586" name="Picture 2"/>
          <p:cNvPicPr>
            <a:picLocks noChangeAspect="1"/>
          </p:cNvPicPr>
          <p:nvPr/>
        </p:nvPicPr>
        <p:blipFill>
          <a:blip r:embed="rId1"/>
          <a:stretch>
            <a:fillRect/>
          </a:stretch>
        </p:blipFill>
        <p:spPr>
          <a:xfrm>
            <a:off x="431800" y="1619250"/>
            <a:ext cx="5724525" cy="2943225"/>
          </a:xfrm>
          <a:prstGeom prst="rect">
            <a:avLst/>
          </a:prstGeom>
          <a:noFill/>
          <a:ln w="9525" cap="flat" cmpd="sng">
            <a:solidFill>
              <a:srgbClr val="0000FF"/>
            </a:solidFill>
            <a:prstDash val="solid"/>
            <a:miter/>
            <a:headEnd type="none" w="med" len="med"/>
            <a:tailEnd type="none" w="med" len="med"/>
          </a:ln>
        </p:spPr>
      </p:pic>
      <p:sp>
        <p:nvSpPr>
          <p:cNvPr id="451587"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2.</a:t>
            </a:r>
            <a:r>
              <a:rPr lang="zh-CN" altLang="en-US" sz="2800" b="1" dirty="0">
                <a:solidFill>
                  <a:srgbClr val="17375E"/>
                </a:solidFill>
              </a:rPr>
              <a:t>专业管理　</a:t>
            </a:r>
            <a:r>
              <a:rPr lang="zh-CN" altLang="en-US" sz="2000" b="1" dirty="0">
                <a:solidFill>
                  <a:srgbClr val="17375E"/>
                </a:solidFill>
              </a:rPr>
              <a:t>新增（续）</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45158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操作角色：高校管理员、院系经办人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访问路径：机构管理→专业管理</a:t>
            </a:r>
            <a:endParaRPr lang="zh-CN" altLang="en-US" sz="1600" dirty="0">
              <a:latin typeface="华文楷体" panose="02010600040101010101" pitchFamily="2" charset="-122"/>
              <a:ea typeface="华文楷体" panose="02010600040101010101" pitchFamily="2" charset="-122"/>
            </a:endParaRPr>
          </a:p>
        </p:txBody>
      </p:sp>
      <p:grpSp>
        <p:nvGrpSpPr>
          <p:cNvPr id="451590" name="组合 11"/>
          <p:cNvGrpSpPr/>
          <p:nvPr/>
        </p:nvGrpSpPr>
        <p:grpSpPr>
          <a:xfrm>
            <a:off x="4948238" y="2232025"/>
            <a:ext cx="2214562" cy="627063"/>
            <a:chOff x="5802323" y="3159125"/>
            <a:chExt cx="2214562" cy="627065"/>
          </a:xfrm>
        </p:grpSpPr>
        <p:sp>
          <p:nvSpPr>
            <p:cNvPr id="451599"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输入专业信息。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51591" name="Line 6"/>
          <p:cNvSpPr/>
          <p:nvPr/>
        </p:nvSpPr>
        <p:spPr>
          <a:xfrm rot="7317938">
            <a:off x="3552825" y="2211388"/>
            <a:ext cx="1073150" cy="1182687"/>
          </a:xfrm>
          <a:prstGeom prst="line">
            <a:avLst/>
          </a:prstGeom>
          <a:ln w="19050" cap="flat" cmpd="sng">
            <a:solidFill>
              <a:srgbClr val="000066"/>
            </a:solidFill>
            <a:prstDash val="dash"/>
            <a:headEnd type="none" w="med" len="med"/>
            <a:tailEnd type="none" w="med" len="med"/>
          </a:ln>
        </p:spPr>
      </p:sp>
      <p:grpSp>
        <p:nvGrpSpPr>
          <p:cNvPr id="451592" name="组合 14"/>
          <p:cNvGrpSpPr/>
          <p:nvPr/>
        </p:nvGrpSpPr>
        <p:grpSpPr>
          <a:xfrm>
            <a:off x="1662113" y="3446463"/>
            <a:ext cx="2571750" cy="785812"/>
            <a:chOff x="5802323" y="3159125"/>
            <a:chExt cx="2571768" cy="785817"/>
          </a:xfrm>
        </p:grpSpPr>
        <p:sp>
          <p:nvSpPr>
            <p:cNvPr id="451597" name="AutoShape 5"/>
            <p:cNvSpPr/>
            <p:nvPr/>
          </p:nvSpPr>
          <p:spPr>
            <a:xfrm>
              <a:off x="5929324" y="3284538"/>
              <a:ext cx="2444767" cy="660404"/>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输入专业信息后，点击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确定</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按钮，系统保存专业信息。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69877"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51593" name="Line 6"/>
          <p:cNvSpPr/>
          <p:nvPr/>
        </p:nvSpPr>
        <p:spPr>
          <a:xfrm rot="7317938">
            <a:off x="1109663" y="3970338"/>
            <a:ext cx="565150" cy="280987"/>
          </a:xfrm>
          <a:prstGeom prst="line">
            <a:avLst/>
          </a:prstGeom>
          <a:ln w="19050" cap="flat" cmpd="sng">
            <a:solidFill>
              <a:srgbClr val="000066"/>
            </a:solidFill>
            <a:prstDash val="dash"/>
            <a:headEnd type="none" w="med" len="med"/>
            <a:tailEnd type="none" w="med" len="med"/>
          </a:ln>
        </p:spPr>
      </p:sp>
      <p:grpSp>
        <p:nvGrpSpPr>
          <p:cNvPr id="451594" name="组合 18"/>
          <p:cNvGrpSpPr/>
          <p:nvPr/>
        </p:nvGrpSpPr>
        <p:grpSpPr>
          <a:xfrm rot="2471493">
            <a:off x="846138" y="4283075"/>
            <a:ext cx="379412" cy="288925"/>
            <a:chOff x="4897646" y="4493223"/>
            <a:chExt cx="379575" cy="288925"/>
          </a:xfrm>
        </p:grpSpPr>
        <p:sp>
          <p:nvSpPr>
            <p:cNvPr id="45159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5159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2610" name="Picture 2"/>
          <p:cNvPicPr/>
          <p:nvPr/>
        </p:nvPicPr>
        <p:blipFill>
          <a:blip r:embed="rId1"/>
          <a:stretch>
            <a:fillRect/>
          </a:stretch>
        </p:blipFill>
        <p:spPr>
          <a:xfrm>
            <a:off x="431800" y="1619250"/>
            <a:ext cx="7558088" cy="4498975"/>
          </a:xfrm>
          <a:prstGeom prst="rect">
            <a:avLst/>
          </a:prstGeom>
          <a:noFill/>
          <a:ln w="9525" cap="flat" cmpd="sng">
            <a:solidFill>
              <a:srgbClr val="0000FF"/>
            </a:solidFill>
            <a:prstDash val="solid"/>
            <a:miter/>
            <a:headEnd type="none" w="med" len="med"/>
            <a:tailEnd type="none" w="med" len="med"/>
          </a:ln>
        </p:spPr>
      </p:pic>
      <p:sp>
        <p:nvSpPr>
          <p:cNvPr id="452611"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2.</a:t>
            </a:r>
            <a:r>
              <a:rPr lang="zh-CN" altLang="en-US" sz="2800" b="1" dirty="0">
                <a:solidFill>
                  <a:srgbClr val="17375E"/>
                </a:solidFill>
              </a:rPr>
              <a:t>专业管理　</a:t>
            </a:r>
            <a:r>
              <a:rPr lang="zh-CN" altLang="en-US" sz="2000" b="1" dirty="0">
                <a:solidFill>
                  <a:srgbClr val="17375E"/>
                </a:solidFill>
              </a:rPr>
              <a:t>修改</a:t>
            </a:r>
            <a:endParaRPr lang="zh-CN" altLang="en-US" sz="2000" b="1" dirty="0">
              <a:solidFill>
                <a:srgbClr val="17375E"/>
              </a:solidFill>
            </a:endParaRPr>
          </a:p>
        </p:txBody>
      </p:sp>
      <p:sp>
        <p:nvSpPr>
          <p:cNvPr id="13315"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45261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操作角色：高校管理员、院系经办人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访问路径：机构管理→专业管理</a:t>
            </a:r>
            <a:endParaRPr lang="zh-CN" altLang="en-US" sz="1600" dirty="0">
              <a:latin typeface="华文楷体" panose="02010600040101010101" pitchFamily="2" charset="-122"/>
              <a:ea typeface="华文楷体" panose="02010600040101010101" pitchFamily="2" charset="-122"/>
            </a:endParaRPr>
          </a:p>
        </p:txBody>
      </p:sp>
      <p:grpSp>
        <p:nvGrpSpPr>
          <p:cNvPr id="452614" name="组合 15"/>
          <p:cNvGrpSpPr/>
          <p:nvPr/>
        </p:nvGrpSpPr>
        <p:grpSpPr>
          <a:xfrm>
            <a:off x="2409825" y="3335338"/>
            <a:ext cx="2214563" cy="627062"/>
            <a:chOff x="5802323" y="3159125"/>
            <a:chExt cx="2214562" cy="627065"/>
          </a:xfrm>
        </p:grpSpPr>
        <p:sp>
          <p:nvSpPr>
            <p:cNvPr id="452626"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选择需要修改的专业信息。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52615" name="Line 6"/>
          <p:cNvSpPr/>
          <p:nvPr/>
        </p:nvSpPr>
        <p:spPr>
          <a:xfrm rot="7317938" flipH="1" flipV="1">
            <a:off x="1498600" y="2754313"/>
            <a:ext cx="404813" cy="1454150"/>
          </a:xfrm>
          <a:prstGeom prst="line">
            <a:avLst/>
          </a:prstGeom>
          <a:ln w="19050" cap="flat" cmpd="sng">
            <a:solidFill>
              <a:srgbClr val="000066"/>
            </a:solidFill>
            <a:prstDash val="dash"/>
            <a:headEnd type="none" w="med" len="med"/>
            <a:tailEnd type="none" w="med" len="med"/>
          </a:ln>
        </p:spPr>
      </p:sp>
      <p:sp>
        <p:nvSpPr>
          <p:cNvPr id="452616" name="Line 6"/>
          <p:cNvSpPr/>
          <p:nvPr/>
        </p:nvSpPr>
        <p:spPr>
          <a:xfrm rot="7317938">
            <a:off x="1250950" y="5429250"/>
            <a:ext cx="709613" cy="201613"/>
          </a:xfrm>
          <a:prstGeom prst="line">
            <a:avLst/>
          </a:prstGeom>
          <a:ln w="19050" cap="flat" cmpd="sng">
            <a:solidFill>
              <a:srgbClr val="000066"/>
            </a:solidFill>
            <a:prstDash val="dash"/>
            <a:headEnd type="none" w="med" len="med"/>
            <a:tailEnd type="none" w="med" len="med"/>
          </a:ln>
        </p:spPr>
      </p:sp>
      <p:grpSp>
        <p:nvGrpSpPr>
          <p:cNvPr id="452617" name="组合 20"/>
          <p:cNvGrpSpPr/>
          <p:nvPr/>
        </p:nvGrpSpPr>
        <p:grpSpPr>
          <a:xfrm>
            <a:off x="1879600" y="4854575"/>
            <a:ext cx="2571750" cy="785813"/>
            <a:chOff x="5802323" y="3159125"/>
            <a:chExt cx="2571768" cy="785817"/>
          </a:xfrm>
        </p:grpSpPr>
        <p:sp>
          <p:nvSpPr>
            <p:cNvPr id="452624" name="AutoShape 5"/>
            <p:cNvSpPr/>
            <p:nvPr/>
          </p:nvSpPr>
          <p:spPr>
            <a:xfrm>
              <a:off x="5929324" y="3284539"/>
              <a:ext cx="2444767" cy="66040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修改</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按钮，进入专业信息修改页面。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3"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52618" name="组合 23"/>
          <p:cNvGrpSpPr/>
          <p:nvPr/>
        </p:nvGrpSpPr>
        <p:grpSpPr>
          <a:xfrm rot="2471493">
            <a:off x="1066800" y="5730875"/>
            <a:ext cx="379413" cy="288925"/>
            <a:chOff x="4897646" y="4493223"/>
            <a:chExt cx="379575" cy="288925"/>
          </a:xfrm>
        </p:grpSpPr>
        <p:sp>
          <p:nvSpPr>
            <p:cNvPr id="45262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5262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452619" name="组合 26"/>
          <p:cNvGrpSpPr/>
          <p:nvPr/>
        </p:nvGrpSpPr>
        <p:grpSpPr>
          <a:xfrm rot="2471493">
            <a:off x="609600" y="2903538"/>
            <a:ext cx="379413" cy="288925"/>
            <a:chOff x="4897646" y="4493223"/>
            <a:chExt cx="379575" cy="288925"/>
          </a:xfrm>
        </p:grpSpPr>
        <p:sp>
          <p:nvSpPr>
            <p:cNvPr id="45262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5262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3634" name="Picture 2"/>
          <p:cNvPicPr>
            <a:picLocks noChangeAspect="1"/>
          </p:cNvPicPr>
          <p:nvPr/>
        </p:nvPicPr>
        <p:blipFill>
          <a:blip r:embed="rId1"/>
          <a:stretch>
            <a:fillRect/>
          </a:stretch>
        </p:blipFill>
        <p:spPr>
          <a:xfrm>
            <a:off x="431800" y="1619250"/>
            <a:ext cx="5715000" cy="2943225"/>
          </a:xfrm>
          <a:prstGeom prst="rect">
            <a:avLst/>
          </a:prstGeom>
          <a:noFill/>
          <a:ln w="9525" cap="flat" cmpd="sng">
            <a:solidFill>
              <a:srgbClr val="0000FF"/>
            </a:solidFill>
            <a:prstDash val="solid"/>
            <a:miter/>
            <a:headEnd type="none" w="med" len="med"/>
            <a:tailEnd type="none" w="med" len="med"/>
          </a:ln>
        </p:spPr>
      </p:pic>
      <p:sp>
        <p:nvSpPr>
          <p:cNvPr id="453635"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2.</a:t>
            </a:r>
            <a:r>
              <a:rPr lang="zh-CN" altLang="en-US" sz="2800" b="1" dirty="0">
                <a:solidFill>
                  <a:srgbClr val="17375E"/>
                </a:solidFill>
              </a:rPr>
              <a:t>专业管理　</a:t>
            </a:r>
            <a:r>
              <a:rPr lang="zh-CN" altLang="en-US" sz="2000" b="1" dirty="0">
                <a:solidFill>
                  <a:srgbClr val="17375E"/>
                </a:solidFill>
              </a:rPr>
              <a:t>修改（续）</a:t>
            </a:r>
            <a:endParaRPr lang="zh-CN" altLang="en-US" sz="2000" b="1" dirty="0">
              <a:solidFill>
                <a:srgbClr val="17375E"/>
              </a:solidFill>
            </a:endParaRPr>
          </a:p>
        </p:txBody>
      </p:sp>
      <p:sp>
        <p:nvSpPr>
          <p:cNvPr id="14339"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45363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操作角色：高校管理员、院系经办人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访问路径：机构管理→专业管理</a:t>
            </a:r>
            <a:endParaRPr lang="zh-CN" altLang="en-US" sz="1600" dirty="0">
              <a:latin typeface="华文楷体" panose="02010600040101010101" pitchFamily="2" charset="-122"/>
              <a:ea typeface="华文楷体" panose="02010600040101010101" pitchFamily="2" charset="-122"/>
            </a:endParaRPr>
          </a:p>
        </p:txBody>
      </p:sp>
      <p:grpSp>
        <p:nvGrpSpPr>
          <p:cNvPr id="453638" name="组合 9"/>
          <p:cNvGrpSpPr/>
          <p:nvPr/>
        </p:nvGrpSpPr>
        <p:grpSpPr>
          <a:xfrm>
            <a:off x="3602038" y="2209800"/>
            <a:ext cx="2214562" cy="627063"/>
            <a:chOff x="5802323" y="3159125"/>
            <a:chExt cx="2214562" cy="627065"/>
          </a:xfrm>
        </p:grpSpPr>
        <p:sp>
          <p:nvSpPr>
            <p:cNvPr id="453647"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修改专业信息。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2"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53639" name="Line 6"/>
          <p:cNvSpPr/>
          <p:nvPr/>
        </p:nvSpPr>
        <p:spPr>
          <a:xfrm rot="7317938">
            <a:off x="3386138" y="2573338"/>
            <a:ext cx="217487" cy="112712"/>
          </a:xfrm>
          <a:prstGeom prst="line">
            <a:avLst/>
          </a:prstGeom>
          <a:ln w="19050" cap="flat" cmpd="sng">
            <a:solidFill>
              <a:srgbClr val="000066"/>
            </a:solidFill>
            <a:prstDash val="dash"/>
            <a:headEnd type="none" w="med" len="med"/>
            <a:tailEnd type="none" w="med" len="med"/>
          </a:ln>
        </p:spPr>
      </p:sp>
      <p:grpSp>
        <p:nvGrpSpPr>
          <p:cNvPr id="453640" name="组合 13"/>
          <p:cNvGrpSpPr/>
          <p:nvPr/>
        </p:nvGrpSpPr>
        <p:grpSpPr>
          <a:xfrm>
            <a:off x="1541463" y="3417888"/>
            <a:ext cx="2571750" cy="785812"/>
            <a:chOff x="5802323" y="3159125"/>
            <a:chExt cx="2571768" cy="785817"/>
          </a:xfrm>
        </p:grpSpPr>
        <p:sp>
          <p:nvSpPr>
            <p:cNvPr id="453645" name="AutoShape 5"/>
            <p:cNvSpPr/>
            <p:nvPr/>
          </p:nvSpPr>
          <p:spPr>
            <a:xfrm>
              <a:off x="5929324" y="3284538"/>
              <a:ext cx="2444767" cy="660404"/>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修改专业信息后，点击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确定</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按钮，系统保存专业信息。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6" name="Oval 10"/>
            <p:cNvSpPr>
              <a:spLocks noChangeArrowheads="1"/>
            </p:cNvSpPr>
            <p:nvPr/>
          </p:nvSpPr>
          <p:spPr bwMode="auto">
            <a:xfrm>
              <a:off x="5802323" y="3159125"/>
              <a:ext cx="269877"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53641" name="Line 6"/>
          <p:cNvSpPr/>
          <p:nvPr/>
        </p:nvSpPr>
        <p:spPr>
          <a:xfrm rot="7317938">
            <a:off x="1030288" y="3998913"/>
            <a:ext cx="635000" cy="192087"/>
          </a:xfrm>
          <a:prstGeom prst="line">
            <a:avLst/>
          </a:prstGeom>
          <a:ln w="19050" cap="flat" cmpd="sng">
            <a:solidFill>
              <a:srgbClr val="000066"/>
            </a:solidFill>
            <a:prstDash val="dash"/>
            <a:headEnd type="none" w="med" len="med"/>
            <a:tailEnd type="none" w="med" len="med"/>
          </a:ln>
        </p:spPr>
      </p:sp>
      <p:grpSp>
        <p:nvGrpSpPr>
          <p:cNvPr id="453642" name="组合 21"/>
          <p:cNvGrpSpPr/>
          <p:nvPr/>
        </p:nvGrpSpPr>
        <p:grpSpPr>
          <a:xfrm rot="2471493">
            <a:off x="820738" y="4283075"/>
            <a:ext cx="379412" cy="288925"/>
            <a:chOff x="4897646" y="4493223"/>
            <a:chExt cx="379575" cy="288925"/>
          </a:xfrm>
        </p:grpSpPr>
        <p:sp>
          <p:nvSpPr>
            <p:cNvPr id="45364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5364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4658" name="Picture 2"/>
          <p:cNvPicPr/>
          <p:nvPr/>
        </p:nvPicPr>
        <p:blipFill>
          <a:blip r:embed="rId1"/>
          <a:stretch>
            <a:fillRect/>
          </a:stretch>
        </p:blipFill>
        <p:spPr>
          <a:xfrm>
            <a:off x="431800" y="1619250"/>
            <a:ext cx="7558088" cy="4498975"/>
          </a:xfrm>
          <a:prstGeom prst="rect">
            <a:avLst/>
          </a:prstGeom>
          <a:noFill/>
          <a:ln w="9525" cap="flat" cmpd="sng">
            <a:solidFill>
              <a:srgbClr val="0000FF"/>
            </a:solidFill>
            <a:prstDash val="solid"/>
            <a:miter/>
            <a:headEnd type="none" w="med" len="med"/>
            <a:tailEnd type="none" w="med" len="med"/>
          </a:ln>
        </p:spPr>
      </p:pic>
      <p:sp>
        <p:nvSpPr>
          <p:cNvPr id="454659"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2.</a:t>
            </a:r>
            <a:r>
              <a:rPr lang="zh-CN" altLang="en-US" sz="2800" b="1" dirty="0">
                <a:solidFill>
                  <a:srgbClr val="17375E"/>
                </a:solidFill>
              </a:rPr>
              <a:t>专业管理　</a:t>
            </a:r>
            <a:r>
              <a:rPr lang="zh-CN" altLang="en-US" sz="2000" b="1" dirty="0">
                <a:solidFill>
                  <a:srgbClr val="17375E"/>
                </a:solidFill>
              </a:rPr>
              <a:t>删除</a:t>
            </a:r>
            <a:endParaRPr lang="zh-CN" altLang="en-US" sz="2000" b="1" dirty="0">
              <a:solidFill>
                <a:srgbClr val="17375E"/>
              </a:solidFill>
            </a:endParaRPr>
          </a:p>
        </p:txBody>
      </p:sp>
      <p:sp>
        <p:nvSpPr>
          <p:cNvPr id="15363"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45466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操作角色：高校管理员、院系经办人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访问路径：机构管理→专业管理</a:t>
            </a:r>
            <a:endParaRPr lang="zh-CN" altLang="en-US" sz="1600" dirty="0">
              <a:latin typeface="华文楷体" panose="02010600040101010101" pitchFamily="2" charset="-122"/>
              <a:ea typeface="华文楷体" panose="02010600040101010101" pitchFamily="2" charset="-122"/>
            </a:endParaRPr>
          </a:p>
        </p:txBody>
      </p:sp>
      <p:grpSp>
        <p:nvGrpSpPr>
          <p:cNvPr id="454662" name="组合 15"/>
          <p:cNvGrpSpPr/>
          <p:nvPr/>
        </p:nvGrpSpPr>
        <p:grpSpPr>
          <a:xfrm>
            <a:off x="1443038" y="3487738"/>
            <a:ext cx="2214562" cy="627062"/>
            <a:chOff x="5802323" y="3159125"/>
            <a:chExt cx="2214562" cy="627065"/>
          </a:xfrm>
        </p:grpSpPr>
        <p:sp>
          <p:nvSpPr>
            <p:cNvPr id="454674"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选择需要删除的专业信息。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54663" name="Line 6"/>
          <p:cNvSpPr/>
          <p:nvPr/>
        </p:nvSpPr>
        <p:spPr>
          <a:xfrm rot="7317938" flipH="1">
            <a:off x="1154113" y="3122613"/>
            <a:ext cx="138112" cy="822325"/>
          </a:xfrm>
          <a:prstGeom prst="line">
            <a:avLst/>
          </a:prstGeom>
          <a:ln w="19050" cap="flat" cmpd="sng">
            <a:solidFill>
              <a:srgbClr val="000066"/>
            </a:solidFill>
            <a:prstDash val="dash"/>
            <a:headEnd type="none" w="med" len="med"/>
            <a:tailEnd type="none" w="med" len="med"/>
          </a:ln>
        </p:spPr>
      </p:sp>
      <p:sp>
        <p:nvSpPr>
          <p:cNvPr id="454664" name="Line 6"/>
          <p:cNvSpPr/>
          <p:nvPr/>
        </p:nvSpPr>
        <p:spPr>
          <a:xfrm rot="7317938">
            <a:off x="1801813" y="5338763"/>
            <a:ext cx="696912" cy="315912"/>
          </a:xfrm>
          <a:prstGeom prst="line">
            <a:avLst/>
          </a:prstGeom>
          <a:ln w="19050" cap="flat" cmpd="sng">
            <a:solidFill>
              <a:srgbClr val="000066"/>
            </a:solidFill>
            <a:prstDash val="dash"/>
            <a:headEnd type="none" w="med" len="med"/>
            <a:tailEnd type="none" w="med" len="med"/>
          </a:ln>
        </p:spPr>
      </p:sp>
      <p:grpSp>
        <p:nvGrpSpPr>
          <p:cNvPr id="454665" name="组合 20"/>
          <p:cNvGrpSpPr/>
          <p:nvPr/>
        </p:nvGrpSpPr>
        <p:grpSpPr>
          <a:xfrm>
            <a:off x="2381250" y="4724400"/>
            <a:ext cx="2571750" cy="785813"/>
            <a:chOff x="5802323" y="3159125"/>
            <a:chExt cx="2571768" cy="785817"/>
          </a:xfrm>
        </p:grpSpPr>
        <p:sp>
          <p:nvSpPr>
            <p:cNvPr id="454672" name="AutoShape 5"/>
            <p:cNvSpPr/>
            <p:nvPr/>
          </p:nvSpPr>
          <p:spPr>
            <a:xfrm>
              <a:off x="5929324" y="3284539"/>
              <a:ext cx="2444767" cy="66040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删除</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按钮，系统删除专业信息。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3"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54666" name="组合 23"/>
          <p:cNvGrpSpPr/>
          <p:nvPr/>
        </p:nvGrpSpPr>
        <p:grpSpPr>
          <a:xfrm rot="2471493">
            <a:off x="1516063" y="5732463"/>
            <a:ext cx="379412" cy="288925"/>
            <a:chOff x="4897646" y="4493223"/>
            <a:chExt cx="379575" cy="288925"/>
          </a:xfrm>
        </p:grpSpPr>
        <p:sp>
          <p:nvSpPr>
            <p:cNvPr id="45467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5467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454667" name="组合 26"/>
          <p:cNvGrpSpPr/>
          <p:nvPr/>
        </p:nvGrpSpPr>
        <p:grpSpPr>
          <a:xfrm rot="2471493">
            <a:off x="579438" y="2911475"/>
            <a:ext cx="379412" cy="288925"/>
            <a:chOff x="4897646" y="4493223"/>
            <a:chExt cx="379575" cy="288925"/>
          </a:xfrm>
        </p:grpSpPr>
        <p:sp>
          <p:nvSpPr>
            <p:cNvPr id="45466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5466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5682" name="标题 4"/>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系统用户与功能关系　</a:t>
            </a:r>
            <a:r>
              <a:rPr lang="zh-CN" altLang="en-US" sz="2000" b="1" dirty="0">
                <a:solidFill>
                  <a:srgbClr val="17375E"/>
                </a:solidFill>
              </a:rPr>
              <a:t>（系统管理）</a:t>
            </a:r>
            <a:endParaRPr lang="zh-CN" altLang="en-US" sz="2000" b="1" dirty="0">
              <a:solidFill>
                <a:srgbClr val="17375E"/>
              </a:solidFill>
            </a:endParaRPr>
          </a:p>
        </p:txBody>
      </p:sp>
      <p:sp>
        <p:nvSpPr>
          <p:cNvPr id="455683" name="Rectangle 4"/>
          <p:cNvSpPr/>
          <p:nvPr/>
        </p:nvSpPr>
        <p:spPr>
          <a:xfrm>
            <a:off x="285750" y="2746375"/>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a:t>
            </a:r>
            <a:endParaRPr lang="zh-CN" altLang="en-US" sz="1400" dirty="0">
              <a:solidFill>
                <a:schemeClr val="bg1"/>
              </a:solidFill>
              <a:latin typeface="Arial" panose="020B0604020202020204" pitchFamily="34" charset="0"/>
            </a:endParaRPr>
          </a:p>
        </p:txBody>
      </p:sp>
      <p:sp>
        <p:nvSpPr>
          <p:cNvPr id="455684" name="Rectangle 4"/>
          <p:cNvSpPr/>
          <p:nvPr/>
        </p:nvSpPr>
        <p:spPr>
          <a:xfrm>
            <a:off x="285750" y="4289425"/>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a:t>
            </a:r>
            <a:endParaRPr lang="zh-CN" altLang="en-US" sz="1400" dirty="0">
              <a:solidFill>
                <a:schemeClr val="bg1"/>
              </a:solidFill>
              <a:latin typeface="Arial" panose="020B0604020202020204" pitchFamily="34" charset="0"/>
            </a:endParaRPr>
          </a:p>
        </p:txBody>
      </p:sp>
      <p:sp>
        <p:nvSpPr>
          <p:cNvPr id="455685" name="Rectangle 7"/>
          <p:cNvSpPr/>
          <p:nvPr/>
        </p:nvSpPr>
        <p:spPr>
          <a:xfrm>
            <a:off x="1357313" y="2286000"/>
            <a:ext cx="1273175" cy="328613"/>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高校管理员</a:t>
            </a:r>
            <a:endParaRPr lang="zh-CN" altLang="en-US" sz="1400" dirty="0">
              <a:solidFill>
                <a:schemeClr val="bg1"/>
              </a:solidFill>
              <a:latin typeface="Arial" panose="020B0604020202020204" pitchFamily="34" charset="0"/>
            </a:endParaRPr>
          </a:p>
        </p:txBody>
      </p:sp>
      <p:sp>
        <p:nvSpPr>
          <p:cNvPr id="455686" name="Rectangle 7"/>
          <p:cNvSpPr/>
          <p:nvPr/>
        </p:nvSpPr>
        <p:spPr>
          <a:xfrm>
            <a:off x="1357313" y="2900363"/>
            <a:ext cx="1273175"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院系经办人</a:t>
            </a:r>
            <a:endParaRPr lang="zh-CN" altLang="en-US" sz="1400" dirty="0">
              <a:solidFill>
                <a:schemeClr val="bg1"/>
              </a:solidFill>
              <a:latin typeface="Arial" panose="020B0604020202020204" pitchFamily="34" charset="0"/>
            </a:endParaRPr>
          </a:p>
        </p:txBody>
      </p:sp>
      <p:sp>
        <p:nvSpPr>
          <p:cNvPr id="455687" name="Rectangle 7"/>
          <p:cNvSpPr/>
          <p:nvPr/>
        </p:nvSpPr>
        <p:spPr>
          <a:xfrm>
            <a:off x="1360488" y="3471863"/>
            <a:ext cx="1273175" cy="2984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高校负责人</a:t>
            </a:r>
            <a:endParaRPr lang="zh-CN" altLang="en-US" sz="1400" dirty="0">
              <a:solidFill>
                <a:schemeClr val="bg1"/>
              </a:solidFill>
              <a:latin typeface="Arial" panose="020B0604020202020204" pitchFamily="34" charset="0"/>
            </a:endParaRPr>
          </a:p>
        </p:txBody>
      </p:sp>
      <p:sp>
        <p:nvSpPr>
          <p:cNvPr id="455688" name="Rectangle 7"/>
          <p:cNvSpPr/>
          <p:nvPr/>
        </p:nvSpPr>
        <p:spPr>
          <a:xfrm>
            <a:off x="1357313" y="4113213"/>
            <a:ext cx="1273175" cy="287337"/>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院系经办人</a:t>
            </a:r>
            <a:endParaRPr lang="zh-CN" altLang="en-US" sz="1400" dirty="0">
              <a:solidFill>
                <a:schemeClr val="bg1"/>
              </a:solidFill>
              <a:latin typeface="Arial" panose="020B0604020202020204" pitchFamily="34" charset="0"/>
            </a:endParaRPr>
          </a:p>
        </p:txBody>
      </p:sp>
      <p:sp>
        <p:nvSpPr>
          <p:cNvPr id="455689" name="Rectangle 7"/>
          <p:cNvSpPr/>
          <p:nvPr/>
        </p:nvSpPr>
        <p:spPr>
          <a:xfrm>
            <a:off x="1360488" y="4686300"/>
            <a:ext cx="1273175" cy="331788"/>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院系负责人</a:t>
            </a:r>
            <a:endParaRPr lang="zh-CN" altLang="en-US" sz="1400" dirty="0">
              <a:solidFill>
                <a:schemeClr val="bg1"/>
              </a:solidFill>
              <a:latin typeface="Arial" panose="020B0604020202020204" pitchFamily="34" charset="0"/>
            </a:endParaRPr>
          </a:p>
        </p:txBody>
      </p:sp>
      <p:sp>
        <p:nvSpPr>
          <p:cNvPr id="455690" name="Line 44"/>
          <p:cNvSpPr/>
          <p:nvPr/>
        </p:nvSpPr>
        <p:spPr>
          <a:xfrm flipH="1">
            <a:off x="338138" y="3940175"/>
            <a:ext cx="8027987" cy="0"/>
          </a:xfrm>
          <a:prstGeom prst="line">
            <a:avLst/>
          </a:prstGeom>
          <a:ln w="19050" cap="flat" cmpd="sng">
            <a:solidFill>
              <a:srgbClr val="969696"/>
            </a:solidFill>
            <a:prstDash val="lgDash"/>
            <a:headEnd type="none" w="med" len="med"/>
            <a:tailEnd type="none" w="med" len="med"/>
          </a:ln>
        </p:spPr>
      </p:sp>
      <p:cxnSp>
        <p:nvCxnSpPr>
          <p:cNvPr id="69" name="直接连接符 68"/>
          <p:cNvCxnSpPr/>
          <p:nvPr/>
        </p:nvCxnSpPr>
        <p:spPr>
          <a:xfrm>
            <a:off x="1436688" y="2757488"/>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436688" y="3328988"/>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436688" y="4543425"/>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grpSp>
        <p:nvGrpSpPr>
          <p:cNvPr id="455694" name="组合 32"/>
          <p:cNvGrpSpPr/>
          <p:nvPr/>
        </p:nvGrpSpPr>
        <p:grpSpPr>
          <a:xfrm>
            <a:off x="2714625" y="2286000"/>
            <a:ext cx="1785938" cy="303213"/>
            <a:chOff x="4071934" y="3643314"/>
            <a:chExt cx="1785963" cy="303217"/>
          </a:xfrm>
        </p:grpSpPr>
        <p:sp>
          <p:nvSpPr>
            <p:cNvPr id="455702" name="AutoShape 5"/>
            <p:cNvSpPr/>
            <p:nvPr/>
          </p:nvSpPr>
          <p:spPr>
            <a:xfrm>
              <a:off x="4214811" y="3643314"/>
              <a:ext cx="1643086"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院系管理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58"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55695" name="组合 32"/>
          <p:cNvGrpSpPr/>
          <p:nvPr/>
        </p:nvGrpSpPr>
        <p:grpSpPr>
          <a:xfrm>
            <a:off x="4643438" y="2286000"/>
            <a:ext cx="1785937" cy="303213"/>
            <a:chOff x="4071934" y="3643314"/>
            <a:chExt cx="1785963" cy="303217"/>
          </a:xfrm>
        </p:grpSpPr>
        <p:sp>
          <p:nvSpPr>
            <p:cNvPr id="455700" name="AutoShape 5"/>
            <p:cNvSpPr/>
            <p:nvPr/>
          </p:nvSpPr>
          <p:spPr>
            <a:xfrm>
              <a:off x="4214811" y="3643314"/>
              <a:ext cx="1643086"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专业管理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7"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55696" name="组合 32"/>
          <p:cNvGrpSpPr/>
          <p:nvPr/>
        </p:nvGrpSpPr>
        <p:grpSpPr>
          <a:xfrm>
            <a:off x="6572250" y="2286000"/>
            <a:ext cx="1785938" cy="303213"/>
            <a:chOff x="4071934" y="3643314"/>
            <a:chExt cx="1785963" cy="303217"/>
          </a:xfrm>
        </p:grpSpPr>
        <p:sp>
          <p:nvSpPr>
            <p:cNvPr id="455698" name="AutoShape 5"/>
            <p:cNvSpPr/>
            <p:nvPr/>
          </p:nvSpPr>
          <p:spPr>
            <a:xfrm>
              <a:off x="4214811" y="3643314"/>
              <a:ext cx="1643086"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班级管理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80"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81" name="圆角矩形 80"/>
          <p:cNvSpPr/>
          <p:nvPr/>
        </p:nvSpPr>
        <p:spPr>
          <a:xfrm>
            <a:off x="6540500" y="2225675"/>
            <a:ext cx="1857375" cy="428625"/>
          </a:xfrm>
          <a:prstGeom prst="roundRect">
            <a:avLst/>
          </a:prstGeom>
          <a:solidFill>
            <a:schemeClr val="accent1">
              <a:alpha val="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7730" name="Picture 2"/>
          <p:cNvPicPr/>
          <p:nvPr/>
        </p:nvPicPr>
        <p:blipFill>
          <a:blip r:embed="rId1"/>
          <a:stretch>
            <a:fillRect/>
          </a:stretch>
        </p:blipFill>
        <p:spPr>
          <a:xfrm>
            <a:off x="431800" y="1619250"/>
            <a:ext cx="7558088" cy="4498975"/>
          </a:xfrm>
          <a:prstGeom prst="rect">
            <a:avLst/>
          </a:prstGeom>
          <a:noFill/>
          <a:ln w="9525" cap="flat" cmpd="sng">
            <a:solidFill>
              <a:srgbClr val="0000FF"/>
            </a:solidFill>
            <a:prstDash val="solid"/>
            <a:miter/>
            <a:headEnd type="none" w="med" len="med"/>
            <a:tailEnd type="none" w="med" len="med"/>
          </a:ln>
        </p:spPr>
      </p:pic>
      <p:sp>
        <p:nvSpPr>
          <p:cNvPr id="457731"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3.</a:t>
            </a:r>
            <a:r>
              <a:rPr lang="zh-CN" altLang="en-US" sz="2800" b="1" dirty="0">
                <a:solidFill>
                  <a:srgbClr val="17375E"/>
                </a:solidFill>
              </a:rPr>
              <a:t>班级管理　</a:t>
            </a:r>
            <a:r>
              <a:rPr lang="zh-CN" altLang="en-US" sz="2000" b="1" dirty="0">
                <a:solidFill>
                  <a:srgbClr val="17375E"/>
                </a:solidFill>
              </a:rPr>
              <a:t>新增</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400" dirty="0">
                <a:latin typeface="Calibri" panose="020F0502020204030204" pitchFamily="34" charset="0"/>
              </a:rPr>
            </a:fld>
            <a:endParaRPr lang="zh-CN" altLang="en-US" sz="1400" dirty="0">
              <a:latin typeface="Calibri" panose="020F0502020204030204" pitchFamily="34" charset="0"/>
            </a:endParaRPr>
          </a:p>
        </p:txBody>
      </p:sp>
      <p:sp>
        <p:nvSpPr>
          <p:cNvPr id="45773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操作角色：高校管理员、院系经办人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访问路径：机构管理→班级管理</a:t>
            </a:r>
            <a:endParaRPr lang="zh-CN" altLang="en-US" sz="1600" dirty="0">
              <a:latin typeface="华文楷体" panose="02010600040101010101" pitchFamily="2" charset="-122"/>
              <a:ea typeface="华文楷体" panose="02010600040101010101" pitchFamily="2" charset="-122"/>
            </a:endParaRPr>
          </a:p>
        </p:txBody>
      </p:sp>
      <p:grpSp>
        <p:nvGrpSpPr>
          <p:cNvPr id="457734" name="组合 7"/>
          <p:cNvGrpSpPr/>
          <p:nvPr/>
        </p:nvGrpSpPr>
        <p:grpSpPr>
          <a:xfrm rot="2444757">
            <a:off x="650875" y="5732463"/>
            <a:ext cx="379413" cy="288925"/>
            <a:chOff x="4897646" y="4493223"/>
            <a:chExt cx="379575" cy="288925"/>
          </a:xfrm>
        </p:grpSpPr>
        <p:sp>
          <p:nvSpPr>
            <p:cNvPr id="45773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5773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457735" name="AutoShape 5"/>
          <p:cNvSpPr/>
          <p:nvPr/>
        </p:nvSpPr>
        <p:spPr>
          <a:xfrm>
            <a:off x="1746250" y="4572000"/>
            <a:ext cx="2444750" cy="66040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新增</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按钮，进入班级管理新增页面。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457736" name="Line 6"/>
          <p:cNvSpPr/>
          <p:nvPr/>
        </p:nvSpPr>
        <p:spPr>
          <a:xfrm rot="7317938">
            <a:off x="781050" y="5249863"/>
            <a:ext cx="1143000" cy="214312"/>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8754" name="Picture 2"/>
          <p:cNvPicPr>
            <a:picLocks noChangeAspect="1"/>
          </p:cNvPicPr>
          <p:nvPr/>
        </p:nvPicPr>
        <p:blipFill>
          <a:blip r:embed="rId1"/>
          <a:stretch>
            <a:fillRect/>
          </a:stretch>
        </p:blipFill>
        <p:spPr>
          <a:xfrm>
            <a:off x="431800" y="1619250"/>
            <a:ext cx="6153150" cy="4162425"/>
          </a:xfrm>
          <a:prstGeom prst="rect">
            <a:avLst/>
          </a:prstGeom>
          <a:noFill/>
          <a:ln w="9525" cap="flat" cmpd="sng">
            <a:solidFill>
              <a:srgbClr val="0000FF"/>
            </a:solidFill>
            <a:prstDash val="solid"/>
            <a:miter/>
            <a:headEnd type="none" w="med" len="med"/>
            <a:tailEnd type="none" w="med" len="med"/>
          </a:ln>
        </p:spPr>
      </p:pic>
      <p:sp>
        <p:nvSpPr>
          <p:cNvPr id="458755"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3.</a:t>
            </a:r>
            <a:r>
              <a:rPr lang="zh-CN" altLang="en-US" sz="2800" b="1" dirty="0">
                <a:solidFill>
                  <a:srgbClr val="17375E"/>
                </a:solidFill>
              </a:rPr>
              <a:t>班级管理　</a:t>
            </a:r>
            <a:r>
              <a:rPr lang="zh-CN" altLang="en-US" sz="2000" b="1" dirty="0">
                <a:solidFill>
                  <a:srgbClr val="17375E"/>
                </a:solidFill>
              </a:rPr>
              <a:t>新增（续）</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400" dirty="0">
                <a:latin typeface="Calibri" panose="020F0502020204030204" pitchFamily="34" charset="0"/>
              </a:rPr>
            </a:fld>
            <a:endParaRPr lang="zh-CN" altLang="en-US" sz="1400" dirty="0">
              <a:latin typeface="Calibri" panose="020F0502020204030204" pitchFamily="34" charset="0"/>
            </a:endParaRPr>
          </a:p>
        </p:txBody>
      </p:sp>
      <p:sp>
        <p:nvSpPr>
          <p:cNvPr id="45875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操作角色：高校管理员、院系经办人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访问路径：机构管理→班级管理</a:t>
            </a:r>
            <a:endParaRPr lang="zh-CN" altLang="en-US" sz="1600" dirty="0">
              <a:latin typeface="华文楷体" panose="02010600040101010101" pitchFamily="2" charset="-122"/>
              <a:ea typeface="华文楷体" panose="02010600040101010101" pitchFamily="2" charset="-122"/>
            </a:endParaRPr>
          </a:p>
        </p:txBody>
      </p:sp>
      <p:grpSp>
        <p:nvGrpSpPr>
          <p:cNvPr id="458758" name="组合 11"/>
          <p:cNvGrpSpPr/>
          <p:nvPr/>
        </p:nvGrpSpPr>
        <p:grpSpPr>
          <a:xfrm>
            <a:off x="3859213" y="3468688"/>
            <a:ext cx="1714500" cy="627062"/>
            <a:chOff x="5802323" y="3159125"/>
            <a:chExt cx="1714518" cy="627065"/>
          </a:xfrm>
        </p:grpSpPr>
        <p:sp>
          <p:nvSpPr>
            <p:cNvPr id="458767" name="AutoShape 5"/>
            <p:cNvSpPr/>
            <p:nvPr/>
          </p:nvSpPr>
          <p:spPr>
            <a:xfrm>
              <a:off x="5929324" y="3284538"/>
              <a:ext cx="1587517"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输入班级信息。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69878"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58759" name="Line 6"/>
          <p:cNvSpPr/>
          <p:nvPr/>
        </p:nvSpPr>
        <p:spPr>
          <a:xfrm rot="7317938">
            <a:off x="3197225" y="3600450"/>
            <a:ext cx="668338" cy="663575"/>
          </a:xfrm>
          <a:prstGeom prst="line">
            <a:avLst/>
          </a:prstGeom>
          <a:ln w="19050" cap="flat" cmpd="sng">
            <a:solidFill>
              <a:srgbClr val="000066"/>
            </a:solidFill>
            <a:prstDash val="dash"/>
            <a:headEnd type="none" w="med" len="med"/>
            <a:tailEnd type="none" w="med" len="med"/>
          </a:ln>
        </p:spPr>
      </p:sp>
      <p:grpSp>
        <p:nvGrpSpPr>
          <p:cNvPr id="458760" name="组合 14"/>
          <p:cNvGrpSpPr/>
          <p:nvPr/>
        </p:nvGrpSpPr>
        <p:grpSpPr>
          <a:xfrm>
            <a:off x="2000250" y="4994275"/>
            <a:ext cx="2571750" cy="785813"/>
            <a:chOff x="5802323" y="3159125"/>
            <a:chExt cx="2571768" cy="785817"/>
          </a:xfrm>
        </p:grpSpPr>
        <p:sp>
          <p:nvSpPr>
            <p:cNvPr id="458765" name="AutoShape 5"/>
            <p:cNvSpPr/>
            <p:nvPr/>
          </p:nvSpPr>
          <p:spPr>
            <a:xfrm>
              <a:off x="5929324" y="3284539"/>
              <a:ext cx="2444767" cy="66040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输入班级信息后，点击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确定</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按钮，系统保存班级信息。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58761" name="Line 6"/>
          <p:cNvSpPr/>
          <p:nvPr/>
        </p:nvSpPr>
        <p:spPr>
          <a:xfrm rot="7317938">
            <a:off x="1274763" y="5175250"/>
            <a:ext cx="711200" cy="625475"/>
          </a:xfrm>
          <a:prstGeom prst="line">
            <a:avLst/>
          </a:prstGeom>
          <a:ln w="19050" cap="flat" cmpd="sng">
            <a:solidFill>
              <a:srgbClr val="000066"/>
            </a:solidFill>
            <a:prstDash val="dash"/>
            <a:headEnd type="none" w="med" len="med"/>
            <a:tailEnd type="none" w="med" len="med"/>
          </a:ln>
        </p:spPr>
      </p:sp>
      <p:grpSp>
        <p:nvGrpSpPr>
          <p:cNvPr id="458762" name="组合 18"/>
          <p:cNvGrpSpPr/>
          <p:nvPr/>
        </p:nvGrpSpPr>
        <p:grpSpPr>
          <a:xfrm rot="2471493">
            <a:off x="833438" y="5578475"/>
            <a:ext cx="379412" cy="288925"/>
            <a:chOff x="4897646" y="4493223"/>
            <a:chExt cx="379575" cy="288925"/>
          </a:xfrm>
        </p:grpSpPr>
        <p:sp>
          <p:nvSpPr>
            <p:cNvPr id="45876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5876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图片1"/>
          <p:cNvPicPr>
            <a:picLocks noChangeAspect="1"/>
          </p:cNvPicPr>
          <p:nvPr/>
        </p:nvPicPr>
        <p:blipFill>
          <a:blip r:embed="rId1"/>
          <a:stretch>
            <a:fillRect/>
          </a:stretch>
        </p:blipFill>
        <p:spPr>
          <a:xfrm>
            <a:off x="61595" y="918845"/>
            <a:ext cx="9020175" cy="5019675"/>
          </a:xfrm>
          <a:prstGeom prst="rect">
            <a:avLst/>
          </a:prstGeom>
        </p:spPr>
      </p:pic>
      <p:sp>
        <p:nvSpPr>
          <p:cNvPr id="9218" name="标题 1"/>
          <p:cNvSpPr>
            <a:spLocks noGrp="1"/>
          </p:cNvSpPr>
          <p:nvPr>
            <p:ph type="title" idx="4294967295"/>
          </p:nvPr>
        </p:nvSpPr>
        <p:spPr>
          <a:xfrm>
            <a:off x="485775" y="214313"/>
            <a:ext cx="8229600" cy="642937"/>
          </a:xfrm>
        </p:spPr>
        <p:txBody>
          <a:bodyPr vert="horz" wrap="square" lIns="91440" tIns="45720" rIns="91440" bIns="45720" anchor="ctr" anchorCtr="0"/>
          <a:p>
            <a:pPr algn="l" eaLnBrk="1" hangingPunct="1"/>
            <a:r>
              <a:rPr lang="zh-CN" altLang="en-US" sz="2800" b="1" dirty="0">
                <a:solidFill>
                  <a:srgbClr val="17375E"/>
                </a:solidFill>
              </a:rPr>
              <a:t>高校常用功能</a:t>
            </a:r>
            <a:endParaRPr lang="zh-CN" altLang="en-US" sz="2000" b="1" dirty="0">
              <a:solidFill>
                <a:srgbClr val="17375E"/>
              </a:solidFill>
            </a:endParaRPr>
          </a:p>
        </p:txBody>
      </p:sp>
      <p:sp>
        <p:nvSpPr>
          <p:cNvPr id="9219" name="灯片编号占位符 2"/>
          <p:cNvSpPr txBox="1">
            <a:spLocks noGrp="1"/>
          </p:cNvSpPr>
          <p:nvPr/>
        </p:nvSpPr>
        <p:spPr>
          <a:xfrm>
            <a:off x="3509963" y="6215063"/>
            <a:ext cx="2133600" cy="365125"/>
          </a:xfrm>
          <a:prstGeom prst="rect">
            <a:avLst/>
          </a:prstGeom>
          <a:no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ctr" eaLnBrk="1" hangingPunct="1">
              <a:spcBef>
                <a:spcPct val="0"/>
              </a:spcBef>
              <a:buFontTx/>
              <a:buNone/>
            </a:pPr>
            <a:fld id="{9A0DB2DC-4C9A-4742-B13C-FB6460FD3503}" type="slidenum">
              <a:rPr lang="zh-CN" altLang="en-US" sz="1800" dirty="0"/>
            </a:fld>
            <a:endParaRPr lang="zh-CN" altLang="en-US" sz="1800" dirty="0"/>
          </a:p>
        </p:txBody>
      </p:sp>
      <p:sp>
        <p:nvSpPr>
          <p:cNvPr id="9220" name="Rectangle 6"/>
          <p:cNvSpPr/>
          <p:nvPr/>
        </p:nvSpPr>
        <p:spPr>
          <a:xfrm>
            <a:off x="0" y="0"/>
            <a:ext cx="9144000" cy="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eaLnBrk="1" hangingPunct="1">
              <a:spcBef>
                <a:spcPct val="0"/>
              </a:spcBef>
              <a:buFontTx/>
              <a:buNone/>
            </a:pPr>
            <a:endParaRPr lang="zh-CN" altLang="zh-CN" sz="1800"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9778" name="Picture 2"/>
          <p:cNvPicPr/>
          <p:nvPr/>
        </p:nvPicPr>
        <p:blipFill>
          <a:blip r:embed="rId1"/>
          <a:stretch>
            <a:fillRect/>
          </a:stretch>
        </p:blipFill>
        <p:spPr>
          <a:xfrm>
            <a:off x="431800" y="1619250"/>
            <a:ext cx="7558088" cy="4498975"/>
          </a:xfrm>
          <a:prstGeom prst="rect">
            <a:avLst/>
          </a:prstGeom>
          <a:noFill/>
          <a:ln w="9525" cap="flat" cmpd="sng">
            <a:solidFill>
              <a:srgbClr val="0000FF"/>
            </a:solidFill>
            <a:prstDash val="solid"/>
            <a:miter/>
            <a:headEnd type="none" w="med" len="med"/>
            <a:tailEnd type="none" w="med" len="med"/>
          </a:ln>
        </p:spPr>
      </p:pic>
      <p:sp>
        <p:nvSpPr>
          <p:cNvPr id="459779"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3.</a:t>
            </a:r>
            <a:r>
              <a:rPr lang="zh-CN" altLang="en-US" sz="2800" b="1" dirty="0">
                <a:solidFill>
                  <a:srgbClr val="17375E"/>
                </a:solidFill>
              </a:rPr>
              <a:t>班级管理　</a:t>
            </a:r>
            <a:r>
              <a:rPr lang="zh-CN" altLang="en-US" sz="2000" b="1" dirty="0">
                <a:solidFill>
                  <a:srgbClr val="17375E"/>
                </a:solidFill>
              </a:rPr>
              <a:t>修改</a:t>
            </a:r>
            <a:endParaRPr lang="zh-CN" altLang="en-US" sz="2000" b="1" dirty="0">
              <a:solidFill>
                <a:srgbClr val="17375E"/>
              </a:solidFill>
            </a:endParaRPr>
          </a:p>
        </p:txBody>
      </p:sp>
      <p:sp>
        <p:nvSpPr>
          <p:cNvPr id="13315"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400" dirty="0">
                <a:latin typeface="Calibri" panose="020F0502020204030204" pitchFamily="34" charset="0"/>
              </a:rPr>
            </a:fld>
            <a:endParaRPr lang="zh-CN" altLang="en-US" sz="1400" dirty="0">
              <a:latin typeface="Calibri" panose="020F0502020204030204" pitchFamily="34" charset="0"/>
            </a:endParaRPr>
          </a:p>
        </p:txBody>
      </p:sp>
      <p:sp>
        <p:nvSpPr>
          <p:cNvPr id="45978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操作角色：高校管理员、院系经办人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访问路径：机构管理→班级管理</a:t>
            </a:r>
            <a:endParaRPr lang="zh-CN" altLang="en-US" sz="1600" dirty="0">
              <a:latin typeface="华文楷体" panose="02010600040101010101" pitchFamily="2" charset="-122"/>
              <a:ea typeface="华文楷体" panose="02010600040101010101" pitchFamily="2" charset="-122"/>
            </a:endParaRPr>
          </a:p>
        </p:txBody>
      </p:sp>
      <p:grpSp>
        <p:nvGrpSpPr>
          <p:cNvPr id="459782" name="组合 15"/>
          <p:cNvGrpSpPr/>
          <p:nvPr/>
        </p:nvGrpSpPr>
        <p:grpSpPr>
          <a:xfrm>
            <a:off x="2286000" y="3030538"/>
            <a:ext cx="2214563" cy="627062"/>
            <a:chOff x="5802323" y="3159125"/>
            <a:chExt cx="2214562" cy="627065"/>
          </a:xfrm>
        </p:grpSpPr>
        <p:sp>
          <p:nvSpPr>
            <p:cNvPr id="459794"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选择需要修改的班级信息。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59783" name="Line 6"/>
          <p:cNvSpPr/>
          <p:nvPr/>
        </p:nvSpPr>
        <p:spPr>
          <a:xfrm rot="7317938" flipH="1" flipV="1">
            <a:off x="1514475" y="2319338"/>
            <a:ext cx="388938" cy="1598612"/>
          </a:xfrm>
          <a:prstGeom prst="line">
            <a:avLst/>
          </a:prstGeom>
          <a:ln w="19050" cap="flat" cmpd="sng">
            <a:solidFill>
              <a:srgbClr val="000066"/>
            </a:solidFill>
            <a:prstDash val="dash"/>
            <a:headEnd type="none" w="med" len="med"/>
            <a:tailEnd type="none" w="med" len="med"/>
          </a:ln>
        </p:spPr>
      </p:sp>
      <p:sp>
        <p:nvSpPr>
          <p:cNvPr id="459784" name="Line 6"/>
          <p:cNvSpPr/>
          <p:nvPr/>
        </p:nvSpPr>
        <p:spPr>
          <a:xfrm rot="7317938">
            <a:off x="1157288" y="5407025"/>
            <a:ext cx="957262" cy="92075"/>
          </a:xfrm>
          <a:prstGeom prst="line">
            <a:avLst/>
          </a:prstGeom>
          <a:ln w="19050" cap="flat" cmpd="sng">
            <a:solidFill>
              <a:srgbClr val="000066"/>
            </a:solidFill>
            <a:prstDash val="dash"/>
            <a:headEnd type="none" w="med" len="med"/>
            <a:tailEnd type="none" w="med" len="med"/>
          </a:ln>
        </p:spPr>
      </p:sp>
      <p:grpSp>
        <p:nvGrpSpPr>
          <p:cNvPr id="459785" name="组合 20"/>
          <p:cNvGrpSpPr/>
          <p:nvPr/>
        </p:nvGrpSpPr>
        <p:grpSpPr>
          <a:xfrm>
            <a:off x="1857375" y="4572000"/>
            <a:ext cx="2571750" cy="785813"/>
            <a:chOff x="5802323" y="3159125"/>
            <a:chExt cx="2571768" cy="785817"/>
          </a:xfrm>
        </p:grpSpPr>
        <p:sp>
          <p:nvSpPr>
            <p:cNvPr id="459792" name="AutoShape 5"/>
            <p:cNvSpPr/>
            <p:nvPr/>
          </p:nvSpPr>
          <p:spPr>
            <a:xfrm>
              <a:off x="5929324" y="3284539"/>
              <a:ext cx="2444767" cy="66040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修改</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按钮，进入班级信息修改页面。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3"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59786" name="组合 23"/>
          <p:cNvGrpSpPr/>
          <p:nvPr/>
        </p:nvGrpSpPr>
        <p:grpSpPr>
          <a:xfrm rot="2471493">
            <a:off x="1047750" y="5732463"/>
            <a:ext cx="379413" cy="288925"/>
            <a:chOff x="4897646" y="4493223"/>
            <a:chExt cx="379575" cy="288925"/>
          </a:xfrm>
        </p:grpSpPr>
        <p:sp>
          <p:nvSpPr>
            <p:cNvPr id="45979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5979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459787" name="组合 26"/>
          <p:cNvGrpSpPr/>
          <p:nvPr/>
        </p:nvGrpSpPr>
        <p:grpSpPr>
          <a:xfrm rot="2471493">
            <a:off x="619125" y="2619375"/>
            <a:ext cx="379413" cy="288925"/>
            <a:chOff x="4897646" y="4493223"/>
            <a:chExt cx="379575" cy="288925"/>
          </a:xfrm>
        </p:grpSpPr>
        <p:sp>
          <p:nvSpPr>
            <p:cNvPr id="45978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5978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02" name="Picture 2"/>
          <p:cNvPicPr>
            <a:picLocks noChangeAspect="1"/>
          </p:cNvPicPr>
          <p:nvPr/>
        </p:nvPicPr>
        <p:blipFill>
          <a:blip r:embed="rId1"/>
          <a:stretch>
            <a:fillRect/>
          </a:stretch>
        </p:blipFill>
        <p:spPr>
          <a:xfrm>
            <a:off x="431800" y="1619250"/>
            <a:ext cx="6219825" cy="4200525"/>
          </a:xfrm>
          <a:prstGeom prst="rect">
            <a:avLst/>
          </a:prstGeom>
          <a:noFill/>
          <a:ln w="9525" cap="flat" cmpd="sng">
            <a:solidFill>
              <a:srgbClr val="0000FF"/>
            </a:solidFill>
            <a:prstDash val="solid"/>
            <a:miter/>
            <a:headEnd type="none" w="med" len="med"/>
            <a:tailEnd type="none" w="med" len="med"/>
          </a:ln>
        </p:spPr>
      </p:pic>
      <p:sp>
        <p:nvSpPr>
          <p:cNvPr id="460803"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3.</a:t>
            </a:r>
            <a:r>
              <a:rPr lang="zh-CN" altLang="en-US" sz="2800" b="1" dirty="0">
                <a:solidFill>
                  <a:srgbClr val="17375E"/>
                </a:solidFill>
              </a:rPr>
              <a:t>班级管理　</a:t>
            </a:r>
            <a:r>
              <a:rPr lang="zh-CN" altLang="en-US" sz="2000" b="1" dirty="0">
                <a:solidFill>
                  <a:srgbClr val="17375E"/>
                </a:solidFill>
              </a:rPr>
              <a:t>修改（续）</a:t>
            </a:r>
            <a:endParaRPr lang="zh-CN" altLang="en-US" sz="2000" b="1" dirty="0">
              <a:solidFill>
                <a:srgbClr val="17375E"/>
              </a:solidFill>
            </a:endParaRPr>
          </a:p>
        </p:txBody>
      </p:sp>
      <p:sp>
        <p:nvSpPr>
          <p:cNvPr id="14339"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400" dirty="0">
                <a:latin typeface="Calibri" panose="020F0502020204030204" pitchFamily="34" charset="0"/>
              </a:rPr>
            </a:fld>
            <a:endParaRPr lang="zh-CN" altLang="en-US" sz="1400" dirty="0">
              <a:latin typeface="Calibri" panose="020F0502020204030204" pitchFamily="34" charset="0"/>
            </a:endParaRPr>
          </a:p>
        </p:txBody>
      </p:sp>
      <p:sp>
        <p:nvSpPr>
          <p:cNvPr id="46080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操作角色：高校管理员、院系经办人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访问路径：机构管理→班级管理</a:t>
            </a:r>
            <a:endParaRPr lang="zh-CN" altLang="en-US" sz="1600" dirty="0">
              <a:latin typeface="华文楷体" panose="02010600040101010101" pitchFamily="2" charset="-122"/>
              <a:ea typeface="华文楷体" panose="02010600040101010101" pitchFamily="2" charset="-122"/>
            </a:endParaRPr>
          </a:p>
        </p:txBody>
      </p:sp>
      <p:grpSp>
        <p:nvGrpSpPr>
          <p:cNvPr id="460806" name="组合 9"/>
          <p:cNvGrpSpPr/>
          <p:nvPr/>
        </p:nvGrpSpPr>
        <p:grpSpPr>
          <a:xfrm>
            <a:off x="4681538" y="2565400"/>
            <a:ext cx="1643062" cy="627063"/>
            <a:chOff x="5802323" y="3159125"/>
            <a:chExt cx="1643076" cy="627065"/>
          </a:xfrm>
        </p:grpSpPr>
        <p:sp>
          <p:nvSpPr>
            <p:cNvPr id="460818" name="AutoShape 5"/>
            <p:cNvSpPr/>
            <p:nvPr/>
          </p:nvSpPr>
          <p:spPr>
            <a:xfrm>
              <a:off x="5929324" y="3284538"/>
              <a:ext cx="1516075"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修改班级信息。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2"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60807" name="Line 6"/>
          <p:cNvSpPr/>
          <p:nvPr/>
        </p:nvSpPr>
        <p:spPr>
          <a:xfrm rot="7317938">
            <a:off x="3965575" y="2609850"/>
            <a:ext cx="574675" cy="819150"/>
          </a:xfrm>
          <a:prstGeom prst="line">
            <a:avLst/>
          </a:prstGeom>
          <a:ln w="19050" cap="flat" cmpd="sng">
            <a:solidFill>
              <a:srgbClr val="000066"/>
            </a:solidFill>
            <a:prstDash val="dash"/>
            <a:headEnd type="none" w="med" len="med"/>
            <a:tailEnd type="none" w="med" len="med"/>
          </a:ln>
        </p:spPr>
      </p:sp>
      <p:grpSp>
        <p:nvGrpSpPr>
          <p:cNvPr id="460808" name="组合 13"/>
          <p:cNvGrpSpPr/>
          <p:nvPr/>
        </p:nvGrpSpPr>
        <p:grpSpPr>
          <a:xfrm>
            <a:off x="2433638" y="4776788"/>
            <a:ext cx="2571750" cy="785812"/>
            <a:chOff x="5802323" y="3159125"/>
            <a:chExt cx="2571768" cy="785817"/>
          </a:xfrm>
        </p:grpSpPr>
        <p:sp>
          <p:nvSpPr>
            <p:cNvPr id="460816" name="AutoShape 5"/>
            <p:cNvSpPr/>
            <p:nvPr/>
          </p:nvSpPr>
          <p:spPr>
            <a:xfrm>
              <a:off x="5929324" y="3284538"/>
              <a:ext cx="2444767" cy="660404"/>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修改班级信息后，点击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确定</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按钮，系统保存班级信息。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6" name="Oval 10"/>
            <p:cNvSpPr>
              <a:spLocks noChangeArrowheads="1"/>
            </p:cNvSpPr>
            <p:nvPr/>
          </p:nvSpPr>
          <p:spPr bwMode="auto">
            <a:xfrm>
              <a:off x="5802323" y="3159125"/>
              <a:ext cx="269877"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60809" name="Line 6"/>
          <p:cNvSpPr/>
          <p:nvPr/>
        </p:nvSpPr>
        <p:spPr>
          <a:xfrm rot="7317938">
            <a:off x="1284288" y="4862513"/>
            <a:ext cx="1066800" cy="1082675"/>
          </a:xfrm>
          <a:prstGeom prst="line">
            <a:avLst/>
          </a:prstGeom>
          <a:ln w="19050" cap="flat" cmpd="sng">
            <a:solidFill>
              <a:srgbClr val="000066"/>
            </a:solidFill>
            <a:prstDash val="dash"/>
            <a:headEnd type="none" w="med" len="med"/>
            <a:tailEnd type="none" w="med" len="med"/>
          </a:ln>
        </p:spPr>
      </p:sp>
      <p:grpSp>
        <p:nvGrpSpPr>
          <p:cNvPr id="460810" name="组合 21"/>
          <p:cNvGrpSpPr/>
          <p:nvPr/>
        </p:nvGrpSpPr>
        <p:grpSpPr>
          <a:xfrm rot="2471493">
            <a:off x="838200" y="5516563"/>
            <a:ext cx="379413" cy="288925"/>
            <a:chOff x="4897646" y="4493223"/>
            <a:chExt cx="379575" cy="288925"/>
          </a:xfrm>
        </p:grpSpPr>
        <p:sp>
          <p:nvSpPr>
            <p:cNvPr id="460814"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6081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460811" name="组合 33"/>
          <p:cNvGrpSpPr/>
          <p:nvPr/>
        </p:nvGrpSpPr>
        <p:grpSpPr>
          <a:xfrm>
            <a:off x="5105400" y="3429000"/>
            <a:ext cx="3276600" cy="1443038"/>
            <a:chOff x="5715008" y="4516447"/>
            <a:chExt cx="2786082" cy="1065210"/>
          </a:xfrm>
        </p:grpSpPr>
        <p:sp>
          <p:nvSpPr>
            <p:cNvPr id="460812" name="AutoShape 11"/>
            <p:cNvSpPr/>
            <p:nvPr/>
          </p:nvSpPr>
          <p:spPr>
            <a:xfrm>
              <a:off x="5840544" y="4609023"/>
              <a:ext cx="2660546" cy="972634"/>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Calibri" panose="020F0502020204030204" pitchFamily="34" charset="0"/>
                  <a:ea typeface="华文楷体" panose="02010600040101010101" pitchFamily="2" charset="-122"/>
                  <a:sym typeface="Arial" panose="020B0604020202020204" pitchFamily="34" charset="0"/>
                </a:rPr>
                <a:t>注意：修改“毕业日期”的</a:t>
              </a:r>
              <a:r>
                <a:rPr lang="zh-CN" altLang="en-US" sz="1200" dirty="0">
                  <a:latin typeface="华文楷体" panose="02010600040101010101" pitchFamily="2" charset="-122"/>
                  <a:ea typeface="华文楷体" panose="02010600040101010101" pitchFamily="2" charset="-122"/>
                  <a:sym typeface="Arial" panose="020B0604020202020204" pitchFamily="34" charset="0"/>
                </a:rPr>
                <a:t>时</a:t>
              </a:r>
              <a:r>
                <a:rPr lang="zh-CN" altLang="en-US" sz="1200" dirty="0">
                  <a:latin typeface="华文楷体" panose="02010600040101010101" pitchFamily="2" charset="-122"/>
                  <a:ea typeface="华文楷体" panose="02010600040101010101" pitchFamily="2" charset="-122"/>
                </a:rPr>
                <a:t>若调整为未来时间，则该班级所有学生的“毕业确认状态”都会设置为“未毕业”</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p:txBody>
        </p:sp>
        <p:sp>
          <p:nvSpPr>
            <p:cNvPr id="22" name="Oval 10"/>
            <p:cNvSpPr>
              <a:spLocks noChangeArrowheads="1"/>
            </p:cNvSpPr>
            <p:nvPr/>
          </p:nvSpPr>
          <p:spPr bwMode="auto">
            <a:xfrm>
              <a:off x="5715008" y="4516447"/>
              <a:ext cx="229474" cy="199214"/>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1826" name="Picture 2"/>
          <p:cNvPicPr/>
          <p:nvPr/>
        </p:nvPicPr>
        <p:blipFill>
          <a:blip r:embed="rId1"/>
          <a:stretch>
            <a:fillRect/>
          </a:stretch>
        </p:blipFill>
        <p:spPr>
          <a:xfrm>
            <a:off x="457200" y="1600200"/>
            <a:ext cx="8277225" cy="4498975"/>
          </a:xfrm>
          <a:prstGeom prst="rect">
            <a:avLst/>
          </a:prstGeom>
          <a:noFill/>
          <a:ln w="9525" cap="flat" cmpd="sng">
            <a:solidFill>
              <a:srgbClr val="0000FF"/>
            </a:solidFill>
            <a:prstDash val="solid"/>
            <a:miter/>
            <a:headEnd type="none" w="med" len="med"/>
            <a:tailEnd type="none" w="med" len="med"/>
          </a:ln>
        </p:spPr>
      </p:pic>
      <p:sp>
        <p:nvSpPr>
          <p:cNvPr id="461827" name="标题 1"/>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班级管理　</a:t>
            </a:r>
            <a:r>
              <a:rPr lang="zh-CN" altLang="en-US" sz="2000" b="1" dirty="0">
                <a:solidFill>
                  <a:srgbClr val="17375E"/>
                </a:solidFill>
              </a:rPr>
              <a:t>修改（续）</a:t>
            </a:r>
            <a:endParaRPr lang="zh-CN" altLang="en-US" sz="2000" b="1" dirty="0">
              <a:solidFill>
                <a:srgbClr val="17375E"/>
              </a:solidFill>
            </a:endParaRPr>
          </a:p>
        </p:txBody>
      </p:sp>
      <p:sp>
        <p:nvSpPr>
          <p:cNvPr id="14339"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200" dirty="0">
                <a:solidFill>
                  <a:srgbClr val="898989"/>
                </a:solidFill>
                <a:latin typeface="Calibri" panose="020F0502020204030204" pitchFamily="34" charset="0"/>
                <a:sym typeface="Arial" panose="020B0604020202020204" pitchFamily="34" charset="0"/>
              </a:rPr>
            </a:fld>
            <a:endParaRPr lang="zh-CN" altLang="en-US" sz="1200" dirty="0">
              <a:solidFill>
                <a:srgbClr val="898989"/>
              </a:solidFill>
              <a:latin typeface="Calibri" panose="020F0502020204030204" pitchFamily="34" charset="0"/>
              <a:sym typeface="Arial" panose="020B0604020202020204" pitchFamily="34" charset="0"/>
            </a:endParaRPr>
          </a:p>
        </p:txBody>
      </p:sp>
      <p:sp>
        <p:nvSpPr>
          <p:cNvPr id="46182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访问路径：机构管理→班级管理</a:t>
            </a:r>
            <a:endParaRPr lang="zh-CN" altLang="en-US" sz="1600" dirty="0">
              <a:latin typeface="华文楷体" panose="02010600040101010101" pitchFamily="2" charset="-122"/>
              <a:ea typeface="华文楷体" panose="02010600040101010101" pitchFamily="2" charset="-122"/>
            </a:endParaRPr>
          </a:p>
        </p:txBody>
      </p:sp>
      <p:grpSp>
        <p:nvGrpSpPr>
          <p:cNvPr id="461830" name="Group 6"/>
          <p:cNvGrpSpPr/>
          <p:nvPr/>
        </p:nvGrpSpPr>
        <p:grpSpPr>
          <a:xfrm>
            <a:off x="6096000" y="4572000"/>
            <a:ext cx="2133600" cy="914400"/>
            <a:chOff x="3840" y="2880"/>
            <a:chExt cx="1344" cy="576"/>
          </a:xfrm>
        </p:grpSpPr>
        <p:sp>
          <p:nvSpPr>
            <p:cNvPr id="461832" name="AutoShape 5"/>
            <p:cNvSpPr/>
            <p:nvPr/>
          </p:nvSpPr>
          <p:spPr>
            <a:xfrm>
              <a:off x="3920" y="2959"/>
              <a:ext cx="1264" cy="49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如果修改了班级的毕业日期，系统提示是否自动生成该班级下学生的关键信息变更。</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12" name="Oval 10"/>
            <p:cNvSpPr>
              <a:spLocks noChangeArrowheads="1"/>
            </p:cNvSpPr>
            <p:nvPr/>
          </p:nvSpPr>
          <p:spPr bwMode="auto">
            <a:xfrm>
              <a:off x="3840" y="2880"/>
              <a:ext cx="170"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794633" name="Line 6"/>
          <p:cNvSpPr>
            <a:spLocks noChangeShapeType="1"/>
          </p:cNvSpPr>
          <p:nvPr/>
        </p:nvSpPr>
        <p:spPr bwMode="auto">
          <a:xfrm rot="7317938">
            <a:off x="5665788" y="4154488"/>
            <a:ext cx="117475" cy="1143000"/>
          </a:xfrm>
          <a:prstGeom prst="line">
            <a:avLst/>
          </a:prstGeom>
          <a:noFill/>
          <a:ln w="19050">
            <a:solidFill>
              <a:srgbClr val="000066"/>
            </a:solidFill>
            <a:prstDash val="dash"/>
            <a:round/>
          </a:ln>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2850" name="Picture 2"/>
          <p:cNvPicPr/>
          <p:nvPr/>
        </p:nvPicPr>
        <p:blipFill>
          <a:blip r:embed="rId1"/>
          <a:stretch>
            <a:fillRect/>
          </a:stretch>
        </p:blipFill>
        <p:spPr>
          <a:xfrm>
            <a:off x="431800" y="1619250"/>
            <a:ext cx="7558088" cy="4498975"/>
          </a:xfrm>
          <a:prstGeom prst="rect">
            <a:avLst/>
          </a:prstGeom>
          <a:noFill/>
          <a:ln w="9525" cap="flat" cmpd="sng">
            <a:solidFill>
              <a:srgbClr val="0000FF"/>
            </a:solidFill>
            <a:prstDash val="solid"/>
            <a:miter/>
            <a:headEnd type="none" w="med" len="med"/>
            <a:tailEnd type="none" w="med" len="med"/>
          </a:ln>
        </p:spPr>
      </p:pic>
      <p:sp>
        <p:nvSpPr>
          <p:cNvPr id="462851"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3.</a:t>
            </a:r>
            <a:r>
              <a:rPr lang="zh-CN" altLang="en-US" sz="2800" b="1" dirty="0">
                <a:solidFill>
                  <a:srgbClr val="17375E"/>
                </a:solidFill>
              </a:rPr>
              <a:t>班级管理　</a:t>
            </a:r>
            <a:r>
              <a:rPr lang="zh-CN" altLang="en-US" sz="2000" b="1" dirty="0">
                <a:solidFill>
                  <a:srgbClr val="17375E"/>
                </a:solidFill>
              </a:rPr>
              <a:t>删除</a:t>
            </a:r>
            <a:endParaRPr lang="zh-CN" altLang="en-US" sz="2000" b="1" dirty="0">
              <a:solidFill>
                <a:srgbClr val="17375E"/>
              </a:solidFill>
            </a:endParaRPr>
          </a:p>
        </p:txBody>
      </p:sp>
      <p:sp>
        <p:nvSpPr>
          <p:cNvPr id="15363"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400" dirty="0">
                <a:latin typeface="Calibri" panose="020F0502020204030204" pitchFamily="34" charset="0"/>
              </a:rPr>
            </a:fld>
            <a:endParaRPr lang="zh-CN" altLang="en-US" sz="1400" dirty="0">
              <a:latin typeface="Calibri" panose="020F0502020204030204" pitchFamily="34" charset="0"/>
            </a:endParaRPr>
          </a:p>
        </p:txBody>
      </p:sp>
      <p:sp>
        <p:nvSpPr>
          <p:cNvPr id="46285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操作角色：高校管理员、院系经办人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访问路径：机构管理→班级管理</a:t>
            </a:r>
            <a:endParaRPr lang="zh-CN" altLang="en-US" sz="1600" dirty="0">
              <a:latin typeface="华文楷体" panose="02010600040101010101" pitchFamily="2" charset="-122"/>
              <a:ea typeface="华文楷体" panose="02010600040101010101" pitchFamily="2" charset="-122"/>
            </a:endParaRPr>
          </a:p>
        </p:txBody>
      </p:sp>
      <p:grpSp>
        <p:nvGrpSpPr>
          <p:cNvPr id="462854" name="组合 15"/>
          <p:cNvGrpSpPr/>
          <p:nvPr/>
        </p:nvGrpSpPr>
        <p:grpSpPr>
          <a:xfrm>
            <a:off x="1633538" y="2549525"/>
            <a:ext cx="2214562" cy="627063"/>
            <a:chOff x="5802323" y="3159125"/>
            <a:chExt cx="2214562" cy="627065"/>
          </a:xfrm>
        </p:grpSpPr>
        <p:sp>
          <p:nvSpPr>
            <p:cNvPr id="462866"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选择需要删除的班级信息。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62855" name="Line 6"/>
          <p:cNvSpPr/>
          <p:nvPr/>
        </p:nvSpPr>
        <p:spPr>
          <a:xfrm rot="7317938" flipH="1">
            <a:off x="1265238" y="2241550"/>
            <a:ext cx="71437" cy="830263"/>
          </a:xfrm>
          <a:prstGeom prst="line">
            <a:avLst/>
          </a:prstGeom>
          <a:ln w="19050" cap="flat" cmpd="sng">
            <a:solidFill>
              <a:srgbClr val="000066"/>
            </a:solidFill>
            <a:prstDash val="dash"/>
            <a:headEnd type="none" w="med" len="med"/>
            <a:tailEnd type="none" w="med" len="med"/>
          </a:ln>
        </p:spPr>
      </p:sp>
      <p:sp>
        <p:nvSpPr>
          <p:cNvPr id="462856" name="Line 6"/>
          <p:cNvSpPr/>
          <p:nvPr/>
        </p:nvSpPr>
        <p:spPr>
          <a:xfrm rot="7317938">
            <a:off x="1849438" y="5346700"/>
            <a:ext cx="681037" cy="415925"/>
          </a:xfrm>
          <a:prstGeom prst="line">
            <a:avLst/>
          </a:prstGeom>
          <a:ln w="19050" cap="flat" cmpd="sng">
            <a:solidFill>
              <a:srgbClr val="000066"/>
            </a:solidFill>
            <a:prstDash val="dash"/>
            <a:headEnd type="none" w="med" len="med"/>
            <a:tailEnd type="none" w="med" len="med"/>
          </a:ln>
        </p:spPr>
      </p:sp>
      <p:grpSp>
        <p:nvGrpSpPr>
          <p:cNvPr id="462857" name="组合 20"/>
          <p:cNvGrpSpPr/>
          <p:nvPr/>
        </p:nvGrpSpPr>
        <p:grpSpPr>
          <a:xfrm>
            <a:off x="2547938" y="4876800"/>
            <a:ext cx="2571750" cy="785813"/>
            <a:chOff x="5802323" y="3159125"/>
            <a:chExt cx="2571768" cy="785817"/>
          </a:xfrm>
        </p:grpSpPr>
        <p:sp>
          <p:nvSpPr>
            <p:cNvPr id="462864" name="AutoShape 5"/>
            <p:cNvSpPr/>
            <p:nvPr/>
          </p:nvSpPr>
          <p:spPr>
            <a:xfrm>
              <a:off x="5929324" y="3284539"/>
              <a:ext cx="2444767" cy="66040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删除</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按钮，系统删除班级信息。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3"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62858" name="组合 23"/>
          <p:cNvGrpSpPr/>
          <p:nvPr/>
        </p:nvGrpSpPr>
        <p:grpSpPr>
          <a:xfrm rot="2471493">
            <a:off x="1524000" y="5680075"/>
            <a:ext cx="379413" cy="288925"/>
            <a:chOff x="4897646" y="4493223"/>
            <a:chExt cx="379575" cy="288925"/>
          </a:xfrm>
        </p:grpSpPr>
        <p:sp>
          <p:nvSpPr>
            <p:cNvPr id="46286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6286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462859" name="组合 26"/>
          <p:cNvGrpSpPr/>
          <p:nvPr/>
        </p:nvGrpSpPr>
        <p:grpSpPr>
          <a:xfrm rot="2471493">
            <a:off x="609600" y="2209800"/>
            <a:ext cx="379413" cy="288925"/>
            <a:chOff x="4897646" y="4493223"/>
            <a:chExt cx="379575" cy="288925"/>
          </a:xfrm>
        </p:grpSpPr>
        <p:sp>
          <p:nvSpPr>
            <p:cNvPr id="46286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6286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3874" name="Picture 2"/>
          <p:cNvPicPr/>
          <p:nvPr/>
        </p:nvPicPr>
        <p:blipFill>
          <a:blip r:embed="rId1"/>
          <a:stretch>
            <a:fillRect/>
          </a:stretch>
        </p:blipFill>
        <p:spPr>
          <a:xfrm>
            <a:off x="431800" y="1619250"/>
            <a:ext cx="7558088" cy="4498975"/>
          </a:xfrm>
          <a:prstGeom prst="rect">
            <a:avLst/>
          </a:prstGeom>
          <a:noFill/>
          <a:ln w="9525" cap="flat" cmpd="sng">
            <a:solidFill>
              <a:srgbClr val="0000FF"/>
            </a:solidFill>
            <a:prstDash val="solid"/>
            <a:miter/>
            <a:headEnd type="none" w="med" len="med"/>
            <a:tailEnd type="none" w="med" len="med"/>
          </a:ln>
        </p:spPr>
      </p:pic>
      <p:sp>
        <p:nvSpPr>
          <p:cNvPr id="463875"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3.</a:t>
            </a:r>
            <a:r>
              <a:rPr lang="zh-CN" altLang="en-US" sz="2800" b="1" dirty="0">
                <a:solidFill>
                  <a:srgbClr val="17375E"/>
                </a:solidFill>
              </a:rPr>
              <a:t>班级管理　</a:t>
            </a:r>
            <a:r>
              <a:rPr lang="zh-CN" altLang="en-US" sz="2000" b="1" dirty="0">
                <a:solidFill>
                  <a:srgbClr val="17375E"/>
                </a:solidFill>
              </a:rPr>
              <a:t>下载班级信息</a:t>
            </a:r>
            <a:r>
              <a:rPr lang="en-US" altLang="zh-CN" sz="2000" b="1" dirty="0">
                <a:solidFill>
                  <a:srgbClr val="17375E"/>
                </a:solidFill>
              </a:rPr>
              <a:t>Excel</a:t>
            </a:r>
            <a:r>
              <a:rPr lang="zh-CN" altLang="en-US" sz="2000" b="1" dirty="0">
                <a:solidFill>
                  <a:srgbClr val="17375E"/>
                </a:solidFill>
              </a:rPr>
              <a:t>模板</a:t>
            </a:r>
            <a:endParaRPr lang="zh-CN" altLang="en-US" sz="2000" b="1" dirty="0">
              <a:solidFill>
                <a:srgbClr val="17375E"/>
              </a:solidFill>
            </a:endParaRPr>
          </a:p>
        </p:txBody>
      </p:sp>
      <p:sp>
        <p:nvSpPr>
          <p:cNvPr id="15363"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400" dirty="0">
                <a:latin typeface="Calibri" panose="020F0502020204030204" pitchFamily="34" charset="0"/>
              </a:rPr>
            </a:fld>
            <a:endParaRPr lang="zh-CN" altLang="en-US" sz="1400" dirty="0">
              <a:latin typeface="Calibri" panose="020F0502020204030204" pitchFamily="34" charset="0"/>
            </a:endParaRPr>
          </a:p>
        </p:txBody>
      </p:sp>
      <p:sp>
        <p:nvSpPr>
          <p:cNvPr id="46387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访问路径：机构管理→班级管理</a:t>
            </a:r>
            <a:endParaRPr lang="zh-CN" altLang="en-US" sz="1600" dirty="0">
              <a:latin typeface="华文楷体" panose="02010600040101010101" pitchFamily="2" charset="-122"/>
              <a:ea typeface="华文楷体" panose="02010600040101010101" pitchFamily="2" charset="-122"/>
            </a:endParaRPr>
          </a:p>
        </p:txBody>
      </p:sp>
      <p:grpSp>
        <p:nvGrpSpPr>
          <p:cNvPr id="463878" name="组合 15"/>
          <p:cNvGrpSpPr/>
          <p:nvPr/>
        </p:nvGrpSpPr>
        <p:grpSpPr>
          <a:xfrm>
            <a:off x="2662238" y="4572000"/>
            <a:ext cx="2214562" cy="627063"/>
            <a:chOff x="5802323" y="3159125"/>
            <a:chExt cx="2214562" cy="627065"/>
          </a:xfrm>
        </p:grpSpPr>
        <p:sp>
          <p:nvSpPr>
            <p:cNvPr id="463883"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点击下载班级信息</a:t>
              </a:r>
              <a:r>
                <a:rPr lang="en-US" altLang="zh-CN" sz="1200" dirty="0">
                  <a:solidFill>
                    <a:srgbClr val="17375E"/>
                  </a:solidFill>
                  <a:latin typeface="华文楷体" panose="02010600040101010101" pitchFamily="2" charset="-122"/>
                  <a:ea typeface="华文楷体" panose="02010600040101010101" pitchFamily="2" charset="-122"/>
                </a:rPr>
                <a:t>Excel</a:t>
              </a:r>
              <a:r>
                <a:rPr lang="zh-CN" altLang="en-US" sz="1200" dirty="0">
                  <a:solidFill>
                    <a:srgbClr val="17375E"/>
                  </a:solidFill>
                  <a:latin typeface="华文楷体" panose="02010600040101010101" pitchFamily="2" charset="-122"/>
                  <a:ea typeface="华文楷体" panose="02010600040101010101" pitchFamily="2" charset="-122"/>
                </a:rPr>
                <a:t>模板文件。</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63879" name="Line 6"/>
          <p:cNvSpPr/>
          <p:nvPr/>
        </p:nvSpPr>
        <p:spPr>
          <a:xfrm rot="7317938" flipH="1" flipV="1">
            <a:off x="2770188" y="5541963"/>
            <a:ext cx="863600" cy="98425"/>
          </a:xfrm>
          <a:prstGeom prst="line">
            <a:avLst/>
          </a:prstGeom>
          <a:ln w="19050" cap="flat" cmpd="sng">
            <a:solidFill>
              <a:srgbClr val="000066"/>
            </a:solidFill>
            <a:prstDash val="dash"/>
            <a:headEnd type="none" w="med" len="med"/>
            <a:tailEnd type="none" w="med" len="med"/>
          </a:ln>
        </p:spPr>
      </p:sp>
      <p:grpSp>
        <p:nvGrpSpPr>
          <p:cNvPr id="463880" name="组合 26"/>
          <p:cNvGrpSpPr/>
          <p:nvPr/>
        </p:nvGrpSpPr>
        <p:grpSpPr>
          <a:xfrm rot="2471493">
            <a:off x="2667000" y="5791200"/>
            <a:ext cx="379413" cy="288925"/>
            <a:chOff x="4897646" y="4493223"/>
            <a:chExt cx="379575" cy="288925"/>
          </a:xfrm>
        </p:grpSpPr>
        <p:sp>
          <p:nvSpPr>
            <p:cNvPr id="46388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6388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4898" name="Picture 2"/>
          <p:cNvPicPr/>
          <p:nvPr/>
        </p:nvPicPr>
        <p:blipFill>
          <a:blip r:embed="rId1"/>
          <a:stretch>
            <a:fillRect/>
          </a:stretch>
        </p:blipFill>
        <p:spPr>
          <a:xfrm>
            <a:off x="431800" y="1619250"/>
            <a:ext cx="7558088" cy="4498975"/>
          </a:xfrm>
          <a:prstGeom prst="rect">
            <a:avLst/>
          </a:prstGeom>
          <a:noFill/>
          <a:ln w="9525" cap="flat" cmpd="sng">
            <a:solidFill>
              <a:srgbClr val="0000FF"/>
            </a:solidFill>
            <a:prstDash val="solid"/>
            <a:miter/>
            <a:headEnd type="none" w="med" len="med"/>
            <a:tailEnd type="none" w="med" len="med"/>
          </a:ln>
        </p:spPr>
      </p:pic>
      <p:sp>
        <p:nvSpPr>
          <p:cNvPr id="464899"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3.</a:t>
            </a:r>
            <a:r>
              <a:rPr lang="zh-CN" altLang="en-US" sz="2800" b="1" dirty="0">
                <a:solidFill>
                  <a:srgbClr val="17375E"/>
                </a:solidFill>
              </a:rPr>
              <a:t>班级管理　</a:t>
            </a:r>
            <a:r>
              <a:rPr lang="zh-CN" altLang="en-US" sz="2000" b="1" dirty="0">
                <a:solidFill>
                  <a:srgbClr val="17375E"/>
                </a:solidFill>
              </a:rPr>
              <a:t>导入</a:t>
            </a:r>
            <a:endParaRPr lang="zh-CN" altLang="en-US" sz="2000" b="1" dirty="0">
              <a:solidFill>
                <a:srgbClr val="17375E"/>
              </a:solidFill>
            </a:endParaRPr>
          </a:p>
        </p:txBody>
      </p:sp>
      <p:sp>
        <p:nvSpPr>
          <p:cNvPr id="15363"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400" dirty="0">
                <a:latin typeface="Calibri" panose="020F0502020204030204" pitchFamily="34" charset="0"/>
              </a:rPr>
            </a:fld>
            <a:endParaRPr lang="zh-CN" altLang="en-US" sz="1400" dirty="0">
              <a:latin typeface="Calibri" panose="020F0502020204030204" pitchFamily="34" charset="0"/>
            </a:endParaRPr>
          </a:p>
        </p:txBody>
      </p:sp>
      <p:sp>
        <p:nvSpPr>
          <p:cNvPr id="46490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访问路径：机构管理→班级管理</a:t>
            </a:r>
            <a:endParaRPr lang="zh-CN" altLang="en-US" sz="1600" dirty="0">
              <a:latin typeface="华文楷体" panose="02010600040101010101" pitchFamily="2" charset="-122"/>
              <a:ea typeface="华文楷体" panose="02010600040101010101" pitchFamily="2" charset="-122"/>
            </a:endParaRPr>
          </a:p>
        </p:txBody>
      </p:sp>
      <p:grpSp>
        <p:nvGrpSpPr>
          <p:cNvPr id="464902" name="组合 15"/>
          <p:cNvGrpSpPr/>
          <p:nvPr/>
        </p:nvGrpSpPr>
        <p:grpSpPr>
          <a:xfrm>
            <a:off x="3043238" y="4325938"/>
            <a:ext cx="2214562" cy="627062"/>
            <a:chOff x="5802323" y="3159125"/>
            <a:chExt cx="2214562" cy="627065"/>
          </a:xfrm>
        </p:grpSpPr>
        <p:sp>
          <p:nvSpPr>
            <p:cNvPr id="464907"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点击‘导入’功能按钮。</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64903" name="Line 6"/>
          <p:cNvSpPr/>
          <p:nvPr/>
        </p:nvSpPr>
        <p:spPr>
          <a:xfrm rot="7317938" flipH="1" flipV="1">
            <a:off x="3216275" y="5318125"/>
            <a:ext cx="906463" cy="77788"/>
          </a:xfrm>
          <a:prstGeom prst="line">
            <a:avLst/>
          </a:prstGeom>
          <a:ln w="19050" cap="flat" cmpd="sng">
            <a:solidFill>
              <a:srgbClr val="000066"/>
            </a:solidFill>
            <a:prstDash val="dash"/>
            <a:headEnd type="none" w="med" len="med"/>
            <a:tailEnd type="none" w="med" len="med"/>
          </a:ln>
        </p:spPr>
      </p:sp>
      <p:grpSp>
        <p:nvGrpSpPr>
          <p:cNvPr id="464904" name="组合 26"/>
          <p:cNvGrpSpPr/>
          <p:nvPr/>
        </p:nvGrpSpPr>
        <p:grpSpPr>
          <a:xfrm rot="2471493">
            <a:off x="3124200" y="5715000"/>
            <a:ext cx="379413" cy="288925"/>
            <a:chOff x="4897646" y="4493223"/>
            <a:chExt cx="379575" cy="288925"/>
          </a:xfrm>
        </p:grpSpPr>
        <p:sp>
          <p:nvSpPr>
            <p:cNvPr id="46490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6490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5922" name="Picture 2"/>
          <p:cNvPicPr>
            <a:picLocks noChangeAspect="1"/>
          </p:cNvPicPr>
          <p:nvPr/>
        </p:nvPicPr>
        <p:blipFill>
          <a:blip r:embed="rId1"/>
          <a:stretch>
            <a:fillRect/>
          </a:stretch>
        </p:blipFill>
        <p:spPr>
          <a:xfrm>
            <a:off x="431800" y="1619250"/>
            <a:ext cx="4791075" cy="2286000"/>
          </a:xfrm>
          <a:prstGeom prst="rect">
            <a:avLst/>
          </a:prstGeom>
          <a:noFill/>
          <a:ln w="9525" cap="flat" cmpd="sng">
            <a:solidFill>
              <a:srgbClr val="0000FF"/>
            </a:solidFill>
            <a:prstDash val="solid"/>
            <a:miter/>
            <a:headEnd type="none" w="med" len="med"/>
            <a:tailEnd type="none" w="med" len="med"/>
          </a:ln>
        </p:spPr>
      </p:pic>
      <p:sp>
        <p:nvSpPr>
          <p:cNvPr id="465923" name="标题 1"/>
          <p:cNvSpPr>
            <a:spLocks noGrp="1"/>
          </p:cNvSpPr>
          <p:nvPr>
            <p:ph type="title"/>
          </p:nvPr>
        </p:nvSpPr>
        <p:spPr>
          <a:xfrm>
            <a:off x="485775" y="214313"/>
            <a:ext cx="8229600" cy="642937"/>
          </a:xfrm>
        </p:spPr>
        <p:txBody>
          <a:bodyPr vert="horz" wrap="square" lIns="91440" tIns="45720" rIns="91440" bIns="45720" anchor="ctr" anchorCtr="0"/>
          <a:p>
            <a:pPr algn="l"/>
            <a:r>
              <a:rPr lang="en-US" altLang="zh-CN" sz="2800" b="1" dirty="0">
                <a:solidFill>
                  <a:srgbClr val="17375E"/>
                </a:solidFill>
              </a:rPr>
              <a:t>3.</a:t>
            </a:r>
            <a:r>
              <a:rPr lang="zh-CN" altLang="en-US" sz="2800" b="1" dirty="0">
                <a:solidFill>
                  <a:srgbClr val="17375E"/>
                </a:solidFill>
              </a:rPr>
              <a:t>班级管理　</a:t>
            </a:r>
            <a:r>
              <a:rPr lang="zh-CN" altLang="en-US" sz="2000" b="1" dirty="0">
                <a:solidFill>
                  <a:srgbClr val="17375E"/>
                </a:solidFill>
              </a:rPr>
              <a:t>导入（续）</a:t>
            </a:r>
            <a:endParaRPr lang="zh-CN" altLang="en-US" sz="2000" b="1" dirty="0">
              <a:solidFill>
                <a:srgbClr val="17375E"/>
              </a:solidFill>
            </a:endParaRPr>
          </a:p>
        </p:txBody>
      </p:sp>
      <p:sp>
        <p:nvSpPr>
          <p:cNvPr id="15363"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400" dirty="0">
                <a:latin typeface="Calibri" panose="020F0502020204030204" pitchFamily="34" charset="0"/>
              </a:rPr>
            </a:fld>
            <a:endParaRPr lang="zh-CN" altLang="en-US" sz="1400" dirty="0">
              <a:latin typeface="Calibri" panose="020F0502020204030204" pitchFamily="34" charset="0"/>
            </a:endParaRPr>
          </a:p>
        </p:txBody>
      </p:sp>
      <p:sp>
        <p:nvSpPr>
          <p:cNvPr id="46592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访问路径：机构管理→班级管理</a:t>
            </a:r>
            <a:endParaRPr lang="zh-CN" altLang="en-US" sz="1600" dirty="0">
              <a:latin typeface="华文楷体" panose="02010600040101010101" pitchFamily="2" charset="-122"/>
              <a:ea typeface="华文楷体" panose="02010600040101010101" pitchFamily="2" charset="-122"/>
            </a:endParaRPr>
          </a:p>
        </p:txBody>
      </p:sp>
      <p:grpSp>
        <p:nvGrpSpPr>
          <p:cNvPr id="465926" name="组合 15"/>
          <p:cNvGrpSpPr/>
          <p:nvPr/>
        </p:nvGrpSpPr>
        <p:grpSpPr>
          <a:xfrm>
            <a:off x="1976438" y="2954338"/>
            <a:ext cx="2214562" cy="627062"/>
            <a:chOff x="5802323" y="3159125"/>
            <a:chExt cx="2214562" cy="627065"/>
          </a:xfrm>
        </p:grpSpPr>
        <p:sp>
          <p:nvSpPr>
            <p:cNvPr id="465938"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导入班级信息后，点击“确定”按钮，系统保存班级信息。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3"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65927" name="Line 6"/>
          <p:cNvSpPr/>
          <p:nvPr/>
        </p:nvSpPr>
        <p:spPr>
          <a:xfrm rot="7317938" flipH="1" flipV="1">
            <a:off x="1143000" y="3282950"/>
            <a:ext cx="788988" cy="574675"/>
          </a:xfrm>
          <a:prstGeom prst="line">
            <a:avLst/>
          </a:prstGeom>
          <a:ln w="19050" cap="flat" cmpd="sng">
            <a:solidFill>
              <a:srgbClr val="000066"/>
            </a:solidFill>
            <a:prstDash val="dash"/>
            <a:headEnd type="none" w="med" len="med"/>
            <a:tailEnd type="none" w="med" len="med"/>
          </a:ln>
        </p:spPr>
      </p:sp>
      <p:grpSp>
        <p:nvGrpSpPr>
          <p:cNvPr id="465928" name="组合 26"/>
          <p:cNvGrpSpPr/>
          <p:nvPr/>
        </p:nvGrpSpPr>
        <p:grpSpPr>
          <a:xfrm rot="2471493">
            <a:off x="842963" y="3597275"/>
            <a:ext cx="379412" cy="288925"/>
            <a:chOff x="4897646" y="4493223"/>
            <a:chExt cx="379575" cy="288925"/>
          </a:xfrm>
        </p:grpSpPr>
        <p:sp>
          <p:nvSpPr>
            <p:cNvPr id="46593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6593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465929" name="组合 15"/>
          <p:cNvGrpSpPr/>
          <p:nvPr/>
        </p:nvGrpSpPr>
        <p:grpSpPr>
          <a:xfrm>
            <a:off x="2124075" y="1795463"/>
            <a:ext cx="2214563" cy="627062"/>
            <a:chOff x="5802323" y="3159125"/>
            <a:chExt cx="2214562" cy="627065"/>
          </a:xfrm>
        </p:grpSpPr>
        <p:sp>
          <p:nvSpPr>
            <p:cNvPr id="465934"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点击‘浏览’功能按钮，选择要导入的模板文件。</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65930" name="Line 6"/>
          <p:cNvSpPr/>
          <p:nvPr/>
        </p:nvSpPr>
        <p:spPr>
          <a:xfrm rot="7317938">
            <a:off x="4021138" y="2274888"/>
            <a:ext cx="103187" cy="917575"/>
          </a:xfrm>
          <a:prstGeom prst="line">
            <a:avLst/>
          </a:prstGeom>
          <a:ln w="19050" cap="flat" cmpd="sng">
            <a:solidFill>
              <a:srgbClr val="000066"/>
            </a:solidFill>
            <a:prstDash val="dash"/>
            <a:headEnd type="none" w="med" len="med"/>
            <a:tailEnd type="none" w="med" len="med"/>
          </a:ln>
        </p:spPr>
      </p:sp>
      <p:grpSp>
        <p:nvGrpSpPr>
          <p:cNvPr id="465931" name="组合 26"/>
          <p:cNvGrpSpPr/>
          <p:nvPr/>
        </p:nvGrpSpPr>
        <p:grpSpPr>
          <a:xfrm rot="2471493">
            <a:off x="4419600" y="2667000"/>
            <a:ext cx="379413" cy="288925"/>
            <a:chOff x="4897646" y="4493223"/>
            <a:chExt cx="379575" cy="288925"/>
          </a:xfrm>
        </p:grpSpPr>
        <p:sp>
          <p:nvSpPr>
            <p:cNvPr id="46593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6593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4"/>
          <p:cNvSpPr/>
          <p:nvPr/>
        </p:nvSpPr>
        <p:spPr>
          <a:xfrm>
            <a:off x="285750" y="2286000"/>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a:t>
            </a:r>
            <a:endParaRPr lang="zh-CN" altLang="en-US" sz="1400" dirty="0">
              <a:solidFill>
                <a:schemeClr val="bg1"/>
              </a:solidFill>
              <a:latin typeface="Arial" panose="020B0604020202020204" pitchFamily="34" charset="0"/>
            </a:endParaRPr>
          </a:p>
        </p:txBody>
      </p:sp>
      <p:sp>
        <p:nvSpPr>
          <p:cNvPr id="18435" name="Rectangle 4"/>
          <p:cNvSpPr/>
          <p:nvPr/>
        </p:nvSpPr>
        <p:spPr>
          <a:xfrm>
            <a:off x="285750" y="4175125"/>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a:t>
            </a:r>
            <a:endParaRPr lang="zh-CN" altLang="en-US" sz="1400" dirty="0">
              <a:solidFill>
                <a:schemeClr val="bg1"/>
              </a:solidFill>
              <a:latin typeface="Arial" panose="020B0604020202020204" pitchFamily="34" charset="0"/>
            </a:endParaRPr>
          </a:p>
        </p:txBody>
      </p:sp>
      <p:sp>
        <p:nvSpPr>
          <p:cNvPr id="18436" name="Rectangle 7"/>
          <p:cNvSpPr/>
          <p:nvPr/>
        </p:nvSpPr>
        <p:spPr>
          <a:xfrm>
            <a:off x="1441450" y="1857375"/>
            <a:ext cx="1512888"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高校管理员</a:t>
            </a:r>
            <a:endParaRPr lang="zh-CN" altLang="en-US" sz="1400" dirty="0">
              <a:solidFill>
                <a:schemeClr val="bg1"/>
              </a:solidFill>
              <a:latin typeface="Arial" panose="020B0604020202020204" pitchFamily="34" charset="0"/>
            </a:endParaRPr>
          </a:p>
        </p:txBody>
      </p:sp>
      <p:sp>
        <p:nvSpPr>
          <p:cNvPr id="18437" name="Rectangle 7"/>
          <p:cNvSpPr/>
          <p:nvPr/>
        </p:nvSpPr>
        <p:spPr>
          <a:xfrm>
            <a:off x="1441450" y="2428875"/>
            <a:ext cx="1512888"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高校经办人</a:t>
            </a:r>
            <a:endParaRPr lang="zh-CN" altLang="en-US" sz="1400" dirty="0">
              <a:solidFill>
                <a:schemeClr val="bg1"/>
              </a:solidFill>
              <a:latin typeface="Arial" panose="020B0604020202020204" pitchFamily="34" charset="0"/>
            </a:endParaRPr>
          </a:p>
        </p:txBody>
      </p:sp>
      <p:sp>
        <p:nvSpPr>
          <p:cNvPr id="18438" name="Rectangle 7"/>
          <p:cNvSpPr/>
          <p:nvPr/>
        </p:nvSpPr>
        <p:spPr>
          <a:xfrm>
            <a:off x="1444625" y="3000375"/>
            <a:ext cx="1512888" cy="2984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高校负责人</a:t>
            </a:r>
            <a:endParaRPr lang="zh-CN" altLang="en-US" sz="1400" dirty="0">
              <a:solidFill>
                <a:schemeClr val="bg1"/>
              </a:solidFill>
              <a:latin typeface="Arial" panose="020B0604020202020204" pitchFamily="34" charset="0"/>
            </a:endParaRPr>
          </a:p>
        </p:txBody>
      </p:sp>
      <p:sp>
        <p:nvSpPr>
          <p:cNvPr id="18439" name="Rectangle 7"/>
          <p:cNvSpPr/>
          <p:nvPr/>
        </p:nvSpPr>
        <p:spPr>
          <a:xfrm>
            <a:off x="1441450" y="3998913"/>
            <a:ext cx="1512888" cy="287337"/>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院系经办人</a:t>
            </a:r>
            <a:endParaRPr lang="zh-CN" altLang="en-US" sz="1400" dirty="0">
              <a:solidFill>
                <a:schemeClr val="bg1"/>
              </a:solidFill>
              <a:latin typeface="Arial" panose="020B0604020202020204" pitchFamily="34" charset="0"/>
            </a:endParaRPr>
          </a:p>
        </p:txBody>
      </p:sp>
      <p:sp>
        <p:nvSpPr>
          <p:cNvPr id="18440" name="Rectangle 7"/>
          <p:cNvSpPr/>
          <p:nvPr/>
        </p:nvSpPr>
        <p:spPr>
          <a:xfrm>
            <a:off x="1444625" y="4597400"/>
            <a:ext cx="1512888" cy="331788"/>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院系负责人</a:t>
            </a:r>
            <a:endParaRPr lang="zh-CN" altLang="en-US" sz="1400" dirty="0">
              <a:solidFill>
                <a:schemeClr val="bg1"/>
              </a:solidFill>
              <a:latin typeface="Arial" panose="020B0604020202020204" pitchFamily="34" charset="0"/>
            </a:endParaRPr>
          </a:p>
        </p:txBody>
      </p:sp>
      <p:sp>
        <p:nvSpPr>
          <p:cNvPr id="5" name="标题 4"/>
          <p:cNvSpPr>
            <a:spLocks noGrp="1"/>
          </p:cNvSpPr>
          <p:nvPr>
            <p:ph type="title"/>
          </p:nvPr>
        </p:nvSpPr>
        <p:spPr>
          <a:xfrm>
            <a:off x="485775" y="214313"/>
            <a:ext cx="8229600" cy="642938"/>
          </a:xfrm>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系统用户与功能关系　</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（学生管理）</a:t>
            </a:r>
            <a:endPar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18442" name="Line 44"/>
          <p:cNvSpPr/>
          <p:nvPr/>
        </p:nvSpPr>
        <p:spPr>
          <a:xfrm flipH="1">
            <a:off x="615950" y="3700463"/>
            <a:ext cx="8027988" cy="0"/>
          </a:xfrm>
          <a:prstGeom prst="line">
            <a:avLst/>
          </a:prstGeom>
          <a:ln w="19050" cap="flat" cmpd="sng">
            <a:solidFill>
              <a:srgbClr val="969696"/>
            </a:solidFill>
            <a:prstDash val="lgDash"/>
            <a:headEnd type="none" w="med" len="med"/>
            <a:tailEnd type="none" w="med" len="med"/>
          </a:ln>
        </p:spPr>
      </p:sp>
      <p:grpSp>
        <p:nvGrpSpPr>
          <p:cNvPr id="18443" name="组合 33"/>
          <p:cNvGrpSpPr/>
          <p:nvPr/>
        </p:nvGrpSpPr>
        <p:grpSpPr>
          <a:xfrm>
            <a:off x="3071813" y="3983038"/>
            <a:ext cx="1285875" cy="303212"/>
            <a:chOff x="4071934" y="3643314"/>
            <a:chExt cx="1285913" cy="303215"/>
          </a:xfrm>
        </p:grpSpPr>
        <p:sp>
          <p:nvSpPr>
            <p:cNvPr id="18466" name="AutoShape 5"/>
            <p:cNvSpPr/>
            <p:nvPr/>
          </p:nvSpPr>
          <p:spPr>
            <a:xfrm>
              <a:off x="4214813" y="3643314"/>
              <a:ext cx="1143034"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学生管理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6" name="Oval 10"/>
            <p:cNvSpPr>
              <a:spLocks noChangeArrowheads="1"/>
            </p:cNvSpPr>
            <p:nvPr/>
          </p:nvSpPr>
          <p:spPr bwMode="auto">
            <a:xfrm>
              <a:off x="4071934" y="3643314"/>
              <a:ext cx="269883" cy="269878"/>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8444" name="组合 36"/>
          <p:cNvGrpSpPr/>
          <p:nvPr/>
        </p:nvGrpSpPr>
        <p:grpSpPr>
          <a:xfrm>
            <a:off x="4500563" y="2409825"/>
            <a:ext cx="1465580" cy="303530"/>
            <a:chOff x="4071934" y="3643314"/>
            <a:chExt cx="1465601" cy="303532"/>
          </a:xfrm>
        </p:grpSpPr>
        <p:sp>
          <p:nvSpPr>
            <p:cNvPr id="18464" name="AutoShape 5"/>
            <p:cNvSpPr/>
            <p:nvPr/>
          </p:nvSpPr>
          <p:spPr>
            <a:xfrm>
              <a:off x="4214811" y="3643314"/>
              <a:ext cx="1322724" cy="30353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就学信息变更</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9" name="Oval 10"/>
            <p:cNvSpPr>
              <a:spLocks noChangeArrowheads="1"/>
            </p:cNvSpPr>
            <p:nvPr/>
          </p:nvSpPr>
          <p:spPr bwMode="auto">
            <a:xfrm>
              <a:off x="4071934" y="3643314"/>
              <a:ext cx="269879"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8445" name="组合 39"/>
          <p:cNvGrpSpPr/>
          <p:nvPr/>
        </p:nvGrpSpPr>
        <p:grpSpPr>
          <a:xfrm>
            <a:off x="5929313" y="2411413"/>
            <a:ext cx="1500187" cy="303212"/>
            <a:chOff x="4071934" y="3643314"/>
            <a:chExt cx="1500198" cy="303215"/>
          </a:xfrm>
        </p:grpSpPr>
        <p:sp>
          <p:nvSpPr>
            <p:cNvPr id="18462" name="AutoShape 5"/>
            <p:cNvSpPr/>
            <p:nvPr/>
          </p:nvSpPr>
          <p:spPr>
            <a:xfrm>
              <a:off x="4214810" y="3643314"/>
              <a:ext cx="1357322"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身份信息变更</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2" name="Oval 10"/>
            <p:cNvSpPr>
              <a:spLocks noChangeArrowheads="1"/>
            </p:cNvSpPr>
            <p:nvPr/>
          </p:nvSpPr>
          <p:spPr bwMode="auto">
            <a:xfrm>
              <a:off x="4071934" y="3643314"/>
              <a:ext cx="269877" cy="269878"/>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8446" name="组合 48"/>
          <p:cNvGrpSpPr/>
          <p:nvPr/>
        </p:nvGrpSpPr>
        <p:grpSpPr>
          <a:xfrm>
            <a:off x="5929313" y="3983038"/>
            <a:ext cx="1500187" cy="303212"/>
            <a:chOff x="4071934" y="3643314"/>
            <a:chExt cx="1500198" cy="303215"/>
          </a:xfrm>
        </p:grpSpPr>
        <p:sp>
          <p:nvSpPr>
            <p:cNvPr id="18460" name="AutoShape 5"/>
            <p:cNvSpPr/>
            <p:nvPr/>
          </p:nvSpPr>
          <p:spPr>
            <a:xfrm>
              <a:off x="4214810" y="3643314"/>
              <a:ext cx="1357322"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身份信息变更</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70" name="Oval 10"/>
            <p:cNvSpPr>
              <a:spLocks noChangeArrowheads="1"/>
            </p:cNvSpPr>
            <p:nvPr/>
          </p:nvSpPr>
          <p:spPr bwMode="auto">
            <a:xfrm>
              <a:off x="4071934" y="3643314"/>
              <a:ext cx="269877" cy="269878"/>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8447" name="组合 33"/>
          <p:cNvGrpSpPr/>
          <p:nvPr/>
        </p:nvGrpSpPr>
        <p:grpSpPr>
          <a:xfrm>
            <a:off x="3071813" y="2409825"/>
            <a:ext cx="1285875" cy="303213"/>
            <a:chOff x="4071934" y="3643314"/>
            <a:chExt cx="1285913" cy="303215"/>
          </a:xfrm>
        </p:grpSpPr>
        <p:sp>
          <p:nvSpPr>
            <p:cNvPr id="18458" name="AutoShape 5"/>
            <p:cNvSpPr/>
            <p:nvPr/>
          </p:nvSpPr>
          <p:spPr>
            <a:xfrm>
              <a:off x="4214813" y="3643314"/>
              <a:ext cx="1143034"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学生管理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7" name="Oval 10"/>
            <p:cNvSpPr>
              <a:spLocks noChangeArrowheads="1"/>
            </p:cNvSpPr>
            <p:nvPr/>
          </p:nvSpPr>
          <p:spPr bwMode="auto">
            <a:xfrm>
              <a:off x="4071934" y="3643314"/>
              <a:ext cx="269883"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cxnSp>
        <p:nvCxnSpPr>
          <p:cNvPr id="48" name="直接连接符 47"/>
          <p:cNvCxnSpPr/>
          <p:nvPr/>
        </p:nvCxnSpPr>
        <p:spPr>
          <a:xfrm flipV="1">
            <a:off x="1436688" y="2286000"/>
            <a:ext cx="7421563"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1436688" y="2857500"/>
            <a:ext cx="7421563"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436688" y="4429125"/>
            <a:ext cx="7421563"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3000375" y="2357438"/>
            <a:ext cx="1428750" cy="2000250"/>
          </a:xfrm>
          <a:prstGeom prst="roundRect">
            <a:avLst/>
          </a:prstGeom>
          <a:solidFill>
            <a:schemeClr val="accent1">
              <a:alpha val="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8452" name="组合 39"/>
          <p:cNvGrpSpPr/>
          <p:nvPr/>
        </p:nvGrpSpPr>
        <p:grpSpPr>
          <a:xfrm>
            <a:off x="7635875" y="2428875"/>
            <a:ext cx="1222375" cy="303213"/>
            <a:chOff x="4071934" y="3643314"/>
            <a:chExt cx="1222350" cy="303215"/>
          </a:xfrm>
        </p:grpSpPr>
        <p:sp>
          <p:nvSpPr>
            <p:cNvPr id="18456" name="AutoShape 5"/>
            <p:cNvSpPr/>
            <p:nvPr/>
          </p:nvSpPr>
          <p:spPr>
            <a:xfrm>
              <a:off x="4214806" y="3643314"/>
              <a:ext cx="1079478"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联系记录</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2" name="Oval 10"/>
            <p:cNvSpPr>
              <a:spLocks noChangeArrowheads="1"/>
            </p:cNvSpPr>
            <p:nvPr/>
          </p:nvSpPr>
          <p:spPr bwMode="auto">
            <a:xfrm>
              <a:off x="4071934" y="3643314"/>
              <a:ext cx="269869"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4</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8453" name="组合 48"/>
          <p:cNvGrpSpPr/>
          <p:nvPr/>
        </p:nvGrpSpPr>
        <p:grpSpPr>
          <a:xfrm>
            <a:off x="7635875" y="4000500"/>
            <a:ext cx="1222375" cy="303213"/>
            <a:chOff x="4071934" y="3643314"/>
            <a:chExt cx="1222350" cy="303215"/>
          </a:xfrm>
        </p:grpSpPr>
        <p:sp>
          <p:nvSpPr>
            <p:cNvPr id="18454" name="AutoShape 5"/>
            <p:cNvSpPr/>
            <p:nvPr/>
          </p:nvSpPr>
          <p:spPr>
            <a:xfrm>
              <a:off x="4214806" y="3643314"/>
              <a:ext cx="1079478"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联系记录</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7" name="Oval 10"/>
            <p:cNvSpPr>
              <a:spLocks noChangeArrowheads="1"/>
            </p:cNvSpPr>
            <p:nvPr/>
          </p:nvSpPr>
          <p:spPr bwMode="auto">
            <a:xfrm>
              <a:off x="4071934" y="3643314"/>
              <a:ext cx="269869"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4</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overrideClrMapping bg1="lt1" tx1="dk1" bg2="lt2" tx2="dk2" accent1="accent1" accent2="accent2" accent3="accent3" accent4="accent4" accent5="accent5" accent6="accent6" hlink="hlink" folHlink="folHlink"/>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图片 10"/>
          <p:cNvPicPr preferRelativeResize="0">
            <a:picLocks noChangeAspect="1"/>
          </p:cNvPicPr>
          <p:nvPr/>
        </p:nvPicPr>
        <p:blipFill>
          <a:blip r:embed="rId1"/>
          <a:stretch>
            <a:fillRect/>
          </a:stretch>
        </p:blipFill>
        <p:spPr>
          <a:xfrm>
            <a:off x="431800" y="1619250"/>
            <a:ext cx="8280400" cy="4321175"/>
          </a:xfrm>
          <a:prstGeom prst="rect">
            <a:avLst/>
          </a:prstGeom>
          <a:noFill/>
          <a:ln w="9525" cap="flat" cmpd="sng">
            <a:solidFill>
              <a:srgbClr val="002060"/>
            </a:solidFill>
            <a:prstDash val="solid"/>
            <a:miter/>
            <a:headEnd type="none" w="med" len="med"/>
            <a:tailEnd type="none" w="med" len="med"/>
          </a:ln>
        </p:spPr>
      </p:pic>
      <p:sp>
        <p:nvSpPr>
          <p:cNvPr id="20483" name="标题 1"/>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基本信息管理　</a:t>
            </a:r>
            <a:r>
              <a:rPr lang="zh-CN" altLang="en-US" sz="2000" b="1" dirty="0">
                <a:solidFill>
                  <a:srgbClr val="17375E"/>
                </a:solidFill>
              </a:rPr>
              <a:t>查询</a:t>
            </a:r>
            <a:endParaRPr lang="zh-CN" altLang="en-US" sz="2800" b="1" dirty="0">
              <a:solidFill>
                <a:srgbClr val="17375E"/>
              </a:solidFill>
            </a:endParaRPr>
          </a:p>
        </p:txBody>
      </p:sp>
      <p:sp>
        <p:nvSpPr>
          <p:cNvPr id="20484"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访问路径：学生管理→基本信息管理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20486" name="AutoShape 5"/>
          <p:cNvSpPr/>
          <p:nvPr/>
        </p:nvSpPr>
        <p:spPr>
          <a:xfrm>
            <a:off x="5305425" y="2921000"/>
            <a:ext cx="2444750" cy="66040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点击“查询”按钮，查询学生概要信息。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0487" name="Line 6"/>
          <p:cNvSpPr/>
          <p:nvPr/>
        </p:nvSpPr>
        <p:spPr>
          <a:xfrm rot="7317938" flipV="1">
            <a:off x="4918075" y="2465388"/>
            <a:ext cx="196850" cy="885825"/>
          </a:xfrm>
          <a:prstGeom prst="line">
            <a:avLst/>
          </a:prstGeom>
          <a:ln w="19050" cap="flat" cmpd="sng">
            <a:solidFill>
              <a:srgbClr val="000066"/>
            </a:solidFill>
            <a:prstDash val="dash"/>
            <a:headEnd type="none" w="med" len="med"/>
            <a:tailEnd type="none" w="med" len="med"/>
          </a:ln>
        </p:spPr>
      </p:sp>
      <p:grpSp>
        <p:nvGrpSpPr>
          <p:cNvPr id="20488" name="组合 7"/>
          <p:cNvGrpSpPr/>
          <p:nvPr/>
        </p:nvGrpSpPr>
        <p:grpSpPr>
          <a:xfrm rot="2444757">
            <a:off x="4391025" y="2416175"/>
            <a:ext cx="379413" cy="288925"/>
            <a:chOff x="4897646" y="4493223"/>
            <a:chExt cx="379575" cy="288925"/>
          </a:xfrm>
        </p:grpSpPr>
        <p:sp>
          <p:nvSpPr>
            <p:cNvPr id="2048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049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图片 10"/>
          <p:cNvPicPr preferRelativeResize="0">
            <a:picLocks noChangeAspect="1"/>
          </p:cNvPicPr>
          <p:nvPr/>
        </p:nvPicPr>
        <p:blipFill>
          <a:blip r:embed="rId1"/>
          <a:stretch>
            <a:fillRect/>
          </a:stretch>
        </p:blipFill>
        <p:spPr>
          <a:xfrm>
            <a:off x="431800" y="1619250"/>
            <a:ext cx="8280400" cy="4321175"/>
          </a:xfrm>
          <a:prstGeom prst="rect">
            <a:avLst/>
          </a:prstGeom>
          <a:noFill/>
          <a:ln w="9525" cap="flat" cmpd="sng">
            <a:solidFill>
              <a:srgbClr val="002060"/>
            </a:solidFill>
            <a:prstDash val="solid"/>
            <a:miter/>
            <a:headEnd type="none" w="med" len="med"/>
            <a:tailEnd type="none" w="med" len="med"/>
          </a:ln>
        </p:spPr>
      </p:pic>
      <p:sp>
        <p:nvSpPr>
          <p:cNvPr id="2" name="标题 1"/>
          <p:cNvSpPr>
            <a:spLocks noGrp="1"/>
          </p:cNvSpPr>
          <p:nvPr>
            <p:ph type="title"/>
          </p:nvPr>
        </p:nvSpPr>
        <p:spPr>
          <a:xfrm>
            <a:off x="485775" y="214313"/>
            <a:ext cx="8229600" cy="642938"/>
          </a:xfrm>
        </p:spPr>
        <p:txBody>
          <a:bodyPr vert="horz"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17375E"/>
                </a:solidFill>
                <a:effectLst/>
                <a:uLnTx/>
                <a:uFillTx/>
                <a:latin typeface="+mj-lt"/>
                <a:ea typeface="+mj-ea"/>
                <a:cs typeface="+mj-cs"/>
              </a:rPr>
              <a:t>基本信息管理</a:t>
            </a: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　</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新增</a:t>
            </a:r>
            <a:endPar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21508"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访问路径：学生管理→基本信息管理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7" name="AutoShape 5"/>
          <p:cNvSpPr>
            <a:spLocks noChangeArrowheads="1"/>
          </p:cNvSpPr>
          <p:nvPr/>
        </p:nvSpPr>
        <p:spPr bwMode="auto">
          <a:xfrm>
            <a:off x="1530350" y="4932363"/>
            <a:ext cx="2444750" cy="660400"/>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新增</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按钮，进入学生基本信息新增页面。</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1511" name="Line 6"/>
          <p:cNvSpPr/>
          <p:nvPr/>
        </p:nvSpPr>
        <p:spPr>
          <a:xfrm rot="7317938">
            <a:off x="890588" y="5602288"/>
            <a:ext cx="635000" cy="192087"/>
          </a:xfrm>
          <a:prstGeom prst="line">
            <a:avLst/>
          </a:prstGeom>
          <a:ln w="19050" cap="flat" cmpd="sng">
            <a:solidFill>
              <a:srgbClr val="000066"/>
            </a:solidFill>
            <a:prstDash val="dash"/>
            <a:headEnd type="none" w="med" len="med"/>
            <a:tailEnd type="none" w="med" len="med"/>
          </a:ln>
        </p:spPr>
      </p:sp>
      <p:grpSp>
        <p:nvGrpSpPr>
          <p:cNvPr id="21512" name="组合 7"/>
          <p:cNvGrpSpPr/>
          <p:nvPr/>
        </p:nvGrpSpPr>
        <p:grpSpPr>
          <a:xfrm rot="2444757">
            <a:off x="657225" y="5794375"/>
            <a:ext cx="379413" cy="288925"/>
            <a:chOff x="4897646" y="4493223"/>
            <a:chExt cx="379575" cy="288925"/>
          </a:xfrm>
        </p:grpSpPr>
        <p:sp>
          <p:nvSpPr>
            <p:cNvPr id="2151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151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838200" y="1600200"/>
            <a:ext cx="7191375" cy="4324350"/>
          </a:xfrm>
          <a:prstGeom prst="rect">
            <a:avLst/>
          </a:prstGeom>
        </p:spPr>
      </p:pic>
      <p:sp>
        <p:nvSpPr>
          <p:cNvPr id="2" name="标题 1"/>
          <p:cNvSpPr>
            <a:spLocks noGrp="1"/>
          </p:cNvSpPr>
          <p:nvPr>
            <p:ph type="title"/>
          </p:nvPr>
        </p:nvSpPr>
        <p:spPr>
          <a:xfrm>
            <a:off x="485775" y="214313"/>
            <a:ext cx="8229600" cy="642938"/>
          </a:xfrm>
        </p:spPr>
        <p:txBody>
          <a:bodyPr vert="horz" wrap="square" lIns="91440" tIns="45720" rIns="91440" bIns="45720" numCol="1" anchor="ctr" anchorCtr="0" compatLnSpc="1">
            <a:norm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登录</a:t>
            </a:r>
            <a:endPar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17411" name="文本占位符 5"/>
          <p:cNvSpPr>
            <a:spLocks noGrp="1"/>
          </p:cNvSpPr>
          <p:nvPr>
            <p:ph type="body" sz="quarter"/>
          </p:nvPr>
        </p:nvSpPr>
        <p:spPr>
          <a:xfrm>
            <a:off x="492443" y="990600"/>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在</a:t>
            </a:r>
            <a:r>
              <a:rPr lang="en-US" altLang="zh-CN" sz="1600" dirty="0">
                <a:latin typeface="华文楷体" panose="02010600040101010101" pitchFamily="2" charset="-122"/>
                <a:ea typeface="华文楷体" panose="02010600040101010101" pitchFamily="2" charset="-122"/>
              </a:rPr>
              <a:t>IE</a:t>
            </a:r>
            <a:r>
              <a:rPr lang="zh-CN" altLang="en-US" sz="1600" dirty="0">
                <a:latin typeface="华文楷体" panose="02010600040101010101" pitchFamily="2" charset="-122"/>
                <a:ea typeface="华文楷体" panose="02010600040101010101" pitchFamily="2" charset="-122"/>
              </a:rPr>
              <a:t>浏览器中输入网址https://zxdk.cdb.com.cn:446/，根据提示，选择业务类型为“高校”进行登录。</a:t>
            </a:r>
            <a:endParaRPr lang="zh-CN" altLang="en-US" sz="1600" dirty="0">
              <a:latin typeface="华文楷体" panose="02010600040101010101" pitchFamily="2" charset="-122"/>
              <a:ea typeface="华文楷体" panose="02010600040101010101" pitchFamily="2" charset="-122"/>
            </a:endParaRPr>
          </a:p>
        </p:txBody>
      </p:sp>
      <p:sp>
        <p:nvSpPr>
          <p:cNvPr id="4" name="灯片编号占位符 3"/>
          <p:cNvSpPr txBox="1">
            <a:spLocks noGrp="1"/>
          </p:cNvSpPr>
          <p:nvPr/>
        </p:nvSpPr>
        <p:spPr>
          <a:xfrm>
            <a:off x="3509963" y="6215063"/>
            <a:ext cx="2133600" cy="365125"/>
          </a:xfrm>
          <a:prstGeom prst="rect">
            <a:avLst/>
          </a:prstGeom>
          <a:noFill/>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grpSp>
        <p:nvGrpSpPr>
          <p:cNvPr id="17414" name="组合 10"/>
          <p:cNvGrpSpPr/>
          <p:nvPr/>
        </p:nvGrpSpPr>
        <p:grpSpPr>
          <a:xfrm rot="2471493">
            <a:off x="4604385" y="3501708"/>
            <a:ext cx="379413" cy="288925"/>
            <a:chOff x="4897646" y="4493223"/>
            <a:chExt cx="379575" cy="288925"/>
          </a:xfrm>
        </p:grpSpPr>
        <p:sp>
          <p:nvSpPr>
            <p:cNvPr id="1741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741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wrap="none" anchor="ctr" anchorCtr="0"/>
            <a:p>
              <a:endParaRPr lang="zh-CN" altLang="zh-CN" dirty="0">
                <a:latin typeface="Arial" panose="020B0604020202020204" pitchFamily="34" charset="0"/>
              </a:endParaRPr>
            </a:p>
          </p:txBody>
        </p:sp>
      </p:grpSp>
      <p:sp>
        <p:nvSpPr>
          <p:cNvPr id="12" name="AutoShape 31"/>
          <p:cNvSpPr>
            <a:spLocks noChangeArrowheads="1"/>
          </p:cNvSpPr>
          <p:nvPr/>
        </p:nvSpPr>
        <p:spPr bwMode="auto">
          <a:xfrm>
            <a:off x="4707890" y="3886200"/>
            <a:ext cx="2155190" cy="571500"/>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3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选择业务类型为</a:t>
            </a:r>
            <a:r>
              <a:rPr kumimoji="0" lang="en-US" altLang="zh-CN" sz="13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a:t>
            </a:r>
            <a:r>
              <a:rPr kumimoji="0" lang="zh-CN" altLang="en-US" sz="13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高校</a:t>
            </a:r>
            <a:r>
              <a:rPr kumimoji="0" lang="en-US" altLang="zh-CN" sz="13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a:t>
            </a:r>
            <a:endParaRPr kumimoji="0" lang="zh-CN" altLang="en-US" sz="13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Picture 2" descr="20"/>
          <p:cNvPicPr>
            <a:picLocks noChangeAspect="1"/>
          </p:cNvPicPr>
          <p:nvPr/>
        </p:nvPicPr>
        <p:blipFill>
          <a:blip r:embed="rId1"/>
          <a:stretch>
            <a:fillRect/>
          </a:stretch>
        </p:blipFill>
        <p:spPr>
          <a:xfrm>
            <a:off x="431800" y="1619250"/>
            <a:ext cx="8280400" cy="4473575"/>
          </a:xfrm>
          <a:prstGeom prst="rect">
            <a:avLst/>
          </a:prstGeom>
          <a:noFill/>
          <a:ln w="9525" cap="flat" cmpd="sng">
            <a:solidFill>
              <a:srgbClr val="002060"/>
            </a:solidFill>
            <a:prstDash val="solid"/>
            <a:miter/>
            <a:headEnd type="none" w="med" len="med"/>
            <a:tailEnd type="none" w="med" len="med"/>
          </a:ln>
        </p:spPr>
      </p:pic>
      <p:sp>
        <p:nvSpPr>
          <p:cNvPr id="2" name="标题 1"/>
          <p:cNvSpPr>
            <a:spLocks noGrp="1"/>
          </p:cNvSpPr>
          <p:nvPr>
            <p:ph type="title"/>
          </p:nvPr>
        </p:nvSpPr>
        <p:spPr>
          <a:xfrm>
            <a:off x="485775" y="214313"/>
            <a:ext cx="8229600" cy="642938"/>
          </a:xfrm>
        </p:spPr>
        <p:txBody>
          <a:bodyPr vert="horz"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17375E"/>
                </a:solidFill>
                <a:effectLst/>
                <a:uLnTx/>
                <a:uFillTx/>
                <a:latin typeface="+mj-lt"/>
                <a:ea typeface="+mj-ea"/>
                <a:cs typeface="+mj-cs"/>
              </a:rPr>
              <a:t>基本信息管理</a:t>
            </a: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　</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新增（续）</a:t>
            </a:r>
            <a:endPar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22532"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访问路径：学生管理→基本信息管理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grpSp>
        <p:nvGrpSpPr>
          <p:cNvPr id="22534" name="组合 11"/>
          <p:cNvGrpSpPr/>
          <p:nvPr/>
        </p:nvGrpSpPr>
        <p:grpSpPr>
          <a:xfrm>
            <a:off x="6029325" y="3449638"/>
            <a:ext cx="2214563" cy="627062"/>
            <a:chOff x="5802323" y="3159125"/>
            <a:chExt cx="2214562" cy="627065"/>
          </a:xfrm>
        </p:grpSpPr>
        <p:sp>
          <p:nvSpPr>
            <p:cNvPr id="8" name="AutoShape 5"/>
            <p:cNvSpPr>
              <a:spLocks noChangeArrowheads="1"/>
            </p:cNvSpPr>
            <p:nvPr/>
          </p:nvSpPr>
          <p:spPr bwMode="auto">
            <a:xfrm>
              <a:off x="5929323" y="3284538"/>
              <a:ext cx="2087562"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输入学生基本信息。</a:t>
              </a:r>
              <a:endParaRPr kumimoji="0" lang="zh-CN" sz="13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endParaRPr>
            </a:p>
          </p:txBody>
        </p:sp>
        <p:sp>
          <p:nvSpPr>
            <p:cNvPr id="9"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2535" name="Line 6"/>
          <p:cNvSpPr/>
          <p:nvPr/>
        </p:nvSpPr>
        <p:spPr>
          <a:xfrm rot="7317938">
            <a:off x="5389563" y="3748088"/>
            <a:ext cx="649287" cy="438150"/>
          </a:xfrm>
          <a:prstGeom prst="line">
            <a:avLst/>
          </a:prstGeom>
          <a:ln w="19050" cap="flat" cmpd="sng">
            <a:solidFill>
              <a:srgbClr val="000066"/>
            </a:solidFill>
            <a:prstDash val="dash"/>
            <a:headEnd type="none" w="med" len="med"/>
            <a:tailEnd type="none" w="med" len="med"/>
          </a:ln>
        </p:spPr>
      </p:sp>
      <p:grpSp>
        <p:nvGrpSpPr>
          <p:cNvPr id="22536" name="组合 14"/>
          <p:cNvGrpSpPr/>
          <p:nvPr/>
        </p:nvGrpSpPr>
        <p:grpSpPr>
          <a:xfrm>
            <a:off x="1855788" y="4924425"/>
            <a:ext cx="2571750" cy="785813"/>
            <a:chOff x="5802323" y="3159125"/>
            <a:chExt cx="2571768" cy="785817"/>
          </a:xfrm>
        </p:grpSpPr>
        <p:sp>
          <p:nvSpPr>
            <p:cNvPr id="12" name="AutoShape 5"/>
            <p:cNvSpPr>
              <a:spLocks noChangeArrowheads="1"/>
            </p:cNvSpPr>
            <p:nvPr/>
          </p:nvSpPr>
          <p:spPr bwMode="auto">
            <a:xfrm>
              <a:off x="5929324" y="3284539"/>
              <a:ext cx="2444767" cy="660403"/>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输入学生基本信息后，点击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确定</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按钮，系统保存学生基本信息。</a:t>
              </a:r>
              <a:endParaRPr kumimoji="0" lang="zh-CN" sz="13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endParaRPr>
            </a:p>
          </p:txBody>
        </p:sp>
        <p:sp>
          <p:nvSpPr>
            <p:cNvPr id="13"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2537" name="Line 6"/>
          <p:cNvSpPr/>
          <p:nvPr/>
        </p:nvSpPr>
        <p:spPr>
          <a:xfrm rot="7317938">
            <a:off x="1231900" y="5529263"/>
            <a:ext cx="663575" cy="176212"/>
          </a:xfrm>
          <a:prstGeom prst="line">
            <a:avLst/>
          </a:prstGeom>
          <a:ln w="19050" cap="flat" cmpd="sng">
            <a:solidFill>
              <a:srgbClr val="000066"/>
            </a:solidFill>
            <a:prstDash val="dash"/>
            <a:headEnd type="none" w="med" len="med"/>
            <a:tailEnd type="none" w="med" len="med"/>
          </a:ln>
        </p:spPr>
      </p:sp>
      <p:grpSp>
        <p:nvGrpSpPr>
          <p:cNvPr id="22538" name="组合 18"/>
          <p:cNvGrpSpPr/>
          <p:nvPr/>
        </p:nvGrpSpPr>
        <p:grpSpPr>
          <a:xfrm rot="2471493">
            <a:off x="952500" y="5876925"/>
            <a:ext cx="379413" cy="288925"/>
            <a:chOff x="4897646" y="4493223"/>
            <a:chExt cx="379575" cy="288925"/>
          </a:xfrm>
        </p:grpSpPr>
        <p:sp>
          <p:nvSpPr>
            <p:cNvPr id="2254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254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22539" name="Group 17"/>
          <p:cNvGrpSpPr/>
          <p:nvPr/>
        </p:nvGrpSpPr>
        <p:grpSpPr>
          <a:xfrm>
            <a:off x="5746750" y="2446338"/>
            <a:ext cx="2786063" cy="838200"/>
            <a:chOff x="1872" y="1968"/>
            <a:chExt cx="1755" cy="528"/>
          </a:xfrm>
        </p:grpSpPr>
        <p:sp>
          <p:nvSpPr>
            <p:cNvPr id="22540" name="AutoShape 11"/>
            <p:cNvSpPr/>
            <p:nvPr/>
          </p:nvSpPr>
          <p:spPr>
            <a:xfrm>
              <a:off x="1951" y="2035"/>
              <a:ext cx="1676" cy="461"/>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Arial" panose="020B0604020202020204" pitchFamily="34" charset="0"/>
                  <a:sym typeface="Arial" panose="020B0604020202020204" pitchFamily="34" charset="0"/>
                </a:rPr>
                <a:t>增加输入身份证号，自动显示默认“在线密码”。</a:t>
              </a:r>
              <a:endParaRPr lang="zh-CN" altLang="en-US" sz="1200" dirty="0">
                <a:latin typeface="Arial" panose="020B0604020202020204" pitchFamily="34" charset="0"/>
                <a:sym typeface="Arial" panose="020B0604020202020204" pitchFamily="34" charset="0"/>
              </a:endParaRPr>
            </a:p>
          </p:txBody>
        </p:sp>
        <p:sp>
          <p:nvSpPr>
            <p:cNvPr id="31" name="Oval 10"/>
            <p:cNvSpPr>
              <a:spLocks noChangeArrowheads="1"/>
            </p:cNvSpPr>
            <p:nvPr/>
          </p:nvSpPr>
          <p:spPr bwMode="auto">
            <a:xfrm>
              <a:off x="1872" y="1968"/>
              <a:ext cx="170" cy="197"/>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rPr>
                <a:t>!</a:t>
              </a: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4" name="图片 20"/>
          <p:cNvPicPr preferRelativeResize="0">
            <a:picLocks noChangeAspect="1"/>
          </p:cNvPicPr>
          <p:nvPr/>
        </p:nvPicPr>
        <p:blipFill>
          <a:blip r:embed="rId1"/>
          <a:stretch>
            <a:fillRect/>
          </a:stretch>
        </p:blipFill>
        <p:spPr>
          <a:xfrm>
            <a:off x="431800" y="1619250"/>
            <a:ext cx="8280400" cy="4321175"/>
          </a:xfrm>
          <a:prstGeom prst="rect">
            <a:avLst/>
          </a:prstGeom>
          <a:noFill/>
          <a:ln w="9525" cap="flat" cmpd="sng">
            <a:solidFill>
              <a:srgbClr val="002060"/>
            </a:solidFill>
            <a:prstDash val="solid"/>
            <a:miter/>
            <a:headEnd type="none" w="med" len="med"/>
            <a:tailEnd type="none" w="med" len="med"/>
          </a:ln>
        </p:spPr>
      </p:pic>
      <p:sp>
        <p:nvSpPr>
          <p:cNvPr id="2" name="标题 1"/>
          <p:cNvSpPr>
            <a:spLocks noGrp="1"/>
          </p:cNvSpPr>
          <p:nvPr>
            <p:ph type="title"/>
          </p:nvPr>
        </p:nvSpPr>
        <p:spPr>
          <a:xfrm>
            <a:off x="485775" y="214313"/>
            <a:ext cx="8229600" cy="642938"/>
          </a:xfrm>
        </p:spPr>
        <p:txBody>
          <a:bodyPr vert="horz"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17375E"/>
                </a:solidFill>
                <a:effectLst/>
                <a:uLnTx/>
                <a:uFillTx/>
                <a:latin typeface="+mj-lt"/>
                <a:ea typeface="+mj-ea"/>
                <a:cs typeface="+mj-cs"/>
              </a:rPr>
              <a:t>基本信息管理</a:t>
            </a: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　</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修改</a:t>
            </a:r>
            <a:endPar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23556"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访问路径：学生管理→基本信息管理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grpSp>
        <p:nvGrpSpPr>
          <p:cNvPr id="23558" name="组合 15"/>
          <p:cNvGrpSpPr/>
          <p:nvPr/>
        </p:nvGrpSpPr>
        <p:grpSpPr>
          <a:xfrm>
            <a:off x="1714500" y="3340100"/>
            <a:ext cx="2214563" cy="627063"/>
            <a:chOff x="5802323" y="3159125"/>
            <a:chExt cx="2214562" cy="627065"/>
          </a:xfrm>
        </p:grpSpPr>
        <p:sp>
          <p:nvSpPr>
            <p:cNvPr id="19" name="AutoShape 5"/>
            <p:cNvSpPr>
              <a:spLocks noChangeArrowheads="1"/>
            </p:cNvSpPr>
            <p:nvPr/>
          </p:nvSpPr>
          <p:spPr bwMode="auto">
            <a:xfrm>
              <a:off x="5929323" y="3284538"/>
              <a:ext cx="2087562"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选择需要修改的学生基本信息。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0"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3559" name="Line 6"/>
          <p:cNvSpPr/>
          <p:nvPr/>
        </p:nvSpPr>
        <p:spPr>
          <a:xfrm rot="7317938" flipH="1">
            <a:off x="1371600" y="3079750"/>
            <a:ext cx="46038" cy="731838"/>
          </a:xfrm>
          <a:prstGeom prst="line">
            <a:avLst/>
          </a:prstGeom>
          <a:ln w="19050" cap="flat" cmpd="sng">
            <a:solidFill>
              <a:srgbClr val="000066"/>
            </a:solidFill>
            <a:prstDash val="dash"/>
            <a:headEnd type="none" w="med" len="med"/>
            <a:tailEnd type="none" w="med" len="med"/>
          </a:ln>
        </p:spPr>
      </p:sp>
      <p:grpSp>
        <p:nvGrpSpPr>
          <p:cNvPr id="23560" name="组合 26"/>
          <p:cNvGrpSpPr/>
          <p:nvPr/>
        </p:nvGrpSpPr>
        <p:grpSpPr>
          <a:xfrm rot="2471493">
            <a:off x="611188" y="2781300"/>
            <a:ext cx="379412" cy="288925"/>
            <a:chOff x="4897646" y="4493223"/>
            <a:chExt cx="379575" cy="288925"/>
          </a:xfrm>
        </p:grpSpPr>
        <p:sp>
          <p:nvSpPr>
            <p:cNvPr id="2356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356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23561" name="组合 20"/>
          <p:cNvGrpSpPr/>
          <p:nvPr/>
        </p:nvGrpSpPr>
        <p:grpSpPr>
          <a:xfrm>
            <a:off x="2144713" y="4648200"/>
            <a:ext cx="2571750" cy="785813"/>
            <a:chOff x="5802323" y="3159125"/>
            <a:chExt cx="2571768" cy="785817"/>
          </a:xfrm>
        </p:grpSpPr>
        <p:sp>
          <p:nvSpPr>
            <p:cNvPr id="29" name="AutoShape 5"/>
            <p:cNvSpPr>
              <a:spLocks noChangeArrowheads="1"/>
            </p:cNvSpPr>
            <p:nvPr/>
          </p:nvSpPr>
          <p:spPr bwMode="auto">
            <a:xfrm>
              <a:off x="5929324" y="3284539"/>
              <a:ext cx="2444767" cy="660403"/>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修改</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按钮，进入学生基本信息修改页面。</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30"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3562" name="Line 6"/>
          <p:cNvSpPr/>
          <p:nvPr/>
        </p:nvSpPr>
        <p:spPr>
          <a:xfrm rot="7317938">
            <a:off x="1552575" y="5303838"/>
            <a:ext cx="703263" cy="319087"/>
          </a:xfrm>
          <a:prstGeom prst="line">
            <a:avLst/>
          </a:prstGeom>
          <a:ln w="19050" cap="flat" cmpd="sng">
            <a:solidFill>
              <a:srgbClr val="000066"/>
            </a:solidFill>
            <a:prstDash val="dash"/>
            <a:headEnd type="none" w="med" len="med"/>
            <a:tailEnd type="none" w="med" len="med"/>
          </a:ln>
        </p:spPr>
      </p:sp>
      <p:grpSp>
        <p:nvGrpSpPr>
          <p:cNvPr id="23563" name="组合 23"/>
          <p:cNvGrpSpPr/>
          <p:nvPr/>
        </p:nvGrpSpPr>
        <p:grpSpPr>
          <a:xfrm rot="2471493">
            <a:off x="1144588" y="5727700"/>
            <a:ext cx="379412" cy="288925"/>
            <a:chOff x="4897646" y="4493223"/>
            <a:chExt cx="379575" cy="288925"/>
          </a:xfrm>
        </p:grpSpPr>
        <p:sp>
          <p:nvSpPr>
            <p:cNvPr id="23564"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356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Picture 2" descr="21"/>
          <p:cNvPicPr>
            <a:picLocks noChangeAspect="1"/>
          </p:cNvPicPr>
          <p:nvPr/>
        </p:nvPicPr>
        <p:blipFill>
          <a:blip r:embed="rId1"/>
          <a:stretch>
            <a:fillRect/>
          </a:stretch>
        </p:blipFill>
        <p:spPr>
          <a:xfrm>
            <a:off x="431800" y="1619250"/>
            <a:ext cx="8280400" cy="4473575"/>
          </a:xfrm>
          <a:prstGeom prst="rect">
            <a:avLst/>
          </a:prstGeom>
          <a:noFill/>
          <a:ln w="9525" cap="flat" cmpd="sng">
            <a:solidFill>
              <a:srgbClr val="002060"/>
            </a:solidFill>
            <a:prstDash val="solid"/>
            <a:miter/>
            <a:headEnd type="none" w="med" len="med"/>
            <a:tailEnd type="none" w="med" len="med"/>
          </a:ln>
        </p:spPr>
      </p:pic>
      <p:sp>
        <p:nvSpPr>
          <p:cNvPr id="2" name="标题 1"/>
          <p:cNvSpPr>
            <a:spLocks noGrp="1"/>
          </p:cNvSpPr>
          <p:nvPr>
            <p:ph type="title"/>
          </p:nvPr>
        </p:nvSpPr>
        <p:spPr>
          <a:xfrm>
            <a:off x="485775" y="214313"/>
            <a:ext cx="8229600" cy="642938"/>
          </a:xfrm>
        </p:spPr>
        <p:txBody>
          <a:bodyPr vert="horz"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17375E"/>
                </a:solidFill>
                <a:effectLst/>
                <a:uLnTx/>
                <a:uFillTx/>
                <a:latin typeface="+mj-lt"/>
                <a:ea typeface="+mj-ea"/>
                <a:cs typeface="+mj-cs"/>
              </a:rPr>
              <a:t>基本信息管理</a:t>
            </a: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　</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修改（续）</a:t>
            </a:r>
            <a:endPar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24580"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访问路径：学生管理→基本信息管理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grpSp>
        <p:nvGrpSpPr>
          <p:cNvPr id="24582" name="组合 9"/>
          <p:cNvGrpSpPr/>
          <p:nvPr/>
        </p:nvGrpSpPr>
        <p:grpSpPr>
          <a:xfrm>
            <a:off x="6000750" y="3016250"/>
            <a:ext cx="2214563" cy="627063"/>
            <a:chOff x="5802323" y="3159125"/>
            <a:chExt cx="2214562" cy="627065"/>
          </a:xfrm>
        </p:grpSpPr>
        <p:sp>
          <p:nvSpPr>
            <p:cNvPr id="8" name="AutoShape 5"/>
            <p:cNvSpPr>
              <a:spLocks noChangeArrowheads="1"/>
            </p:cNvSpPr>
            <p:nvPr/>
          </p:nvSpPr>
          <p:spPr bwMode="auto">
            <a:xfrm>
              <a:off x="5929323" y="3284538"/>
              <a:ext cx="2087562"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修改学生基本信息。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9"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4583" name="组合 13"/>
          <p:cNvGrpSpPr/>
          <p:nvPr/>
        </p:nvGrpSpPr>
        <p:grpSpPr>
          <a:xfrm>
            <a:off x="1855788" y="4975225"/>
            <a:ext cx="2571750" cy="785813"/>
            <a:chOff x="5802323" y="3159125"/>
            <a:chExt cx="2571768" cy="785817"/>
          </a:xfrm>
        </p:grpSpPr>
        <p:sp>
          <p:nvSpPr>
            <p:cNvPr id="12" name="AutoShape 5"/>
            <p:cNvSpPr>
              <a:spLocks noChangeArrowheads="1"/>
            </p:cNvSpPr>
            <p:nvPr/>
          </p:nvSpPr>
          <p:spPr bwMode="auto">
            <a:xfrm>
              <a:off x="5929324" y="3284539"/>
              <a:ext cx="2444767" cy="660403"/>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修改学生基本信息后，点击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确定</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按钮，系统保存学生基本信息。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13"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4584" name="Line 6"/>
          <p:cNvSpPr/>
          <p:nvPr/>
        </p:nvSpPr>
        <p:spPr>
          <a:xfrm rot="7317938">
            <a:off x="1349375" y="5737225"/>
            <a:ext cx="635000" cy="192088"/>
          </a:xfrm>
          <a:prstGeom prst="line">
            <a:avLst/>
          </a:prstGeom>
          <a:ln w="19050" cap="flat" cmpd="sng">
            <a:solidFill>
              <a:srgbClr val="000066"/>
            </a:solidFill>
            <a:prstDash val="dash"/>
            <a:headEnd type="none" w="med" len="med"/>
            <a:tailEnd type="none" w="med" len="med"/>
          </a:ln>
        </p:spPr>
      </p:sp>
      <p:grpSp>
        <p:nvGrpSpPr>
          <p:cNvPr id="24585" name="组合 21"/>
          <p:cNvGrpSpPr/>
          <p:nvPr/>
        </p:nvGrpSpPr>
        <p:grpSpPr>
          <a:xfrm rot="2471493">
            <a:off x="952500" y="5876925"/>
            <a:ext cx="379413" cy="288925"/>
            <a:chOff x="4897646" y="4493223"/>
            <a:chExt cx="379575" cy="288925"/>
          </a:xfrm>
        </p:grpSpPr>
        <p:sp>
          <p:nvSpPr>
            <p:cNvPr id="2458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458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4586" name="Line 6"/>
          <p:cNvSpPr/>
          <p:nvPr/>
        </p:nvSpPr>
        <p:spPr>
          <a:xfrm rot="7317938">
            <a:off x="5453063" y="3578225"/>
            <a:ext cx="635000" cy="192088"/>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2" name="图片 19"/>
          <p:cNvPicPr preferRelativeResize="0">
            <a:picLocks noChangeAspect="1"/>
          </p:cNvPicPr>
          <p:nvPr/>
        </p:nvPicPr>
        <p:blipFill>
          <a:blip r:embed="rId1"/>
          <a:stretch>
            <a:fillRect/>
          </a:stretch>
        </p:blipFill>
        <p:spPr>
          <a:xfrm>
            <a:off x="431800" y="1619250"/>
            <a:ext cx="8280400" cy="4321175"/>
          </a:xfrm>
          <a:prstGeom prst="rect">
            <a:avLst/>
          </a:prstGeom>
          <a:noFill/>
          <a:ln w="9525" cap="flat" cmpd="sng">
            <a:solidFill>
              <a:srgbClr val="002060"/>
            </a:solidFill>
            <a:prstDash val="solid"/>
            <a:miter/>
            <a:headEnd type="none" w="med" len="med"/>
            <a:tailEnd type="none" w="med" len="med"/>
          </a:ln>
        </p:spPr>
      </p:pic>
      <p:sp>
        <p:nvSpPr>
          <p:cNvPr id="2" name="标题 1"/>
          <p:cNvSpPr>
            <a:spLocks noGrp="1"/>
          </p:cNvSpPr>
          <p:nvPr>
            <p:ph type="title"/>
          </p:nvPr>
        </p:nvSpPr>
        <p:spPr>
          <a:xfrm>
            <a:off x="485775" y="214313"/>
            <a:ext cx="8229600" cy="642938"/>
          </a:xfrm>
        </p:spPr>
        <p:txBody>
          <a:bodyPr vert="horz"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17375E"/>
                </a:solidFill>
                <a:effectLst/>
                <a:uLnTx/>
                <a:uFillTx/>
                <a:latin typeface="+mj-lt"/>
                <a:ea typeface="+mj-ea"/>
                <a:cs typeface="+mj-cs"/>
              </a:rPr>
              <a:t>基本信息管理</a:t>
            </a: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　</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删除</a:t>
            </a:r>
            <a:endPar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25604"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访问路径：学生管理→基本信息管理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grpSp>
        <p:nvGrpSpPr>
          <p:cNvPr id="25606" name="组合 15"/>
          <p:cNvGrpSpPr/>
          <p:nvPr/>
        </p:nvGrpSpPr>
        <p:grpSpPr>
          <a:xfrm>
            <a:off x="1643063" y="3411538"/>
            <a:ext cx="2214562" cy="627062"/>
            <a:chOff x="5802323" y="3159125"/>
            <a:chExt cx="2214562" cy="627065"/>
          </a:xfrm>
        </p:grpSpPr>
        <p:sp>
          <p:nvSpPr>
            <p:cNvPr id="8" name="AutoShape 5"/>
            <p:cNvSpPr>
              <a:spLocks noChangeArrowheads="1"/>
            </p:cNvSpPr>
            <p:nvPr/>
          </p:nvSpPr>
          <p:spPr bwMode="auto">
            <a:xfrm>
              <a:off x="5929323" y="3284538"/>
              <a:ext cx="2087562"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选择需要删除的学生基本信息。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9"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5607" name="组合 26"/>
          <p:cNvGrpSpPr/>
          <p:nvPr/>
        </p:nvGrpSpPr>
        <p:grpSpPr>
          <a:xfrm rot="2471493">
            <a:off x="609600" y="2781300"/>
            <a:ext cx="379413" cy="288925"/>
            <a:chOff x="4897646" y="4493223"/>
            <a:chExt cx="379575" cy="288925"/>
          </a:xfrm>
        </p:grpSpPr>
        <p:sp>
          <p:nvSpPr>
            <p:cNvPr id="2561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561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5608" name="Line 6"/>
          <p:cNvSpPr/>
          <p:nvPr/>
        </p:nvSpPr>
        <p:spPr>
          <a:xfrm rot="7317938" flipH="1">
            <a:off x="1311275" y="3084513"/>
            <a:ext cx="92075" cy="730250"/>
          </a:xfrm>
          <a:prstGeom prst="line">
            <a:avLst/>
          </a:prstGeom>
          <a:ln w="19050" cap="flat" cmpd="sng">
            <a:solidFill>
              <a:srgbClr val="000066"/>
            </a:solidFill>
            <a:prstDash val="dash"/>
            <a:headEnd type="none" w="med" len="med"/>
            <a:tailEnd type="none" w="med" len="med"/>
          </a:ln>
        </p:spPr>
      </p:sp>
      <p:grpSp>
        <p:nvGrpSpPr>
          <p:cNvPr id="25609" name="组合 20"/>
          <p:cNvGrpSpPr/>
          <p:nvPr/>
        </p:nvGrpSpPr>
        <p:grpSpPr>
          <a:xfrm>
            <a:off x="2381250" y="4876800"/>
            <a:ext cx="2571750" cy="785813"/>
            <a:chOff x="5802323" y="3159125"/>
            <a:chExt cx="2571768" cy="785817"/>
          </a:xfrm>
        </p:grpSpPr>
        <p:sp>
          <p:nvSpPr>
            <p:cNvPr id="15" name="AutoShape 5"/>
            <p:cNvSpPr>
              <a:spLocks noChangeArrowheads="1"/>
            </p:cNvSpPr>
            <p:nvPr/>
          </p:nvSpPr>
          <p:spPr bwMode="auto">
            <a:xfrm>
              <a:off x="5929324" y="3284539"/>
              <a:ext cx="2444767" cy="660403"/>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删除</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按钮，系统删除学生基本信息。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16"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5610" name="Line 6"/>
          <p:cNvSpPr/>
          <p:nvPr/>
        </p:nvSpPr>
        <p:spPr>
          <a:xfrm rot="7317938">
            <a:off x="1857375" y="5467350"/>
            <a:ext cx="642938" cy="357188"/>
          </a:xfrm>
          <a:prstGeom prst="line">
            <a:avLst/>
          </a:prstGeom>
          <a:ln w="19050" cap="flat" cmpd="sng">
            <a:solidFill>
              <a:srgbClr val="000066"/>
            </a:solidFill>
            <a:prstDash val="dash"/>
            <a:headEnd type="none" w="med" len="med"/>
            <a:tailEnd type="none" w="med" len="med"/>
          </a:ln>
        </p:spPr>
      </p:sp>
      <p:grpSp>
        <p:nvGrpSpPr>
          <p:cNvPr id="25611" name="组合 23"/>
          <p:cNvGrpSpPr/>
          <p:nvPr/>
        </p:nvGrpSpPr>
        <p:grpSpPr>
          <a:xfrm rot="2471493">
            <a:off x="1638300" y="5754688"/>
            <a:ext cx="379413" cy="288925"/>
            <a:chOff x="4897646" y="4493223"/>
            <a:chExt cx="379575" cy="288925"/>
          </a:xfrm>
        </p:grpSpPr>
        <p:sp>
          <p:nvSpPr>
            <p:cNvPr id="2561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561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图片 19"/>
          <p:cNvPicPr preferRelativeResize="0">
            <a:picLocks noChangeAspect="1"/>
          </p:cNvPicPr>
          <p:nvPr/>
        </p:nvPicPr>
        <p:blipFill>
          <a:blip r:embed="rId1"/>
          <a:stretch>
            <a:fillRect/>
          </a:stretch>
        </p:blipFill>
        <p:spPr>
          <a:xfrm>
            <a:off x="431800" y="1619250"/>
            <a:ext cx="8280400" cy="4321175"/>
          </a:xfrm>
          <a:prstGeom prst="rect">
            <a:avLst/>
          </a:prstGeom>
          <a:noFill/>
          <a:ln w="9525" cap="flat" cmpd="sng">
            <a:solidFill>
              <a:srgbClr val="002060"/>
            </a:solidFill>
            <a:prstDash val="solid"/>
            <a:miter/>
            <a:headEnd type="none" w="med" len="med"/>
            <a:tailEnd type="none" w="med" len="med"/>
          </a:ln>
        </p:spPr>
      </p:pic>
      <p:sp>
        <p:nvSpPr>
          <p:cNvPr id="2" name="标题 1"/>
          <p:cNvSpPr>
            <a:spLocks noGrp="1"/>
          </p:cNvSpPr>
          <p:nvPr>
            <p:ph type="title"/>
          </p:nvPr>
        </p:nvSpPr>
        <p:spPr>
          <a:xfrm>
            <a:off x="485775" y="214313"/>
            <a:ext cx="8229600" cy="642938"/>
          </a:xfrm>
        </p:spPr>
        <p:txBody>
          <a:bodyPr vert="horz"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17375E"/>
                </a:solidFill>
                <a:effectLst/>
                <a:uLnTx/>
                <a:uFillTx/>
                <a:latin typeface="+mj-lt"/>
                <a:ea typeface="+mj-ea"/>
                <a:cs typeface="+mj-cs"/>
              </a:rPr>
              <a:t>基本信息管理</a:t>
            </a: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　</a:t>
            </a:r>
            <a:r>
              <a:rPr kumimoji="0" lang="zh-CN" altLang="en-US" sz="2000" b="1" i="0" u="none" strike="noStrike" kern="1200" cap="none" spc="0" normalizeH="0" baseline="0" noProof="0" dirty="0" smtClean="0">
                <a:ln>
                  <a:noFill/>
                </a:ln>
                <a:solidFill>
                  <a:schemeClr val="tx2">
                    <a:lumMod val="75000"/>
                  </a:schemeClr>
                </a:solidFill>
                <a:effectLst/>
                <a:uLnTx/>
                <a:uFillTx/>
                <a:latin typeface="+mj-lt"/>
                <a:ea typeface="+mj-ea"/>
                <a:cs typeface="+mj-cs"/>
              </a:rPr>
              <a:t>批量确认变更</a:t>
            </a:r>
            <a:endPar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26628"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访问路径：学生管理→基本信息管理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grpSp>
        <p:nvGrpSpPr>
          <p:cNvPr id="26630" name="组合 15"/>
          <p:cNvGrpSpPr/>
          <p:nvPr/>
        </p:nvGrpSpPr>
        <p:grpSpPr>
          <a:xfrm>
            <a:off x="1519238" y="3335338"/>
            <a:ext cx="2214562" cy="627062"/>
            <a:chOff x="5802323" y="3159125"/>
            <a:chExt cx="2214562" cy="627065"/>
          </a:xfrm>
        </p:grpSpPr>
        <p:sp>
          <p:nvSpPr>
            <p:cNvPr id="8" name="AutoShape 5"/>
            <p:cNvSpPr>
              <a:spLocks noChangeArrowheads="1"/>
            </p:cNvSpPr>
            <p:nvPr/>
          </p:nvSpPr>
          <p:spPr bwMode="auto">
            <a:xfrm>
              <a:off x="5929323" y="3284538"/>
              <a:ext cx="2087562"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选择需要批量确认变更的学生基本信息。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9"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6631" name="Line 6"/>
          <p:cNvSpPr/>
          <p:nvPr/>
        </p:nvSpPr>
        <p:spPr>
          <a:xfrm rot="7317938" flipH="1">
            <a:off x="1157288" y="3017838"/>
            <a:ext cx="92075" cy="730250"/>
          </a:xfrm>
          <a:prstGeom prst="line">
            <a:avLst/>
          </a:prstGeom>
          <a:ln w="19050" cap="flat" cmpd="sng">
            <a:solidFill>
              <a:srgbClr val="000066"/>
            </a:solidFill>
            <a:prstDash val="dash"/>
            <a:headEnd type="none" w="med" len="med"/>
            <a:tailEnd type="none" w="med" len="med"/>
          </a:ln>
        </p:spPr>
      </p:sp>
      <p:grpSp>
        <p:nvGrpSpPr>
          <p:cNvPr id="26632" name="组合 26"/>
          <p:cNvGrpSpPr/>
          <p:nvPr/>
        </p:nvGrpSpPr>
        <p:grpSpPr>
          <a:xfrm rot="2471493">
            <a:off x="539750" y="2781300"/>
            <a:ext cx="379413" cy="288925"/>
            <a:chOff x="4897646" y="4493223"/>
            <a:chExt cx="379575" cy="288925"/>
          </a:xfrm>
        </p:grpSpPr>
        <p:sp>
          <p:nvSpPr>
            <p:cNvPr id="2664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664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26633" name="组合 20"/>
          <p:cNvGrpSpPr/>
          <p:nvPr/>
        </p:nvGrpSpPr>
        <p:grpSpPr>
          <a:xfrm>
            <a:off x="3171825" y="4876800"/>
            <a:ext cx="2571750" cy="785813"/>
            <a:chOff x="5802323" y="3159125"/>
            <a:chExt cx="2571768" cy="785817"/>
          </a:xfrm>
        </p:grpSpPr>
        <p:sp>
          <p:nvSpPr>
            <p:cNvPr id="15" name="AutoShape 5"/>
            <p:cNvSpPr>
              <a:spLocks noChangeArrowheads="1"/>
            </p:cNvSpPr>
            <p:nvPr/>
          </p:nvSpPr>
          <p:spPr bwMode="auto">
            <a:xfrm>
              <a:off x="5929324" y="3284539"/>
              <a:ext cx="2444767" cy="660403"/>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批量确认变更</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按钮，进入批量确认变更学生基本信息页面。</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16"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6634" name="Line 6"/>
          <p:cNvSpPr/>
          <p:nvPr/>
        </p:nvSpPr>
        <p:spPr>
          <a:xfrm rot="7317938">
            <a:off x="2701925" y="5489575"/>
            <a:ext cx="566738" cy="236538"/>
          </a:xfrm>
          <a:prstGeom prst="line">
            <a:avLst/>
          </a:prstGeom>
          <a:ln w="19050" cap="flat" cmpd="sng">
            <a:solidFill>
              <a:srgbClr val="000066"/>
            </a:solidFill>
            <a:prstDash val="dash"/>
            <a:headEnd type="none" w="med" len="med"/>
            <a:tailEnd type="none" w="med" len="med"/>
          </a:ln>
        </p:spPr>
      </p:sp>
      <p:grpSp>
        <p:nvGrpSpPr>
          <p:cNvPr id="26635" name="组合 23"/>
          <p:cNvGrpSpPr/>
          <p:nvPr/>
        </p:nvGrpSpPr>
        <p:grpSpPr>
          <a:xfrm rot="2471493">
            <a:off x="2486025" y="5754688"/>
            <a:ext cx="379413" cy="288925"/>
            <a:chOff x="4897646" y="4493223"/>
            <a:chExt cx="379575" cy="288925"/>
          </a:xfrm>
        </p:grpSpPr>
        <p:sp>
          <p:nvSpPr>
            <p:cNvPr id="2663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663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图片 10"/>
          <p:cNvPicPr>
            <a:picLocks noChangeAspect="1"/>
          </p:cNvPicPr>
          <p:nvPr/>
        </p:nvPicPr>
        <p:blipFill>
          <a:blip r:embed="rId1"/>
          <a:stretch>
            <a:fillRect/>
          </a:stretch>
        </p:blipFill>
        <p:spPr>
          <a:xfrm>
            <a:off x="431800" y="1620838"/>
            <a:ext cx="6959600" cy="4319587"/>
          </a:xfrm>
          <a:prstGeom prst="rect">
            <a:avLst/>
          </a:prstGeom>
          <a:noFill/>
          <a:ln w="9525" cap="flat" cmpd="sng">
            <a:solidFill>
              <a:srgbClr val="002060"/>
            </a:solidFill>
            <a:prstDash val="solid"/>
            <a:miter/>
            <a:headEnd type="none" w="med" len="med"/>
            <a:tailEnd type="none" w="med" len="med"/>
          </a:ln>
        </p:spPr>
      </p:pic>
      <p:sp>
        <p:nvSpPr>
          <p:cNvPr id="2" name="标题 1"/>
          <p:cNvSpPr>
            <a:spLocks noGrp="1"/>
          </p:cNvSpPr>
          <p:nvPr>
            <p:ph type="title"/>
          </p:nvPr>
        </p:nvSpPr>
        <p:spPr>
          <a:xfrm>
            <a:off x="485775" y="214313"/>
            <a:ext cx="8229600" cy="642938"/>
          </a:xfrm>
        </p:spPr>
        <p:txBody>
          <a:bodyPr vert="horz"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17375E"/>
                </a:solidFill>
                <a:effectLst/>
                <a:uLnTx/>
                <a:uFillTx/>
                <a:latin typeface="+mj-lt"/>
                <a:ea typeface="+mj-ea"/>
                <a:cs typeface="+mj-cs"/>
              </a:rPr>
              <a:t>基本</a:t>
            </a:r>
            <a:r>
              <a:rPr kumimoji="0" lang="zh-CN" altLang="en-US" sz="2800" b="1" i="0" u="none" strike="noStrike" kern="1200" cap="none" spc="0" normalizeH="0" baseline="0" noProof="0" dirty="0" smtClean="0">
                <a:ln>
                  <a:noFill/>
                </a:ln>
                <a:solidFill>
                  <a:srgbClr val="17375E"/>
                </a:solidFill>
                <a:effectLst/>
                <a:uLnTx/>
                <a:uFillTx/>
                <a:latin typeface="+mj-lt"/>
                <a:ea typeface="+mj-ea"/>
                <a:cs typeface="+mj-cs"/>
              </a:rPr>
              <a:t>信息管理</a:t>
            </a:r>
            <a:r>
              <a:rPr kumimoji="0" lang="zh-CN" altLang="en-US" sz="2800" b="1" i="0" u="none" strike="noStrike" kern="1200" cap="none" spc="0" normalizeH="0" baseline="0" noProof="0" dirty="0" smtClean="0">
                <a:ln>
                  <a:noFill/>
                </a:ln>
                <a:solidFill>
                  <a:schemeClr val="tx2">
                    <a:lumMod val="75000"/>
                  </a:schemeClr>
                </a:solidFill>
                <a:effectLst/>
                <a:uLnTx/>
                <a:uFillTx/>
                <a:latin typeface="+mj-lt"/>
                <a:ea typeface="+mj-ea"/>
                <a:cs typeface="+mj-cs"/>
              </a:rPr>
              <a:t>　</a:t>
            </a:r>
            <a:r>
              <a:rPr kumimoji="0" lang="zh-CN" altLang="en-US" sz="2000" b="1" i="0" u="none" strike="noStrike" kern="1200" cap="none" spc="0" normalizeH="0" baseline="0" noProof="0" dirty="0" smtClean="0">
                <a:ln>
                  <a:noFill/>
                </a:ln>
                <a:solidFill>
                  <a:schemeClr val="tx2">
                    <a:lumMod val="75000"/>
                  </a:schemeClr>
                </a:solidFill>
                <a:effectLst/>
                <a:uLnTx/>
                <a:uFillTx/>
                <a:latin typeface="+mj-lt"/>
                <a:ea typeface="+mj-ea"/>
                <a:cs typeface="+mj-cs"/>
              </a:rPr>
              <a:t>批量确认变更（</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续）</a:t>
            </a:r>
            <a:endPar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27652"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访问路径：学生管理→基本信息管理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7" name="AutoShape 5"/>
          <p:cNvSpPr>
            <a:spLocks noChangeArrowheads="1"/>
          </p:cNvSpPr>
          <p:nvPr/>
        </p:nvSpPr>
        <p:spPr bwMode="auto">
          <a:xfrm>
            <a:off x="1593850" y="4897438"/>
            <a:ext cx="2444750" cy="660400"/>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同意</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按钮，系统更新学生基本信息。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7655" name="Line 6"/>
          <p:cNvSpPr/>
          <p:nvPr/>
        </p:nvSpPr>
        <p:spPr>
          <a:xfrm rot="7317938">
            <a:off x="1033463" y="5473700"/>
            <a:ext cx="635000" cy="192088"/>
          </a:xfrm>
          <a:prstGeom prst="line">
            <a:avLst/>
          </a:prstGeom>
          <a:ln w="19050" cap="flat" cmpd="sng">
            <a:solidFill>
              <a:srgbClr val="000066"/>
            </a:solidFill>
            <a:prstDash val="dash"/>
            <a:headEnd type="none" w="med" len="med"/>
            <a:tailEnd type="none" w="med" len="med"/>
          </a:ln>
        </p:spPr>
      </p:sp>
      <p:grpSp>
        <p:nvGrpSpPr>
          <p:cNvPr id="27656" name="组合 7"/>
          <p:cNvGrpSpPr/>
          <p:nvPr/>
        </p:nvGrpSpPr>
        <p:grpSpPr>
          <a:xfrm rot="2444757">
            <a:off x="762000" y="5718175"/>
            <a:ext cx="379413" cy="288925"/>
            <a:chOff x="4897646" y="4493223"/>
            <a:chExt cx="379575" cy="288925"/>
          </a:xfrm>
        </p:grpSpPr>
        <p:sp>
          <p:nvSpPr>
            <p:cNvPr id="2765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765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4" name="图片 10"/>
          <p:cNvPicPr>
            <a:picLocks noChangeAspect="1"/>
          </p:cNvPicPr>
          <p:nvPr/>
        </p:nvPicPr>
        <p:blipFill>
          <a:blip r:embed="rId1"/>
          <a:stretch>
            <a:fillRect/>
          </a:stretch>
        </p:blipFill>
        <p:spPr>
          <a:xfrm>
            <a:off x="431800" y="1620838"/>
            <a:ext cx="6959600" cy="4319587"/>
          </a:xfrm>
          <a:prstGeom prst="rect">
            <a:avLst/>
          </a:prstGeom>
          <a:noFill/>
          <a:ln w="9525" cap="flat" cmpd="sng">
            <a:solidFill>
              <a:srgbClr val="002060"/>
            </a:solidFill>
            <a:prstDash val="solid"/>
            <a:miter/>
            <a:headEnd type="none" w="med" len="med"/>
            <a:tailEnd type="none" w="med" len="med"/>
          </a:ln>
        </p:spPr>
      </p:pic>
      <p:sp>
        <p:nvSpPr>
          <p:cNvPr id="2" name="标题 1"/>
          <p:cNvSpPr>
            <a:spLocks noGrp="1"/>
          </p:cNvSpPr>
          <p:nvPr>
            <p:ph type="title"/>
          </p:nvPr>
        </p:nvSpPr>
        <p:spPr>
          <a:xfrm>
            <a:off x="485775" y="214313"/>
            <a:ext cx="8229600" cy="642938"/>
          </a:xfrm>
        </p:spPr>
        <p:txBody>
          <a:bodyPr vert="horz"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17375E"/>
                </a:solidFill>
                <a:effectLst/>
                <a:uLnTx/>
                <a:uFillTx/>
                <a:latin typeface="+mj-lt"/>
                <a:ea typeface="+mj-ea"/>
                <a:cs typeface="+mj-cs"/>
              </a:rPr>
              <a:t>基本信息管理</a:t>
            </a: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　</a:t>
            </a:r>
            <a:r>
              <a:rPr kumimoji="0" lang="zh-CN" altLang="en-US" sz="2000" b="1" i="0" u="none" strike="noStrike" kern="1200" cap="none" spc="0" normalizeH="0" baseline="0" noProof="0" dirty="0" smtClean="0">
                <a:ln>
                  <a:noFill/>
                </a:ln>
                <a:solidFill>
                  <a:schemeClr val="tx2">
                    <a:lumMod val="75000"/>
                  </a:schemeClr>
                </a:solidFill>
                <a:effectLst/>
                <a:uLnTx/>
                <a:uFillTx/>
                <a:latin typeface="+mj-lt"/>
                <a:ea typeface="+mj-ea"/>
                <a:cs typeface="+mj-cs"/>
              </a:rPr>
              <a:t>批量确认变更（</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续）</a:t>
            </a:r>
            <a:endPar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28676"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访问路径：学生管理→基本信息管理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7" name="AutoShape 5"/>
          <p:cNvSpPr>
            <a:spLocks noChangeArrowheads="1"/>
          </p:cNvSpPr>
          <p:nvPr/>
        </p:nvSpPr>
        <p:spPr bwMode="auto">
          <a:xfrm>
            <a:off x="2020888" y="4724400"/>
            <a:ext cx="2444750" cy="660400"/>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拒绝</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按钮，进入填写拒绝原因页面。</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8679" name="Line 6"/>
          <p:cNvSpPr/>
          <p:nvPr/>
        </p:nvSpPr>
        <p:spPr>
          <a:xfrm rot="7317938">
            <a:off x="1565275" y="5638800"/>
            <a:ext cx="635000" cy="192088"/>
          </a:xfrm>
          <a:prstGeom prst="line">
            <a:avLst/>
          </a:prstGeom>
          <a:ln w="19050" cap="flat" cmpd="sng">
            <a:solidFill>
              <a:srgbClr val="000066"/>
            </a:solidFill>
            <a:prstDash val="dash"/>
            <a:headEnd type="none" w="med" len="med"/>
            <a:tailEnd type="none" w="med" len="med"/>
          </a:ln>
        </p:spPr>
      </p:sp>
      <p:grpSp>
        <p:nvGrpSpPr>
          <p:cNvPr id="28680" name="组合 7"/>
          <p:cNvGrpSpPr/>
          <p:nvPr/>
        </p:nvGrpSpPr>
        <p:grpSpPr>
          <a:xfrm rot="2444757">
            <a:off x="1343025" y="5759450"/>
            <a:ext cx="379413" cy="288925"/>
            <a:chOff x="4897646" y="4493223"/>
            <a:chExt cx="379575" cy="288925"/>
          </a:xfrm>
        </p:grpSpPr>
        <p:sp>
          <p:nvSpPr>
            <p:cNvPr id="2868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868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85775" y="214313"/>
            <a:ext cx="8229600" cy="642938"/>
          </a:xfrm>
        </p:spPr>
        <p:txBody>
          <a:bodyPr vert="horz"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17375E"/>
                </a:solidFill>
                <a:effectLst/>
                <a:uLnTx/>
                <a:uFillTx/>
                <a:latin typeface="+mj-lt"/>
                <a:ea typeface="+mj-ea"/>
                <a:cs typeface="+mj-cs"/>
              </a:rPr>
              <a:t>基本信息管理</a:t>
            </a: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　</a:t>
            </a:r>
            <a:r>
              <a:rPr kumimoji="0" lang="zh-CN" altLang="en-US" sz="2000" b="1" i="0" u="none" strike="noStrike" kern="1200" cap="none" spc="0" normalizeH="0" baseline="0" noProof="0" dirty="0" smtClean="0">
                <a:ln>
                  <a:noFill/>
                </a:ln>
                <a:solidFill>
                  <a:schemeClr val="tx2">
                    <a:lumMod val="75000"/>
                  </a:schemeClr>
                </a:solidFill>
                <a:effectLst/>
                <a:uLnTx/>
                <a:uFillTx/>
                <a:latin typeface="+mj-lt"/>
                <a:ea typeface="+mj-ea"/>
                <a:cs typeface="+mj-cs"/>
              </a:rPr>
              <a:t>批量确认变更（</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续）</a:t>
            </a:r>
            <a:endPar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29699"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访问路径：学生管理→基本信息管理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pic>
        <p:nvPicPr>
          <p:cNvPr id="29701" name="Picture 2"/>
          <p:cNvPicPr>
            <a:picLocks noGrp="1" noChangeAspect="1"/>
          </p:cNvPicPr>
          <p:nvPr>
            <p:ph sz="quarter" idx="1"/>
          </p:nvPr>
        </p:nvPicPr>
        <p:blipFill>
          <a:blip r:embed="rId1"/>
          <a:srcRect/>
          <a:stretch>
            <a:fillRect/>
          </a:stretch>
        </p:blipFill>
        <p:spPr>
          <a:xfrm>
            <a:off x="431800" y="1619250"/>
            <a:ext cx="3752850" cy="2601913"/>
          </a:xfrm>
          <a:ln w="3175">
            <a:solidFill>
              <a:srgbClr val="002060">
                <a:alpha val="100000"/>
              </a:srgbClr>
            </a:solidFill>
            <a:miter lim="800000"/>
            <a:headEnd/>
            <a:tailEnd/>
          </a:ln>
        </p:spPr>
      </p:pic>
      <p:grpSp>
        <p:nvGrpSpPr>
          <p:cNvPr id="29702" name="组合 9"/>
          <p:cNvGrpSpPr/>
          <p:nvPr/>
        </p:nvGrpSpPr>
        <p:grpSpPr>
          <a:xfrm>
            <a:off x="4643438" y="1857375"/>
            <a:ext cx="2214562" cy="627063"/>
            <a:chOff x="5802323" y="3159125"/>
            <a:chExt cx="2214562" cy="627065"/>
          </a:xfrm>
        </p:grpSpPr>
        <p:sp>
          <p:nvSpPr>
            <p:cNvPr id="15" name="AutoShape 5"/>
            <p:cNvSpPr>
              <a:spLocks noChangeArrowheads="1"/>
            </p:cNvSpPr>
            <p:nvPr/>
          </p:nvSpPr>
          <p:spPr bwMode="auto">
            <a:xfrm>
              <a:off x="5929323" y="3284538"/>
              <a:ext cx="2087562"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输入拒绝原因。</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16"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9703" name="Line 6"/>
          <p:cNvSpPr/>
          <p:nvPr/>
        </p:nvSpPr>
        <p:spPr>
          <a:xfrm rot="7317938">
            <a:off x="3617913" y="2074863"/>
            <a:ext cx="908050" cy="781050"/>
          </a:xfrm>
          <a:prstGeom prst="line">
            <a:avLst/>
          </a:prstGeom>
          <a:ln w="19050" cap="flat" cmpd="sng">
            <a:solidFill>
              <a:srgbClr val="000066"/>
            </a:solidFill>
            <a:prstDash val="dash"/>
            <a:headEnd type="none" w="med" len="med"/>
            <a:tailEnd type="none" w="med" len="med"/>
          </a:ln>
        </p:spPr>
      </p:sp>
      <p:grpSp>
        <p:nvGrpSpPr>
          <p:cNvPr id="29704" name="组合 14"/>
          <p:cNvGrpSpPr/>
          <p:nvPr/>
        </p:nvGrpSpPr>
        <p:grpSpPr>
          <a:xfrm>
            <a:off x="1714500" y="4572000"/>
            <a:ext cx="2571750" cy="785813"/>
            <a:chOff x="5802323" y="3159125"/>
            <a:chExt cx="2571768" cy="785817"/>
          </a:xfrm>
        </p:grpSpPr>
        <p:sp>
          <p:nvSpPr>
            <p:cNvPr id="19" name="AutoShape 5"/>
            <p:cNvSpPr>
              <a:spLocks noChangeArrowheads="1"/>
            </p:cNvSpPr>
            <p:nvPr/>
          </p:nvSpPr>
          <p:spPr bwMode="auto">
            <a:xfrm>
              <a:off x="5929324" y="3284539"/>
              <a:ext cx="2444767" cy="660403"/>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输入拒绝原因后，点击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确定</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按钮，系统保存信息。</a:t>
              </a:r>
              <a:endParaRPr kumimoji="0" lang="zh-CN" sz="13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endParaRPr>
            </a:p>
          </p:txBody>
        </p:sp>
        <p:sp>
          <p:nvSpPr>
            <p:cNvPr id="20"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9705" name="组合 18"/>
          <p:cNvGrpSpPr/>
          <p:nvPr/>
        </p:nvGrpSpPr>
        <p:grpSpPr>
          <a:xfrm rot="2471493">
            <a:off x="900113" y="3946525"/>
            <a:ext cx="379412" cy="288925"/>
            <a:chOff x="4897646" y="4493223"/>
            <a:chExt cx="379575" cy="288925"/>
          </a:xfrm>
        </p:grpSpPr>
        <p:sp>
          <p:nvSpPr>
            <p:cNvPr id="2970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970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9706" name="Line 6"/>
          <p:cNvSpPr/>
          <p:nvPr/>
        </p:nvSpPr>
        <p:spPr>
          <a:xfrm rot="7317938" flipH="1">
            <a:off x="1338263" y="4040188"/>
            <a:ext cx="180975" cy="787400"/>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2" name="图片 20"/>
          <p:cNvPicPr preferRelativeResize="0">
            <a:picLocks noChangeAspect="1"/>
          </p:cNvPicPr>
          <p:nvPr/>
        </p:nvPicPr>
        <p:blipFill>
          <a:blip r:embed="rId1"/>
          <a:stretch>
            <a:fillRect/>
          </a:stretch>
        </p:blipFill>
        <p:spPr>
          <a:xfrm>
            <a:off x="431800" y="1619250"/>
            <a:ext cx="8280400" cy="4321175"/>
          </a:xfrm>
          <a:prstGeom prst="rect">
            <a:avLst/>
          </a:prstGeom>
          <a:noFill/>
          <a:ln w="9525" cap="flat" cmpd="sng">
            <a:solidFill>
              <a:srgbClr val="002060"/>
            </a:solidFill>
            <a:prstDash val="solid"/>
            <a:miter/>
            <a:headEnd type="none" w="med" len="med"/>
            <a:tailEnd type="none" w="med" len="med"/>
          </a:ln>
        </p:spPr>
      </p:pic>
      <p:sp>
        <p:nvSpPr>
          <p:cNvPr id="2" name="标题 1"/>
          <p:cNvSpPr>
            <a:spLocks noGrp="1"/>
          </p:cNvSpPr>
          <p:nvPr>
            <p:ph type="title"/>
          </p:nvPr>
        </p:nvSpPr>
        <p:spPr>
          <a:xfrm>
            <a:off x="485775" y="214313"/>
            <a:ext cx="8229600" cy="642938"/>
          </a:xfrm>
        </p:spPr>
        <p:txBody>
          <a:bodyPr vert="horz"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17375E"/>
                </a:solidFill>
                <a:effectLst/>
                <a:uLnTx/>
                <a:uFillTx/>
                <a:latin typeface="+mj-lt"/>
                <a:ea typeface="+mj-ea"/>
                <a:cs typeface="+mj-cs"/>
              </a:rPr>
              <a:t>基本信息管理</a:t>
            </a: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　</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重置密码</a:t>
            </a:r>
            <a:endPar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30724"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访问路径：学生管理→基本信息管理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grpSp>
        <p:nvGrpSpPr>
          <p:cNvPr id="30726" name="组合 15"/>
          <p:cNvGrpSpPr/>
          <p:nvPr/>
        </p:nvGrpSpPr>
        <p:grpSpPr>
          <a:xfrm>
            <a:off x="1477963" y="3365500"/>
            <a:ext cx="2214562" cy="627063"/>
            <a:chOff x="5802323" y="3159125"/>
            <a:chExt cx="2214562" cy="627065"/>
          </a:xfrm>
        </p:grpSpPr>
        <p:sp>
          <p:nvSpPr>
            <p:cNvPr id="8" name="AutoShape 5"/>
            <p:cNvSpPr>
              <a:spLocks noChangeArrowheads="1"/>
            </p:cNvSpPr>
            <p:nvPr/>
          </p:nvSpPr>
          <p:spPr bwMode="auto">
            <a:xfrm>
              <a:off x="5929323" y="3284538"/>
              <a:ext cx="2087562"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选择需要重置密码的学生基本信息。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9"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30727" name="组合 26"/>
          <p:cNvGrpSpPr/>
          <p:nvPr/>
        </p:nvGrpSpPr>
        <p:grpSpPr>
          <a:xfrm rot="2471493">
            <a:off x="539750" y="2781300"/>
            <a:ext cx="379413" cy="288925"/>
            <a:chOff x="4897646" y="4493223"/>
            <a:chExt cx="379575" cy="288925"/>
          </a:xfrm>
        </p:grpSpPr>
        <p:sp>
          <p:nvSpPr>
            <p:cNvPr id="3073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073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30728" name="Line 6"/>
          <p:cNvSpPr/>
          <p:nvPr/>
        </p:nvSpPr>
        <p:spPr>
          <a:xfrm rot="7317938" flipH="1">
            <a:off x="1146175" y="3038475"/>
            <a:ext cx="92075" cy="730250"/>
          </a:xfrm>
          <a:prstGeom prst="line">
            <a:avLst/>
          </a:prstGeom>
          <a:ln w="19050" cap="flat" cmpd="sng">
            <a:solidFill>
              <a:srgbClr val="000066"/>
            </a:solidFill>
            <a:prstDash val="dash"/>
            <a:headEnd type="none" w="med" len="med"/>
            <a:tailEnd type="none" w="med" len="med"/>
          </a:ln>
        </p:spPr>
      </p:sp>
      <p:grpSp>
        <p:nvGrpSpPr>
          <p:cNvPr id="30729" name="组合 20"/>
          <p:cNvGrpSpPr/>
          <p:nvPr/>
        </p:nvGrpSpPr>
        <p:grpSpPr>
          <a:xfrm>
            <a:off x="3905250" y="4724400"/>
            <a:ext cx="2571750" cy="785813"/>
            <a:chOff x="5802323" y="3159125"/>
            <a:chExt cx="2571768" cy="785817"/>
          </a:xfrm>
        </p:grpSpPr>
        <p:sp>
          <p:nvSpPr>
            <p:cNvPr id="15" name="AutoShape 5"/>
            <p:cNvSpPr>
              <a:spLocks noChangeArrowheads="1"/>
            </p:cNvSpPr>
            <p:nvPr/>
          </p:nvSpPr>
          <p:spPr bwMode="auto">
            <a:xfrm>
              <a:off x="5929324" y="3284539"/>
              <a:ext cx="2444767" cy="660403"/>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重置密码</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按钮，系统重置学生密码。</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16"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0730" name="Line 6"/>
          <p:cNvSpPr/>
          <p:nvPr/>
        </p:nvSpPr>
        <p:spPr>
          <a:xfrm rot="7317938">
            <a:off x="3357563" y="5419725"/>
            <a:ext cx="709612" cy="231775"/>
          </a:xfrm>
          <a:prstGeom prst="line">
            <a:avLst/>
          </a:prstGeom>
          <a:ln w="19050" cap="flat" cmpd="sng">
            <a:solidFill>
              <a:srgbClr val="000066"/>
            </a:solidFill>
            <a:prstDash val="dash"/>
            <a:headEnd type="none" w="med" len="med"/>
            <a:tailEnd type="none" w="med" len="med"/>
          </a:ln>
        </p:spPr>
      </p:sp>
      <p:grpSp>
        <p:nvGrpSpPr>
          <p:cNvPr id="30731" name="组合 23"/>
          <p:cNvGrpSpPr/>
          <p:nvPr/>
        </p:nvGrpSpPr>
        <p:grpSpPr>
          <a:xfrm rot="2471493">
            <a:off x="3167063" y="5754688"/>
            <a:ext cx="379412" cy="288925"/>
            <a:chOff x="4897646" y="4493223"/>
            <a:chExt cx="379575" cy="288925"/>
          </a:xfrm>
        </p:grpSpPr>
        <p:sp>
          <p:nvSpPr>
            <p:cNvPr id="3073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073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6" name="图片 10"/>
          <p:cNvPicPr preferRelativeResize="0">
            <a:picLocks noChangeAspect="1"/>
          </p:cNvPicPr>
          <p:nvPr/>
        </p:nvPicPr>
        <p:blipFill>
          <a:blip r:embed="rId1"/>
          <a:stretch>
            <a:fillRect/>
          </a:stretch>
        </p:blipFill>
        <p:spPr>
          <a:xfrm>
            <a:off x="431800" y="1619250"/>
            <a:ext cx="8280400" cy="4321175"/>
          </a:xfrm>
          <a:prstGeom prst="rect">
            <a:avLst/>
          </a:prstGeom>
          <a:noFill/>
          <a:ln w="9525" cap="flat" cmpd="sng">
            <a:solidFill>
              <a:srgbClr val="002060"/>
            </a:solidFill>
            <a:prstDash val="solid"/>
            <a:miter/>
            <a:headEnd type="none" w="med" len="med"/>
            <a:tailEnd type="none" w="med" len="med"/>
          </a:ln>
        </p:spPr>
      </p:pic>
      <p:sp>
        <p:nvSpPr>
          <p:cNvPr id="31747" name="标题 1"/>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基本信息管理     </a:t>
            </a:r>
            <a:r>
              <a:rPr lang="zh-CN" altLang="en-US" sz="2000" b="1" dirty="0">
                <a:solidFill>
                  <a:srgbClr val="17375E"/>
                </a:solidFill>
              </a:rPr>
              <a:t>在线注册名单</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
        <p:nvSpPr>
          <p:cNvPr id="3174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访问路径：学生管理→基本信息管理</a:t>
            </a:r>
            <a:endParaRPr lang="zh-CN" altLang="en-US" sz="1600" dirty="0">
              <a:latin typeface="华文楷体" panose="02010600040101010101" pitchFamily="2" charset="-122"/>
              <a:ea typeface="华文楷体" panose="02010600040101010101" pitchFamily="2" charset="-122"/>
            </a:endParaRPr>
          </a:p>
        </p:txBody>
      </p:sp>
      <p:grpSp>
        <p:nvGrpSpPr>
          <p:cNvPr id="31750" name="组合 7"/>
          <p:cNvGrpSpPr/>
          <p:nvPr/>
        </p:nvGrpSpPr>
        <p:grpSpPr>
          <a:xfrm rot="2444757">
            <a:off x="4162425" y="5753100"/>
            <a:ext cx="379413" cy="288925"/>
            <a:chOff x="4897646" y="4493223"/>
            <a:chExt cx="379575" cy="288925"/>
          </a:xfrm>
        </p:grpSpPr>
        <p:sp>
          <p:nvSpPr>
            <p:cNvPr id="3175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175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2" name="AutoShape 5"/>
          <p:cNvSpPr>
            <a:spLocks noChangeArrowheads="1"/>
          </p:cNvSpPr>
          <p:nvPr/>
        </p:nvSpPr>
        <p:spPr bwMode="auto">
          <a:xfrm>
            <a:off x="5305425" y="4953000"/>
            <a:ext cx="2444750" cy="704850"/>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在线注册名单管理</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按钮，系统进入在线注册名单概要信息页面。</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31752" name="Line 6"/>
          <p:cNvSpPr/>
          <p:nvPr/>
        </p:nvSpPr>
        <p:spPr>
          <a:xfrm rot="7317938">
            <a:off x="4381500" y="5373688"/>
            <a:ext cx="831850" cy="355600"/>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a:xfrm>
            <a:off x="485775" y="214313"/>
            <a:ext cx="8229600" cy="642938"/>
          </a:xfrm>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系统用户与功能关系　</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（系统管理）</a:t>
            </a:r>
            <a:endPar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507907" name="Rectangle 4"/>
          <p:cNvSpPr/>
          <p:nvPr/>
        </p:nvSpPr>
        <p:spPr>
          <a:xfrm>
            <a:off x="285750" y="2746375"/>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a:t>
            </a:r>
            <a:endParaRPr lang="zh-CN" altLang="en-US" sz="1400" dirty="0">
              <a:solidFill>
                <a:schemeClr val="bg1"/>
              </a:solidFill>
              <a:latin typeface="Arial" panose="020B0604020202020204" pitchFamily="34" charset="0"/>
            </a:endParaRPr>
          </a:p>
        </p:txBody>
      </p:sp>
      <p:sp>
        <p:nvSpPr>
          <p:cNvPr id="507908" name="Rectangle 4"/>
          <p:cNvSpPr/>
          <p:nvPr/>
        </p:nvSpPr>
        <p:spPr>
          <a:xfrm>
            <a:off x="285750" y="4289425"/>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a:t>
            </a:r>
            <a:endParaRPr lang="zh-CN" altLang="en-US" sz="1400" dirty="0">
              <a:solidFill>
                <a:schemeClr val="bg1"/>
              </a:solidFill>
              <a:latin typeface="Arial" panose="020B0604020202020204" pitchFamily="34" charset="0"/>
            </a:endParaRPr>
          </a:p>
        </p:txBody>
      </p:sp>
      <p:sp>
        <p:nvSpPr>
          <p:cNvPr id="507909" name="Rectangle 7"/>
          <p:cNvSpPr/>
          <p:nvPr/>
        </p:nvSpPr>
        <p:spPr>
          <a:xfrm>
            <a:off x="1357313" y="2286000"/>
            <a:ext cx="1273175" cy="328613"/>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高校管理员</a:t>
            </a:r>
            <a:endParaRPr lang="zh-CN" altLang="en-US" sz="1400" dirty="0">
              <a:solidFill>
                <a:schemeClr val="bg1"/>
              </a:solidFill>
              <a:latin typeface="Arial" panose="020B0604020202020204" pitchFamily="34" charset="0"/>
            </a:endParaRPr>
          </a:p>
        </p:txBody>
      </p:sp>
      <p:sp>
        <p:nvSpPr>
          <p:cNvPr id="507910" name="Rectangle 7"/>
          <p:cNvSpPr/>
          <p:nvPr/>
        </p:nvSpPr>
        <p:spPr>
          <a:xfrm>
            <a:off x="1357313" y="2900363"/>
            <a:ext cx="1273175"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高校经办人</a:t>
            </a:r>
            <a:endParaRPr lang="zh-CN" altLang="en-US" sz="1400" dirty="0">
              <a:solidFill>
                <a:schemeClr val="bg1"/>
              </a:solidFill>
              <a:latin typeface="Arial" panose="020B0604020202020204" pitchFamily="34" charset="0"/>
            </a:endParaRPr>
          </a:p>
        </p:txBody>
      </p:sp>
      <p:sp>
        <p:nvSpPr>
          <p:cNvPr id="507911" name="Rectangle 7"/>
          <p:cNvSpPr/>
          <p:nvPr/>
        </p:nvSpPr>
        <p:spPr>
          <a:xfrm>
            <a:off x="1360488" y="3471863"/>
            <a:ext cx="1273175" cy="2984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高校负责人</a:t>
            </a:r>
            <a:endParaRPr lang="zh-CN" altLang="en-US" sz="1400" dirty="0">
              <a:solidFill>
                <a:schemeClr val="bg1"/>
              </a:solidFill>
              <a:latin typeface="Arial" panose="020B0604020202020204" pitchFamily="34" charset="0"/>
            </a:endParaRPr>
          </a:p>
        </p:txBody>
      </p:sp>
      <p:sp>
        <p:nvSpPr>
          <p:cNvPr id="507912" name="Rectangle 7"/>
          <p:cNvSpPr/>
          <p:nvPr/>
        </p:nvSpPr>
        <p:spPr>
          <a:xfrm>
            <a:off x="1357313" y="4113213"/>
            <a:ext cx="1273175" cy="287337"/>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院系经办人</a:t>
            </a:r>
            <a:endParaRPr lang="zh-CN" altLang="en-US" sz="1400" dirty="0">
              <a:solidFill>
                <a:schemeClr val="bg1"/>
              </a:solidFill>
              <a:latin typeface="Arial" panose="020B0604020202020204" pitchFamily="34" charset="0"/>
            </a:endParaRPr>
          </a:p>
        </p:txBody>
      </p:sp>
      <p:sp>
        <p:nvSpPr>
          <p:cNvPr id="507913" name="Rectangle 7"/>
          <p:cNvSpPr/>
          <p:nvPr/>
        </p:nvSpPr>
        <p:spPr>
          <a:xfrm>
            <a:off x="1360488" y="4686300"/>
            <a:ext cx="1273175" cy="331788"/>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院系负责人</a:t>
            </a:r>
            <a:endParaRPr lang="zh-CN" altLang="en-US" sz="1400" dirty="0">
              <a:solidFill>
                <a:schemeClr val="bg1"/>
              </a:solidFill>
              <a:latin typeface="Arial" panose="020B0604020202020204" pitchFamily="34" charset="0"/>
            </a:endParaRPr>
          </a:p>
        </p:txBody>
      </p:sp>
      <p:sp>
        <p:nvSpPr>
          <p:cNvPr id="507914" name="Line 44"/>
          <p:cNvSpPr/>
          <p:nvPr/>
        </p:nvSpPr>
        <p:spPr>
          <a:xfrm flipH="1">
            <a:off x="338138" y="3940175"/>
            <a:ext cx="8027987" cy="0"/>
          </a:xfrm>
          <a:prstGeom prst="line">
            <a:avLst/>
          </a:prstGeom>
          <a:ln w="19050" cap="flat" cmpd="sng">
            <a:solidFill>
              <a:srgbClr val="969696"/>
            </a:solidFill>
            <a:prstDash val="lgDash"/>
            <a:headEnd type="none" w="med" len="med"/>
            <a:tailEnd type="none" w="med" len="med"/>
          </a:ln>
        </p:spPr>
      </p:sp>
      <p:cxnSp>
        <p:nvCxnSpPr>
          <p:cNvPr id="69" name="直接连接符 68"/>
          <p:cNvCxnSpPr/>
          <p:nvPr/>
        </p:nvCxnSpPr>
        <p:spPr>
          <a:xfrm>
            <a:off x="1436688" y="2757488"/>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436688" y="3328988"/>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436688" y="4543425"/>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grpSp>
        <p:nvGrpSpPr>
          <p:cNvPr id="507918" name="组合 32"/>
          <p:cNvGrpSpPr/>
          <p:nvPr/>
        </p:nvGrpSpPr>
        <p:grpSpPr>
          <a:xfrm>
            <a:off x="2714625" y="2286000"/>
            <a:ext cx="1785938" cy="303213"/>
            <a:chOff x="4071934" y="3643314"/>
            <a:chExt cx="1785963" cy="303217"/>
          </a:xfrm>
        </p:grpSpPr>
        <p:sp>
          <p:nvSpPr>
            <p:cNvPr id="507920" name="AutoShape 5"/>
            <p:cNvSpPr/>
            <p:nvPr/>
          </p:nvSpPr>
          <p:spPr>
            <a:xfrm>
              <a:off x="4214811" y="3643314"/>
              <a:ext cx="1643086" cy="30321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用户管理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1" name="Oval 10"/>
            <p:cNvSpPr>
              <a:spLocks noChangeArrowheads="1"/>
            </p:cNvSpPr>
            <p:nvPr/>
          </p:nvSpPr>
          <p:spPr bwMode="auto">
            <a:xfrm>
              <a:off x="4071934" y="3643314"/>
              <a:ext cx="269879"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4" name="圆角矩形 33"/>
          <p:cNvSpPr/>
          <p:nvPr/>
        </p:nvSpPr>
        <p:spPr>
          <a:xfrm>
            <a:off x="2671763" y="2225675"/>
            <a:ext cx="1879600" cy="428625"/>
          </a:xfrm>
          <a:prstGeom prst="roundRect">
            <a:avLst/>
          </a:prstGeom>
          <a:solidFill>
            <a:schemeClr val="accent1">
              <a:alpha val="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overrideClrMapping bg1="lt1" tx1="dk1" bg2="lt2" tx2="dk2" accent1="accent1" accent2="accent2" accent3="accent3" accent4="accent4" accent5="accent5" accent6="accent6" hlink="hlink" folHlink="folHlink"/>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0" name="Picture 2" descr="截图01"/>
          <p:cNvPicPr>
            <a:picLocks noChangeAspect="1"/>
          </p:cNvPicPr>
          <p:nvPr/>
        </p:nvPicPr>
        <p:blipFill>
          <a:blip r:embed="rId1"/>
          <a:stretch>
            <a:fillRect/>
          </a:stretch>
        </p:blipFill>
        <p:spPr>
          <a:xfrm>
            <a:off x="431800" y="1619250"/>
            <a:ext cx="7929563" cy="4473575"/>
          </a:xfrm>
          <a:prstGeom prst="rect">
            <a:avLst/>
          </a:prstGeom>
          <a:noFill/>
          <a:ln w="9525" cap="flat" cmpd="sng">
            <a:solidFill>
              <a:srgbClr val="002060"/>
            </a:solidFill>
            <a:prstDash val="solid"/>
            <a:miter/>
            <a:headEnd type="none" w="med" len="med"/>
            <a:tailEnd type="none" w="med" len="med"/>
          </a:ln>
        </p:spPr>
      </p:pic>
      <p:sp>
        <p:nvSpPr>
          <p:cNvPr id="32771" name="标题 1"/>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基本信息管理     </a:t>
            </a:r>
            <a:r>
              <a:rPr lang="zh-CN" altLang="en-US" sz="2000" b="1" dirty="0">
                <a:solidFill>
                  <a:srgbClr val="17375E"/>
                </a:solidFill>
              </a:rPr>
              <a:t>在线注册名单</a:t>
            </a:r>
            <a:r>
              <a:rPr lang="en-US" altLang="zh-CN" sz="2000" b="1" dirty="0">
                <a:solidFill>
                  <a:srgbClr val="17375E"/>
                </a:solidFill>
              </a:rPr>
              <a:t>—</a:t>
            </a:r>
            <a:r>
              <a:rPr lang="zh-CN" altLang="en-US" sz="2000" b="1" dirty="0">
                <a:solidFill>
                  <a:srgbClr val="17375E"/>
                </a:solidFill>
              </a:rPr>
              <a:t>删除</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
        <p:nvSpPr>
          <p:cNvPr id="3277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访问路径：学生管理→基本信息管理</a:t>
            </a:r>
            <a:endParaRPr lang="zh-CN" altLang="en-US" sz="1600" dirty="0">
              <a:latin typeface="华文楷体" panose="02010600040101010101" pitchFamily="2" charset="-122"/>
              <a:ea typeface="华文楷体" panose="02010600040101010101" pitchFamily="2" charset="-122"/>
            </a:endParaRPr>
          </a:p>
        </p:txBody>
      </p:sp>
      <p:grpSp>
        <p:nvGrpSpPr>
          <p:cNvPr id="32774" name="组合 11"/>
          <p:cNvGrpSpPr/>
          <p:nvPr/>
        </p:nvGrpSpPr>
        <p:grpSpPr>
          <a:xfrm>
            <a:off x="1857375" y="3302000"/>
            <a:ext cx="2786063" cy="698500"/>
            <a:chOff x="5802323" y="3159125"/>
            <a:chExt cx="2786121" cy="698504"/>
          </a:xfrm>
        </p:grpSpPr>
        <p:sp>
          <p:nvSpPr>
            <p:cNvPr id="10" name="AutoShape 5"/>
            <p:cNvSpPr>
              <a:spLocks noChangeArrowheads="1"/>
            </p:cNvSpPr>
            <p:nvPr/>
          </p:nvSpPr>
          <p:spPr bwMode="auto">
            <a:xfrm>
              <a:off x="5929326" y="3284539"/>
              <a:ext cx="2659118" cy="573090"/>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选择要删除的在线注册名单信息。</a:t>
              </a:r>
              <a:endParaRPr kumimoji="0" lang="zh-CN" altLang="en-US" sz="1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endParaRPr>
            </a:p>
          </p:txBody>
        </p:sp>
        <p:sp>
          <p:nvSpPr>
            <p:cNvPr id="11" name="Oval 10"/>
            <p:cNvSpPr>
              <a:spLocks noChangeArrowheads="1"/>
            </p:cNvSpPr>
            <p:nvPr/>
          </p:nvSpPr>
          <p:spPr bwMode="auto">
            <a:xfrm>
              <a:off x="5802323" y="3159125"/>
              <a:ext cx="269881"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2775" name="Line 6"/>
          <p:cNvSpPr/>
          <p:nvPr/>
        </p:nvSpPr>
        <p:spPr>
          <a:xfrm rot="7317938" flipH="1">
            <a:off x="1325563" y="2684463"/>
            <a:ext cx="349250" cy="1060450"/>
          </a:xfrm>
          <a:prstGeom prst="line">
            <a:avLst/>
          </a:prstGeom>
          <a:ln w="19050" cap="flat" cmpd="sng">
            <a:solidFill>
              <a:srgbClr val="000066"/>
            </a:solidFill>
            <a:prstDash val="dash"/>
            <a:headEnd type="none" w="med" len="med"/>
            <a:tailEnd type="none" w="med" len="med"/>
          </a:ln>
        </p:spPr>
      </p:sp>
      <p:sp>
        <p:nvSpPr>
          <p:cNvPr id="32776" name="Line 6"/>
          <p:cNvSpPr/>
          <p:nvPr/>
        </p:nvSpPr>
        <p:spPr>
          <a:xfrm rot="7317938">
            <a:off x="2182813" y="5572125"/>
            <a:ext cx="623887" cy="117475"/>
          </a:xfrm>
          <a:prstGeom prst="line">
            <a:avLst/>
          </a:prstGeom>
          <a:ln w="19050" cap="flat" cmpd="sng">
            <a:solidFill>
              <a:srgbClr val="000066"/>
            </a:solidFill>
            <a:prstDash val="dash"/>
            <a:headEnd type="none" w="med" len="med"/>
            <a:tailEnd type="none" w="med" len="med"/>
          </a:ln>
        </p:spPr>
      </p:sp>
      <p:grpSp>
        <p:nvGrpSpPr>
          <p:cNvPr id="32777" name="组合 18"/>
          <p:cNvGrpSpPr/>
          <p:nvPr/>
        </p:nvGrpSpPr>
        <p:grpSpPr>
          <a:xfrm rot="2471493">
            <a:off x="2057400" y="5837238"/>
            <a:ext cx="379413" cy="288925"/>
            <a:chOff x="4897646" y="4493223"/>
            <a:chExt cx="379575" cy="288925"/>
          </a:xfrm>
        </p:grpSpPr>
        <p:sp>
          <p:nvSpPr>
            <p:cNvPr id="32784"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278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32778" name="组合 20"/>
          <p:cNvGrpSpPr/>
          <p:nvPr/>
        </p:nvGrpSpPr>
        <p:grpSpPr>
          <a:xfrm>
            <a:off x="2566988" y="4865688"/>
            <a:ext cx="3071812" cy="785812"/>
            <a:chOff x="1500166" y="4643446"/>
            <a:chExt cx="3071834" cy="785812"/>
          </a:xfrm>
        </p:grpSpPr>
        <p:sp>
          <p:nvSpPr>
            <p:cNvPr id="16" name="AutoShape 5"/>
            <p:cNvSpPr>
              <a:spLocks noChangeArrowheads="1"/>
            </p:cNvSpPr>
            <p:nvPr/>
          </p:nvSpPr>
          <p:spPr bwMode="auto">
            <a:xfrm>
              <a:off x="1652567" y="4768858"/>
              <a:ext cx="2919433" cy="660400"/>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删除</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按钮，系统删除在线注册名单信息。</a:t>
              </a:r>
              <a:endParaRPr kumimoji="0" lang="zh-CN" sz="13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endParaRPr>
            </a:p>
          </p:txBody>
        </p:sp>
        <p:sp>
          <p:nvSpPr>
            <p:cNvPr id="20" name="Oval 10"/>
            <p:cNvSpPr>
              <a:spLocks noChangeArrowheads="1"/>
            </p:cNvSpPr>
            <p:nvPr/>
          </p:nvSpPr>
          <p:spPr bwMode="auto">
            <a:xfrm>
              <a:off x="1500166" y="4643446"/>
              <a:ext cx="285752" cy="28575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32779" name="组合 18"/>
          <p:cNvGrpSpPr/>
          <p:nvPr/>
        </p:nvGrpSpPr>
        <p:grpSpPr>
          <a:xfrm rot="2471493">
            <a:off x="833438" y="2419350"/>
            <a:ext cx="379412" cy="288925"/>
            <a:chOff x="4897646" y="4493223"/>
            <a:chExt cx="379575" cy="288925"/>
          </a:xfrm>
        </p:grpSpPr>
        <p:sp>
          <p:nvSpPr>
            <p:cNvPr id="3278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278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4" name="Picture 2" descr="截图01"/>
          <p:cNvPicPr>
            <a:picLocks noChangeAspect="1"/>
          </p:cNvPicPr>
          <p:nvPr/>
        </p:nvPicPr>
        <p:blipFill>
          <a:blip r:embed="rId1"/>
          <a:stretch>
            <a:fillRect/>
          </a:stretch>
        </p:blipFill>
        <p:spPr>
          <a:xfrm>
            <a:off x="431800" y="1619250"/>
            <a:ext cx="7929563" cy="4473575"/>
          </a:xfrm>
          <a:prstGeom prst="rect">
            <a:avLst/>
          </a:prstGeom>
          <a:noFill/>
          <a:ln w="9525" cap="flat" cmpd="sng">
            <a:solidFill>
              <a:srgbClr val="002060"/>
            </a:solidFill>
            <a:prstDash val="solid"/>
            <a:miter/>
            <a:headEnd type="none" w="med" len="med"/>
            <a:tailEnd type="none" w="med" len="med"/>
          </a:ln>
        </p:spPr>
      </p:pic>
      <p:sp>
        <p:nvSpPr>
          <p:cNvPr id="33795" name="标题 1"/>
          <p:cNvSpPr>
            <a:spLocks noGrp="1"/>
          </p:cNvSpPr>
          <p:nvPr>
            <p:ph type="title"/>
          </p:nvPr>
        </p:nvSpPr>
        <p:spPr>
          <a:xfrm>
            <a:off x="485775" y="214313"/>
            <a:ext cx="8229600" cy="642937"/>
          </a:xfrm>
        </p:spPr>
        <p:txBody>
          <a:bodyPr vert="horz" wrap="square" lIns="91440" tIns="45720" rIns="91440" bIns="45720" anchor="ctr" anchorCtr="0"/>
          <a:p>
            <a:pPr algn="l"/>
            <a:r>
              <a:rPr lang="zh-CN" altLang="en-US" sz="2800" b="1" dirty="0">
                <a:solidFill>
                  <a:srgbClr val="17375E"/>
                </a:solidFill>
              </a:rPr>
              <a:t>基本信息管理     </a:t>
            </a:r>
            <a:r>
              <a:rPr lang="zh-CN" altLang="en-US" sz="2000" b="1" dirty="0">
                <a:solidFill>
                  <a:srgbClr val="17375E"/>
                </a:solidFill>
              </a:rPr>
              <a:t>在线注册名单</a:t>
            </a:r>
            <a:r>
              <a:rPr lang="en-US" altLang="zh-CN" sz="2000" b="1" dirty="0">
                <a:solidFill>
                  <a:srgbClr val="17375E"/>
                </a:solidFill>
              </a:rPr>
              <a:t>—</a:t>
            </a:r>
            <a:r>
              <a:rPr lang="zh-CN" altLang="en-US" sz="2000" b="1" dirty="0">
                <a:solidFill>
                  <a:srgbClr val="17375E"/>
                </a:solidFill>
              </a:rPr>
              <a:t>重置密码</a:t>
            </a:r>
            <a:endParaRPr lang="zh-CN" altLang="en-US" sz="2000" b="1" dirty="0">
              <a:solidFill>
                <a:srgbClr val="17375E"/>
              </a:solidFill>
            </a:endParaRPr>
          </a:p>
        </p:txBody>
      </p:sp>
      <p:sp>
        <p:nvSpPr>
          <p:cNvPr id="15363"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
        <p:nvSpPr>
          <p:cNvPr id="3379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访问路径：学生管理→基本信息管理</a:t>
            </a:r>
            <a:endParaRPr lang="zh-CN" altLang="en-US" sz="1600" dirty="0">
              <a:latin typeface="华文楷体" panose="02010600040101010101" pitchFamily="2" charset="-122"/>
              <a:ea typeface="华文楷体" panose="02010600040101010101" pitchFamily="2" charset="-122"/>
            </a:endParaRPr>
          </a:p>
        </p:txBody>
      </p:sp>
      <p:sp>
        <p:nvSpPr>
          <p:cNvPr id="33798" name="Line 6"/>
          <p:cNvSpPr/>
          <p:nvPr/>
        </p:nvSpPr>
        <p:spPr>
          <a:xfrm rot="7317938" flipH="1">
            <a:off x="1025525" y="2889250"/>
            <a:ext cx="376238" cy="403225"/>
          </a:xfrm>
          <a:prstGeom prst="line">
            <a:avLst/>
          </a:prstGeom>
          <a:ln w="19050" cap="flat" cmpd="sng">
            <a:solidFill>
              <a:srgbClr val="000066"/>
            </a:solidFill>
            <a:prstDash val="dash"/>
            <a:headEnd type="none" w="med" len="med"/>
            <a:tailEnd type="none" w="med" len="med"/>
          </a:ln>
        </p:spPr>
      </p:sp>
      <p:sp>
        <p:nvSpPr>
          <p:cNvPr id="33799" name="Line 6"/>
          <p:cNvSpPr/>
          <p:nvPr/>
        </p:nvSpPr>
        <p:spPr>
          <a:xfrm rot="7317938">
            <a:off x="1277938" y="5541963"/>
            <a:ext cx="725487" cy="219075"/>
          </a:xfrm>
          <a:prstGeom prst="line">
            <a:avLst/>
          </a:prstGeom>
          <a:ln w="19050" cap="flat" cmpd="sng">
            <a:solidFill>
              <a:srgbClr val="000066"/>
            </a:solidFill>
            <a:prstDash val="dash"/>
            <a:headEnd type="none" w="med" len="med"/>
            <a:tailEnd type="none" w="med" len="med"/>
          </a:ln>
        </p:spPr>
      </p:sp>
      <p:grpSp>
        <p:nvGrpSpPr>
          <p:cNvPr id="33800" name="组合 20"/>
          <p:cNvGrpSpPr/>
          <p:nvPr/>
        </p:nvGrpSpPr>
        <p:grpSpPr>
          <a:xfrm>
            <a:off x="1855788" y="4902200"/>
            <a:ext cx="2571750" cy="785813"/>
            <a:chOff x="5802323" y="3159125"/>
            <a:chExt cx="2571768" cy="785817"/>
          </a:xfrm>
        </p:grpSpPr>
        <p:sp>
          <p:nvSpPr>
            <p:cNvPr id="22" name="AutoShape 5"/>
            <p:cNvSpPr>
              <a:spLocks noChangeArrowheads="1"/>
            </p:cNvSpPr>
            <p:nvPr/>
          </p:nvSpPr>
          <p:spPr bwMode="auto">
            <a:xfrm>
              <a:off x="5929324" y="3284539"/>
              <a:ext cx="2444767" cy="660403"/>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重置密码</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按钮，系统显示确认操作提示框。</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3"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33801" name="组合 23"/>
          <p:cNvGrpSpPr/>
          <p:nvPr/>
        </p:nvGrpSpPr>
        <p:grpSpPr>
          <a:xfrm rot="2471493">
            <a:off x="1168400" y="5876925"/>
            <a:ext cx="379413" cy="288925"/>
            <a:chOff x="4897646" y="4493223"/>
            <a:chExt cx="379575" cy="288925"/>
          </a:xfrm>
        </p:grpSpPr>
        <p:sp>
          <p:nvSpPr>
            <p:cNvPr id="3381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381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33802" name="组合 26"/>
          <p:cNvGrpSpPr/>
          <p:nvPr/>
        </p:nvGrpSpPr>
        <p:grpSpPr>
          <a:xfrm rot="2471493">
            <a:off x="833438" y="2446338"/>
            <a:ext cx="379412" cy="288925"/>
            <a:chOff x="4897646" y="4493223"/>
            <a:chExt cx="379575" cy="288925"/>
          </a:xfrm>
        </p:grpSpPr>
        <p:sp>
          <p:nvSpPr>
            <p:cNvPr id="3381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381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33803" name="组合 26"/>
          <p:cNvGrpSpPr/>
          <p:nvPr/>
        </p:nvGrpSpPr>
        <p:grpSpPr>
          <a:xfrm rot="2471493">
            <a:off x="3430588" y="3375025"/>
            <a:ext cx="379412" cy="288925"/>
            <a:chOff x="4897646" y="4493223"/>
            <a:chExt cx="379575" cy="288925"/>
          </a:xfrm>
        </p:grpSpPr>
        <p:sp>
          <p:nvSpPr>
            <p:cNvPr id="3380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380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pic>
        <p:nvPicPr>
          <p:cNvPr id="33804" name="图片 30" descr="截图11.png"/>
          <p:cNvPicPr>
            <a:picLocks noChangeAspect="1"/>
          </p:cNvPicPr>
          <p:nvPr/>
        </p:nvPicPr>
        <p:blipFill>
          <a:blip r:embed="rId2"/>
          <a:stretch>
            <a:fillRect/>
          </a:stretch>
        </p:blipFill>
        <p:spPr>
          <a:xfrm>
            <a:off x="2928938" y="2928938"/>
            <a:ext cx="1995487" cy="857250"/>
          </a:xfrm>
          <a:prstGeom prst="rect">
            <a:avLst/>
          </a:prstGeom>
          <a:noFill/>
          <a:ln w="9525">
            <a:noFill/>
          </a:ln>
        </p:spPr>
      </p:pic>
      <p:grpSp>
        <p:nvGrpSpPr>
          <p:cNvPr id="33805" name="组合 15"/>
          <p:cNvGrpSpPr/>
          <p:nvPr/>
        </p:nvGrpSpPr>
        <p:grpSpPr>
          <a:xfrm>
            <a:off x="428625" y="3286125"/>
            <a:ext cx="2428875" cy="714375"/>
            <a:chOff x="5802323" y="3159125"/>
            <a:chExt cx="2428870" cy="714380"/>
          </a:xfrm>
        </p:grpSpPr>
        <p:sp>
          <p:nvSpPr>
            <p:cNvPr id="28" name="AutoShape 5"/>
            <p:cNvSpPr>
              <a:spLocks noChangeArrowheads="1"/>
            </p:cNvSpPr>
            <p:nvPr/>
          </p:nvSpPr>
          <p:spPr bwMode="auto">
            <a:xfrm>
              <a:off x="5929323" y="3284539"/>
              <a:ext cx="2301870" cy="588966"/>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选择需要重置密码的在线注册名单。</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9" name="Oval 10"/>
            <p:cNvSpPr>
              <a:spLocks noChangeArrowheads="1"/>
            </p:cNvSpPr>
            <p:nvPr/>
          </p:nvSpPr>
          <p:spPr bwMode="auto">
            <a:xfrm>
              <a:off x="5802323" y="3159125"/>
              <a:ext cx="269874"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8" name="图片 20"/>
          <p:cNvPicPr preferRelativeResize="0">
            <a:picLocks noChangeAspect="1"/>
          </p:cNvPicPr>
          <p:nvPr/>
        </p:nvPicPr>
        <p:blipFill>
          <a:blip r:embed="rId1"/>
          <a:stretch>
            <a:fillRect/>
          </a:stretch>
        </p:blipFill>
        <p:spPr>
          <a:xfrm>
            <a:off x="431800" y="1619250"/>
            <a:ext cx="8280400" cy="4321175"/>
          </a:xfrm>
          <a:prstGeom prst="rect">
            <a:avLst/>
          </a:prstGeom>
          <a:noFill/>
          <a:ln w="9525" cap="flat" cmpd="sng">
            <a:solidFill>
              <a:srgbClr val="002060"/>
            </a:solidFill>
            <a:prstDash val="solid"/>
            <a:miter/>
            <a:headEnd type="none" w="med" len="med"/>
            <a:tailEnd type="none" w="med" len="med"/>
          </a:ln>
        </p:spPr>
      </p:pic>
      <p:sp>
        <p:nvSpPr>
          <p:cNvPr id="2" name="标题 1"/>
          <p:cNvSpPr>
            <a:spLocks noGrp="1"/>
          </p:cNvSpPr>
          <p:nvPr>
            <p:ph type="title"/>
          </p:nvPr>
        </p:nvSpPr>
        <p:spPr>
          <a:xfrm>
            <a:off x="485775" y="214313"/>
            <a:ext cx="8229600" cy="642938"/>
          </a:xfrm>
        </p:spPr>
        <p:txBody>
          <a:bodyPr vert="horz"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17375E"/>
                </a:solidFill>
                <a:effectLst/>
                <a:uLnTx/>
                <a:uFillTx/>
                <a:latin typeface="+mj-lt"/>
                <a:ea typeface="+mj-ea"/>
                <a:cs typeface="+mj-cs"/>
              </a:rPr>
              <a:t>基本信息管理</a:t>
            </a: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　</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历史信息查询</a:t>
            </a:r>
            <a:endPar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34820"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访问路径：学生管理→基本信息管理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grpSp>
        <p:nvGrpSpPr>
          <p:cNvPr id="34822" name="组合 15"/>
          <p:cNvGrpSpPr/>
          <p:nvPr/>
        </p:nvGrpSpPr>
        <p:grpSpPr>
          <a:xfrm>
            <a:off x="1562100" y="3276600"/>
            <a:ext cx="2214563" cy="627063"/>
            <a:chOff x="5802323" y="3159125"/>
            <a:chExt cx="2214562" cy="627065"/>
          </a:xfrm>
        </p:grpSpPr>
        <p:sp>
          <p:nvSpPr>
            <p:cNvPr id="19" name="AutoShape 5"/>
            <p:cNvSpPr>
              <a:spLocks noChangeArrowheads="1"/>
            </p:cNvSpPr>
            <p:nvPr/>
          </p:nvSpPr>
          <p:spPr bwMode="auto">
            <a:xfrm>
              <a:off x="5929323" y="3284538"/>
              <a:ext cx="2087562"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选择需要查询历史信息的学生基本信息。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0"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4823" name="Line 6"/>
          <p:cNvSpPr/>
          <p:nvPr/>
        </p:nvSpPr>
        <p:spPr>
          <a:xfrm rot="7317938" flipH="1">
            <a:off x="1254125" y="3000375"/>
            <a:ext cx="92075" cy="730250"/>
          </a:xfrm>
          <a:prstGeom prst="line">
            <a:avLst/>
          </a:prstGeom>
          <a:ln w="19050" cap="flat" cmpd="sng">
            <a:solidFill>
              <a:srgbClr val="000066"/>
            </a:solidFill>
            <a:prstDash val="dash"/>
            <a:headEnd type="none" w="med" len="med"/>
            <a:tailEnd type="none" w="med" len="med"/>
          </a:ln>
        </p:spPr>
      </p:sp>
      <p:grpSp>
        <p:nvGrpSpPr>
          <p:cNvPr id="34824" name="组合 26"/>
          <p:cNvGrpSpPr/>
          <p:nvPr/>
        </p:nvGrpSpPr>
        <p:grpSpPr>
          <a:xfrm rot="2471493">
            <a:off x="609600" y="2755900"/>
            <a:ext cx="379413" cy="288925"/>
            <a:chOff x="4897646" y="4493223"/>
            <a:chExt cx="379575" cy="288925"/>
          </a:xfrm>
        </p:grpSpPr>
        <p:sp>
          <p:nvSpPr>
            <p:cNvPr id="3483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483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34825" name="组合 20"/>
          <p:cNvGrpSpPr/>
          <p:nvPr/>
        </p:nvGrpSpPr>
        <p:grpSpPr>
          <a:xfrm>
            <a:off x="5581650" y="4953000"/>
            <a:ext cx="2571750" cy="785813"/>
            <a:chOff x="5802323" y="3159125"/>
            <a:chExt cx="2571768" cy="785817"/>
          </a:xfrm>
        </p:grpSpPr>
        <p:sp>
          <p:nvSpPr>
            <p:cNvPr id="29" name="AutoShape 5"/>
            <p:cNvSpPr>
              <a:spLocks noChangeArrowheads="1"/>
            </p:cNvSpPr>
            <p:nvPr/>
          </p:nvSpPr>
          <p:spPr bwMode="auto">
            <a:xfrm>
              <a:off x="5929324" y="3284539"/>
              <a:ext cx="2444767" cy="660403"/>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历史信息查询</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按钮，进入学生基本信息历史信息查询页面。</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30"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4826" name="Line 6"/>
          <p:cNvSpPr/>
          <p:nvPr/>
        </p:nvSpPr>
        <p:spPr>
          <a:xfrm rot="7317938">
            <a:off x="5065713" y="5535613"/>
            <a:ext cx="673100" cy="169862"/>
          </a:xfrm>
          <a:prstGeom prst="line">
            <a:avLst/>
          </a:prstGeom>
          <a:ln w="19050" cap="flat" cmpd="sng">
            <a:solidFill>
              <a:srgbClr val="000066"/>
            </a:solidFill>
            <a:prstDash val="dash"/>
            <a:headEnd type="none" w="med" len="med"/>
            <a:tailEnd type="none" w="med" len="med"/>
          </a:ln>
        </p:spPr>
      </p:sp>
      <p:grpSp>
        <p:nvGrpSpPr>
          <p:cNvPr id="34827" name="组合 23"/>
          <p:cNvGrpSpPr/>
          <p:nvPr/>
        </p:nvGrpSpPr>
        <p:grpSpPr>
          <a:xfrm rot="2471493">
            <a:off x="4953000" y="5807075"/>
            <a:ext cx="379413" cy="288925"/>
            <a:chOff x="4897646" y="4493223"/>
            <a:chExt cx="379575" cy="288925"/>
          </a:xfrm>
        </p:grpSpPr>
        <p:sp>
          <p:nvSpPr>
            <p:cNvPr id="3482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482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85775" y="214313"/>
            <a:ext cx="8229600" cy="642938"/>
          </a:xfrm>
        </p:spPr>
        <p:txBody>
          <a:bodyPr vert="horz" wrap="square" lIns="91440" tIns="45720" rIns="91440" bIns="45720" numCol="1" anchor="ctr"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17375E"/>
                </a:solidFill>
                <a:effectLst/>
                <a:uLnTx/>
                <a:uFillTx/>
                <a:latin typeface="+mj-lt"/>
                <a:ea typeface="+mj-ea"/>
                <a:cs typeface="+mj-cs"/>
              </a:rPr>
              <a:t>基本信息管理</a:t>
            </a: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　</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历史信息查询（续）</a:t>
            </a:r>
            <a:endPar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35843"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操作角色：院系经办人、高校经办人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访问路径：学生管理→基本信息管理</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pic>
        <p:nvPicPr>
          <p:cNvPr id="35845" name="Picture 3"/>
          <p:cNvPicPr>
            <a:picLocks noGrp="1" noChangeAspect="1"/>
          </p:cNvPicPr>
          <p:nvPr>
            <p:ph sz="quarter" idx="1"/>
          </p:nvPr>
        </p:nvPicPr>
        <p:blipFill>
          <a:blip r:embed="rId1"/>
          <a:srcRect/>
          <a:stretch>
            <a:fillRect/>
          </a:stretch>
        </p:blipFill>
        <p:spPr>
          <a:xfrm>
            <a:off x="431800" y="1619250"/>
            <a:ext cx="7389813" cy="4473575"/>
          </a:xfrm>
          <a:ln w="3175">
            <a:solidFill>
              <a:srgbClr val="0000FF">
                <a:alpha val="100000"/>
              </a:srgbClr>
            </a:solidFill>
            <a:miter lim="800000"/>
            <a:headEnd/>
            <a:tailEnd/>
          </a:ln>
        </p:spPr>
      </p:pic>
      <p:sp>
        <p:nvSpPr>
          <p:cNvPr id="9" name="AutoShape 5"/>
          <p:cNvSpPr>
            <a:spLocks noChangeArrowheads="1"/>
          </p:cNvSpPr>
          <p:nvPr/>
        </p:nvSpPr>
        <p:spPr bwMode="auto">
          <a:xfrm>
            <a:off x="1839913" y="5170488"/>
            <a:ext cx="2444750" cy="660400"/>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取消</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按钮，系统关闭历史信息查询页面。</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35847" name="Line 6"/>
          <p:cNvSpPr/>
          <p:nvPr/>
        </p:nvSpPr>
        <p:spPr>
          <a:xfrm rot="7317938">
            <a:off x="1144588" y="5751513"/>
            <a:ext cx="635000" cy="192087"/>
          </a:xfrm>
          <a:prstGeom prst="line">
            <a:avLst/>
          </a:prstGeom>
          <a:ln w="19050" cap="flat" cmpd="sng">
            <a:solidFill>
              <a:srgbClr val="000066"/>
            </a:solidFill>
            <a:prstDash val="dash"/>
            <a:headEnd type="none" w="med" len="med"/>
            <a:tailEnd type="none" w="med" len="med"/>
          </a:ln>
        </p:spPr>
      </p:sp>
      <p:grpSp>
        <p:nvGrpSpPr>
          <p:cNvPr id="35848" name="组合 7"/>
          <p:cNvGrpSpPr/>
          <p:nvPr/>
        </p:nvGrpSpPr>
        <p:grpSpPr>
          <a:xfrm rot="2444757">
            <a:off x="827088" y="5876925"/>
            <a:ext cx="379412" cy="288925"/>
            <a:chOff x="4897646" y="4493223"/>
            <a:chExt cx="379575" cy="288925"/>
          </a:xfrm>
        </p:grpSpPr>
        <p:sp>
          <p:nvSpPr>
            <p:cNvPr id="3585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585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4"/>
          <p:cNvSpPr/>
          <p:nvPr/>
        </p:nvSpPr>
        <p:spPr>
          <a:xfrm>
            <a:off x="285750" y="2286000"/>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a:t>
            </a:r>
            <a:endParaRPr lang="zh-CN" altLang="en-US" sz="1400" dirty="0">
              <a:solidFill>
                <a:schemeClr val="bg1"/>
              </a:solidFill>
              <a:latin typeface="Arial" panose="020B0604020202020204" pitchFamily="34" charset="0"/>
            </a:endParaRPr>
          </a:p>
        </p:txBody>
      </p:sp>
      <p:sp>
        <p:nvSpPr>
          <p:cNvPr id="36867" name="Rectangle 4"/>
          <p:cNvSpPr/>
          <p:nvPr/>
        </p:nvSpPr>
        <p:spPr>
          <a:xfrm>
            <a:off x="285750" y="4175125"/>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a:t>
            </a:r>
            <a:endParaRPr lang="zh-CN" altLang="en-US" sz="1400" dirty="0">
              <a:solidFill>
                <a:schemeClr val="bg1"/>
              </a:solidFill>
              <a:latin typeface="Arial" panose="020B0604020202020204" pitchFamily="34" charset="0"/>
            </a:endParaRPr>
          </a:p>
        </p:txBody>
      </p:sp>
      <p:sp>
        <p:nvSpPr>
          <p:cNvPr id="36868" name="Rectangle 7"/>
          <p:cNvSpPr/>
          <p:nvPr/>
        </p:nvSpPr>
        <p:spPr>
          <a:xfrm>
            <a:off x="1441450" y="1857375"/>
            <a:ext cx="1512888"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高校管理员</a:t>
            </a:r>
            <a:endParaRPr lang="zh-CN" altLang="en-US" sz="1400" dirty="0">
              <a:solidFill>
                <a:schemeClr val="bg1"/>
              </a:solidFill>
              <a:latin typeface="Arial" panose="020B0604020202020204" pitchFamily="34" charset="0"/>
            </a:endParaRPr>
          </a:p>
        </p:txBody>
      </p:sp>
      <p:sp>
        <p:nvSpPr>
          <p:cNvPr id="36869" name="Rectangle 7"/>
          <p:cNvSpPr/>
          <p:nvPr/>
        </p:nvSpPr>
        <p:spPr>
          <a:xfrm>
            <a:off x="1441450" y="2428875"/>
            <a:ext cx="1512888"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高校经办人</a:t>
            </a:r>
            <a:endParaRPr lang="zh-CN" altLang="en-US" sz="1400" dirty="0">
              <a:solidFill>
                <a:schemeClr val="bg1"/>
              </a:solidFill>
              <a:latin typeface="Arial" panose="020B0604020202020204" pitchFamily="34" charset="0"/>
            </a:endParaRPr>
          </a:p>
        </p:txBody>
      </p:sp>
      <p:sp>
        <p:nvSpPr>
          <p:cNvPr id="36870" name="Rectangle 7"/>
          <p:cNvSpPr/>
          <p:nvPr/>
        </p:nvSpPr>
        <p:spPr>
          <a:xfrm>
            <a:off x="1444625" y="3000375"/>
            <a:ext cx="1512888" cy="2984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高校负责人</a:t>
            </a:r>
            <a:endParaRPr lang="zh-CN" altLang="en-US" sz="1400" dirty="0">
              <a:solidFill>
                <a:schemeClr val="bg1"/>
              </a:solidFill>
              <a:latin typeface="Arial" panose="020B0604020202020204" pitchFamily="34" charset="0"/>
            </a:endParaRPr>
          </a:p>
        </p:txBody>
      </p:sp>
      <p:sp>
        <p:nvSpPr>
          <p:cNvPr id="36871" name="Rectangle 7"/>
          <p:cNvSpPr/>
          <p:nvPr/>
        </p:nvSpPr>
        <p:spPr>
          <a:xfrm>
            <a:off x="1441450" y="3998913"/>
            <a:ext cx="1512888" cy="287337"/>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院系经办人</a:t>
            </a:r>
            <a:endParaRPr lang="zh-CN" altLang="en-US" sz="1400" dirty="0">
              <a:solidFill>
                <a:schemeClr val="bg1"/>
              </a:solidFill>
              <a:latin typeface="Arial" panose="020B0604020202020204" pitchFamily="34" charset="0"/>
            </a:endParaRPr>
          </a:p>
        </p:txBody>
      </p:sp>
      <p:sp>
        <p:nvSpPr>
          <p:cNvPr id="36872" name="Rectangle 7"/>
          <p:cNvSpPr/>
          <p:nvPr/>
        </p:nvSpPr>
        <p:spPr>
          <a:xfrm>
            <a:off x="1444625" y="4597400"/>
            <a:ext cx="1512888" cy="331788"/>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院系负责人</a:t>
            </a:r>
            <a:endParaRPr lang="zh-CN" altLang="en-US" sz="1400" dirty="0">
              <a:solidFill>
                <a:schemeClr val="bg1"/>
              </a:solidFill>
              <a:latin typeface="Arial" panose="020B0604020202020204" pitchFamily="34" charset="0"/>
            </a:endParaRPr>
          </a:p>
        </p:txBody>
      </p:sp>
      <p:sp>
        <p:nvSpPr>
          <p:cNvPr id="5" name="标题 4"/>
          <p:cNvSpPr>
            <a:spLocks noGrp="1"/>
          </p:cNvSpPr>
          <p:nvPr>
            <p:ph type="title"/>
          </p:nvPr>
        </p:nvSpPr>
        <p:spPr>
          <a:xfrm>
            <a:off x="485775" y="214313"/>
            <a:ext cx="8229600" cy="642938"/>
          </a:xfrm>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0" cap="none" spc="0" normalizeH="0" baseline="0" noProof="0" dirty="0">
                <a:ln>
                  <a:noFill/>
                </a:ln>
                <a:solidFill>
                  <a:schemeClr val="tx2">
                    <a:lumMod val="75000"/>
                  </a:schemeClr>
                </a:solidFill>
                <a:effectLst/>
                <a:uLnTx/>
                <a:uFillTx/>
                <a:latin typeface="+mj-lt"/>
                <a:ea typeface="+mj-ea"/>
                <a:cs typeface="+mj-cs"/>
              </a:rPr>
              <a:t>系统用户与功能关系　</a:t>
            </a:r>
            <a:r>
              <a:rPr kumimoji="0" lang="zh-CN" altLang="en-US" sz="2000" b="1" i="0" u="none" strike="noStrike" kern="0" cap="none" spc="0" normalizeH="0" baseline="0" noProof="0" dirty="0">
                <a:ln>
                  <a:noFill/>
                </a:ln>
                <a:solidFill>
                  <a:schemeClr val="tx2">
                    <a:lumMod val="75000"/>
                  </a:schemeClr>
                </a:solidFill>
                <a:effectLst/>
                <a:uLnTx/>
                <a:uFillTx/>
                <a:latin typeface="+mj-lt"/>
                <a:ea typeface="+mj-ea"/>
                <a:cs typeface="+mj-cs"/>
              </a:rPr>
              <a:t>（学生管理）</a:t>
            </a:r>
            <a:endParaRPr kumimoji="0" lang="zh-CN" altLang="en-US" sz="2000" b="1" i="0" u="none" strike="noStrike" kern="0" cap="none" spc="0" normalizeH="0" baseline="0" noProof="0" dirty="0">
              <a:ln>
                <a:noFill/>
              </a:ln>
              <a:solidFill>
                <a:schemeClr val="tx2">
                  <a:lumMod val="75000"/>
                </a:schemeClr>
              </a:solidFill>
              <a:effectLst/>
              <a:uLnTx/>
              <a:uFillTx/>
              <a:latin typeface="+mj-lt"/>
              <a:ea typeface="+mj-ea"/>
              <a:cs typeface="+mj-cs"/>
            </a:endParaRPr>
          </a:p>
        </p:txBody>
      </p:sp>
      <p:sp>
        <p:nvSpPr>
          <p:cNvPr id="36874" name="Line 44"/>
          <p:cNvSpPr/>
          <p:nvPr/>
        </p:nvSpPr>
        <p:spPr>
          <a:xfrm flipH="1">
            <a:off x="615950" y="3700463"/>
            <a:ext cx="8027988" cy="0"/>
          </a:xfrm>
          <a:prstGeom prst="line">
            <a:avLst/>
          </a:prstGeom>
          <a:ln w="19050" cap="flat" cmpd="sng">
            <a:solidFill>
              <a:srgbClr val="969696"/>
            </a:solidFill>
            <a:prstDash val="lgDash"/>
            <a:headEnd type="none" w="med" len="med"/>
            <a:tailEnd type="none" w="med" len="med"/>
          </a:ln>
        </p:spPr>
      </p:sp>
      <p:grpSp>
        <p:nvGrpSpPr>
          <p:cNvPr id="36875" name="组合 33"/>
          <p:cNvGrpSpPr/>
          <p:nvPr/>
        </p:nvGrpSpPr>
        <p:grpSpPr>
          <a:xfrm>
            <a:off x="3071813" y="3983038"/>
            <a:ext cx="1285875" cy="303212"/>
            <a:chOff x="4071934" y="3643314"/>
            <a:chExt cx="1285913" cy="303215"/>
          </a:xfrm>
        </p:grpSpPr>
        <p:sp>
          <p:nvSpPr>
            <p:cNvPr id="36898" name="AutoShape 5"/>
            <p:cNvSpPr/>
            <p:nvPr/>
          </p:nvSpPr>
          <p:spPr>
            <a:xfrm>
              <a:off x="4214813" y="3643314"/>
              <a:ext cx="1143034"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学生管理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6" name="Oval 10"/>
            <p:cNvSpPr>
              <a:spLocks noChangeArrowheads="1"/>
            </p:cNvSpPr>
            <p:nvPr/>
          </p:nvSpPr>
          <p:spPr bwMode="auto">
            <a:xfrm>
              <a:off x="4071934" y="3643314"/>
              <a:ext cx="269883" cy="269878"/>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36876" name="组合 36"/>
          <p:cNvGrpSpPr/>
          <p:nvPr/>
        </p:nvGrpSpPr>
        <p:grpSpPr>
          <a:xfrm>
            <a:off x="4500563" y="2409825"/>
            <a:ext cx="1428750" cy="303213"/>
            <a:chOff x="4071934" y="3643314"/>
            <a:chExt cx="1428769" cy="303215"/>
          </a:xfrm>
        </p:grpSpPr>
        <p:sp>
          <p:nvSpPr>
            <p:cNvPr id="36896" name="AutoShape 5"/>
            <p:cNvSpPr/>
            <p:nvPr/>
          </p:nvSpPr>
          <p:spPr>
            <a:xfrm>
              <a:off x="4214810" y="3644902"/>
              <a:ext cx="1285893" cy="30162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就学信息变更</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9" name="Oval 10"/>
            <p:cNvSpPr>
              <a:spLocks noChangeArrowheads="1"/>
            </p:cNvSpPr>
            <p:nvPr/>
          </p:nvSpPr>
          <p:spPr bwMode="auto">
            <a:xfrm>
              <a:off x="4071934" y="3643314"/>
              <a:ext cx="269879"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36877" name="组合 39"/>
          <p:cNvGrpSpPr/>
          <p:nvPr/>
        </p:nvGrpSpPr>
        <p:grpSpPr>
          <a:xfrm>
            <a:off x="6018213" y="2411413"/>
            <a:ext cx="1411287" cy="303212"/>
            <a:chOff x="4160518" y="3643314"/>
            <a:chExt cx="1411614" cy="303215"/>
          </a:xfrm>
        </p:grpSpPr>
        <p:sp>
          <p:nvSpPr>
            <p:cNvPr id="36894" name="AutoShape 5"/>
            <p:cNvSpPr/>
            <p:nvPr/>
          </p:nvSpPr>
          <p:spPr>
            <a:xfrm>
              <a:off x="4214810" y="3643314"/>
              <a:ext cx="1357322"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身份信息变更</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2" name="Oval 10"/>
            <p:cNvSpPr>
              <a:spLocks noChangeArrowheads="1"/>
            </p:cNvSpPr>
            <p:nvPr/>
          </p:nvSpPr>
          <p:spPr bwMode="auto">
            <a:xfrm>
              <a:off x="4160518" y="3643314"/>
              <a:ext cx="269938" cy="269878"/>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36878" name="组合 48"/>
          <p:cNvGrpSpPr/>
          <p:nvPr/>
        </p:nvGrpSpPr>
        <p:grpSpPr>
          <a:xfrm>
            <a:off x="5929313" y="3983038"/>
            <a:ext cx="1500187" cy="303212"/>
            <a:chOff x="4071934" y="3643314"/>
            <a:chExt cx="1500198" cy="303215"/>
          </a:xfrm>
        </p:grpSpPr>
        <p:sp>
          <p:nvSpPr>
            <p:cNvPr id="36892" name="AutoShape 5"/>
            <p:cNvSpPr/>
            <p:nvPr/>
          </p:nvSpPr>
          <p:spPr>
            <a:xfrm>
              <a:off x="4214810" y="3643314"/>
              <a:ext cx="1357322"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身份信息变更</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70" name="Oval 10"/>
            <p:cNvSpPr>
              <a:spLocks noChangeArrowheads="1"/>
            </p:cNvSpPr>
            <p:nvPr/>
          </p:nvSpPr>
          <p:spPr bwMode="auto">
            <a:xfrm>
              <a:off x="4071934" y="3643314"/>
              <a:ext cx="269877" cy="269878"/>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36879" name="组合 33"/>
          <p:cNvGrpSpPr/>
          <p:nvPr/>
        </p:nvGrpSpPr>
        <p:grpSpPr>
          <a:xfrm>
            <a:off x="3071813" y="2409825"/>
            <a:ext cx="1285875" cy="303213"/>
            <a:chOff x="4071934" y="3643314"/>
            <a:chExt cx="1285913" cy="303215"/>
          </a:xfrm>
        </p:grpSpPr>
        <p:sp>
          <p:nvSpPr>
            <p:cNvPr id="36890" name="AutoShape 5"/>
            <p:cNvSpPr/>
            <p:nvPr/>
          </p:nvSpPr>
          <p:spPr>
            <a:xfrm>
              <a:off x="4214813" y="3643314"/>
              <a:ext cx="1143034"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学生管理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7" name="Oval 10"/>
            <p:cNvSpPr>
              <a:spLocks noChangeArrowheads="1"/>
            </p:cNvSpPr>
            <p:nvPr/>
          </p:nvSpPr>
          <p:spPr bwMode="auto">
            <a:xfrm>
              <a:off x="4071934" y="3643314"/>
              <a:ext cx="269883"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cxnSp>
        <p:nvCxnSpPr>
          <p:cNvPr id="48" name="直接连接符 47"/>
          <p:cNvCxnSpPr/>
          <p:nvPr/>
        </p:nvCxnSpPr>
        <p:spPr>
          <a:xfrm flipV="1">
            <a:off x="1436688" y="2286000"/>
            <a:ext cx="7421563"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1436688" y="2857500"/>
            <a:ext cx="7421563"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436688" y="4429125"/>
            <a:ext cx="7421563"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4500563" y="2320925"/>
            <a:ext cx="1423988" cy="500063"/>
          </a:xfrm>
          <a:prstGeom prst="roundRect">
            <a:avLst/>
          </a:prstGeom>
          <a:solidFill>
            <a:schemeClr val="accent1">
              <a:alpha val="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36884" name="组合 39"/>
          <p:cNvGrpSpPr/>
          <p:nvPr/>
        </p:nvGrpSpPr>
        <p:grpSpPr>
          <a:xfrm>
            <a:off x="7635875" y="2428875"/>
            <a:ext cx="1222375" cy="303213"/>
            <a:chOff x="4071934" y="3643314"/>
            <a:chExt cx="1222350" cy="303215"/>
          </a:xfrm>
        </p:grpSpPr>
        <p:sp>
          <p:nvSpPr>
            <p:cNvPr id="36888" name="AutoShape 5"/>
            <p:cNvSpPr/>
            <p:nvPr/>
          </p:nvSpPr>
          <p:spPr>
            <a:xfrm>
              <a:off x="4214806" y="3643314"/>
              <a:ext cx="1079478"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联系记录</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2" name="Oval 10"/>
            <p:cNvSpPr>
              <a:spLocks noChangeArrowheads="1"/>
            </p:cNvSpPr>
            <p:nvPr/>
          </p:nvSpPr>
          <p:spPr bwMode="auto">
            <a:xfrm>
              <a:off x="4071934" y="3643314"/>
              <a:ext cx="269869"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4</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36885" name="组合 48"/>
          <p:cNvGrpSpPr/>
          <p:nvPr/>
        </p:nvGrpSpPr>
        <p:grpSpPr>
          <a:xfrm>
            <a:off x="7635875" y="4000500"/>
            <a:ext cx="1222375" cy="303213"/>
            <a:chOff x="4071934" y="3643314"/>
            <a:chExt cx="1222350" cy="303215"/>
          </a:xfrm>
        </p:grpSpPr>
        <p:sp>
          <p:nvSpPr>
            <p:cNvPr id="36886" name="AutoShape 5"/>
            <p:cNvSpPr/>
            <p:nvPr/>
          </p:nvSpPr>
          <p:spPr>
            <a:xfrm>
              <a:off x="4214806" y="3643314"/>
              <a:ext cx="1079478"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联系记录</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7" name="Oval 10"/>
            <p:cNvSpPr>
              <a:spLocks noChangeArrowheads="1"/>
            </p:cNvSpPr>
            <p:nvPr/>
          </p:nvSpPr>
          <p:spPr bwMode="auto">
            <a:xfrm>
              <a:off x="4071934" y="3643314"/>
              <a:ext cx="269869"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4</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Picture 12"/>
          <p:cNvPicPr>
            <a:picLocks noChangeAspect="1"/>
          </p:cNvPicPr>
          <p:nvPr/>
        </p:nvPicPr>
        <p:blipFill>
          <a:blip r:embed="rId1"/>
          <a:stretch>
            <a:fillRect/>
          </a:stretch>
        </p:blipFill>
        <p:spPr>
          <a:xfrm>
            <a:off x="431800" y="1619250"/>
            <a:ext cx="8280400" cy="3835400"/>
          </a:xfrm>
          <a:prstGeom prst="rect">
            <a:avLst/>
          </a:prstGeom>
          <a:noFill/>
          <a:ln w="9525" cap="flat" cmpd="sng">
            <a:solidFill>
              <a:schemeClr val="accent1"/>
            </a:solidFill>
            <a:prstDash val="solid"/>
            <a:miter/>
            <a:headEnd type="none" w="med" len="med"/>
            <a:tailEnd type="none" w="med" len="med"/>
          </a:ln>
        </p:spPr>
      </p:pic>
      <p:sp>
        <p:nvSpPr>
          <p:cNvPr id="3891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zh-CN" altLang="en-US" sz="2800" b="1" dirty="0">
                <a:solidFill>
                  <a:srgbClr val="17375E"/>
                </a:solidFill>
              </a:rPr>
              <a:t>就学信息变更　</a:t>
            </a:r>
            <a:r>
              <a:rPr lang="zh-CN" altLang="en-US" sz="2000" b="1" dirty="0">
                <a:solidFill>
                  <a:srgbClr val="17375E"/>
                </a:solidFill>
              </a:rPr>
              <a:t>新增</a:t>
            </a:r>
            <a:endParaRPr lang="zh-CN" altLang="en-US" sz="2000" b="1" dirty="0">
              <a:solidFill>
                <a:srgbClr val="17375E"/>
              </a:solidFill>
            </a:endParaRPr>
          </a:p>
        </p:txBody>
      </p:sp>
      <p:sp>
        <p:nvSpPr>
          <p:cNvPr id="38916"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3891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访问路径：信息变更→就学信息变更</a:t>
            </a:r>
            <a:endParaRPr lang="zh-CN" altLang="en-US" sz="1600" dirty="0">
              <a:latin typeface="华文楷体" panose="02010600040101010101" pitchFamily="2" charset="-122"/>
              <a:ea typeface="华文楷体" panose="02010600040101010101" pitchFamily="2" charset="-122"/>
            </a:endParaRPr>
          </a:p>
        </p:txBody>
      </p:sp>
      <p:sp>
        <p:nvSpPr>
          <p:cNvPr id="38918" name="AutoShape 5"/>
          <p:cNvSpPr/>
          <p:nvPr/>
        </p:nvSpPr>
        <p:spPr>
          <a:xfrm>
            <a:off x="1766888" y="5084763"/>
            <a:ext cx="2444750" cy="66040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新增</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按钮，进入就学信息变更新增页面。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grpSp>
        <p:nvGrpSpPr>
          <p:cNvPr id="38919" name="组合 7"/>
          <p:cNvGrpSpPr/>
          <p:nvPr/>
        </p:nvGrpSpPr>
        <p:grpSpPr>
          <a:xfrm rot="2444757">
            <a:off x="660400" y="5283200"/>
            <a:ext cx="379413" cy="288925"/>
            <a:chOff x="4897646" y="4493223"/>
            <a:chExt cx="379575" cy="288925"/>
          </a:xfrm>
        </p:grpSpPr>
        <p:sp>
          <p:nvSpPr>
            <p:cNvPr id="3892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892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38920" name="Line 6"/>
          <p:cNvSpPr/>
          <p:nvPr/>
        </p:nvSpPr>
        <p:spPr>
          <a:xfrm rot="7317938">
            <a:off x="1131888" y="5205413"/>
            <a:ext cx="493712" cy="379412"/>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zh-CN" altLang="en-US" sz="2800" b="1" dirty="0">
                <a:solidFill>
                  <a:srgbClr val="17375E"/>
                </a:solidFill>
              </a:rPr>
              <a:t>就学信息变更　</a:t>
            </a:r>
            <a:r>
              <a:rPr lang="zh-CN" altLang="en-US" sz="2000" b="1" dirty="0">
                <a:solidFill>
                  <a:srgbClr val="17375E"/>
                </a:solidFill>
              </a:rPr>
              <a:t>新增（续）</a:t>
            </a:r>
            <a:endParaRPr lang="zh-CN" altLang="en-US" sz="2000" b="1" dirty="0">
              <a:solidFill>
                <a:srgbClr val="17375E"/>
              </a:solidFill>
            </a:endParaRPr>
          </a:p>
        </p:txBody>
      </p:sp>
      <p:sp>
        <p:nvSpPr>
          <p:cNvPr id="39939"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39940"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访问路径：信息变更→就学信息变更</a:t>
            </a:r>
            <a:endParaRPr lang="zh-CN" altLang="en-US" sz="1600" dirty="0">
              <a:latin typeface="华文楷体" panose="02010600040101010101" pitchFamily="2" charset="-122"/>
              <a:ea typeface="华文楷体" panose="02010600040101010101" pitchFamily="2" charset="-122"/>
            </a:endParaRPr>
          </a:p>
        </p:txBody>
      </p:sp>
      <p:pic>
        <p:nvPicPr>
          <p:cNvPr id="39941" name="Picture 2"/>
          <p:cNvPicPr>
            <a:picLocks noChangeAspect="1"/>
          </p:cNvPicPr>
          <p:nvPr/>
        </p:nvPicPr>
        <p:blipFill>
          <a:blip r:embed="rId1"/>
          <a:stretch>
            <a:fillRect/>
          </a:stretch>
        </p:blipFill>
        <p:spPr>
          <a:xfrm>
            <a:off x="431800" y="1619250"/>
            <a:ext cx="5734050" cy="4286250"/>
          </a:xfrm>
          <a:prstGeom prst="rect">
            <a:avLst/>
          </a:prstGeom>
          <a:noFill/>
          <a:ln w="9525">
            <a:noFill/>
          </a:ln>
        </p:spPr>
      </p:pic>
      <p:grpSp>
        <p:nvGrpSpPr>
          <p:cNvPr id="39942" name="组合 18"/>
          <p:cNvGrpSpPr/>
          <p:nvPr/>
        </p:nvGrpSpPr>
        <p:grpSpPr>
          <a:xfrm rot="2471493">
            <a:off x="803275" y="5643563"/>
            <a:ext cx="379413" cy="288925"/>
            <a:chOff x="4897646" y="4493223"/>
            <a:chExt cx="379575" cy="288925"/>
          </a:xfrm>
        </p:grpSpPr>
        <p:sp>
          <p:nvSpPr>
            <p:cNvPr id="3995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995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39943" name="组合 14"/>
          <p:cNvGrpSpPr/>
          <p:nvPr/>
        </p:nvGrpSpPr>
        <p:grpSpPr>
          <a:xfrm>
            <a:off x="2460625" y="4645025"/>
            <a:ext cx="2479675" cy="884238"/>
            <a:chOff x="5675903" y="3051498"/>
            <a:chExt cx="2597993" cy="819673"/>
          </a:xfrm>
        </p:grpSpPr>
        <p:sp>
          <p:nvSpPr>
            <p:cNvPr id="39948" name="AutoShape 5"/>
            <p:cNvSpPr/>
            <p:nvPr/>
          </p:nvSpPr>
          <p:spPr>
            <a:xfrm>
              <a:off x="5828553" y="3211909"/>
              <a:ext cx="2445343" cy="65926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输入就学信息变更信息后，点击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确定</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按钮，系统保存就学信息变更信息。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2" name="Oval 10"/>
            <p:cNvSpPr>
              <a:spLocks noChangeArrowheads="1"/>
            </p:cNvSpPr>
            <p:nvPr/>
          </p:nvSpPr>
          <p:spPr bwMode="auto">
            <a:xfrm>
              <a:off x="5675903" y="3051498"/>
              <a:ext cx="269446" cy="270772"/>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9944" name="Line 6"/>
          <p:cNvSpPr/>
          <p:nvPr/>
        </p:nvSpPr>
        <p:spPr>
          <a:xfrm rot="7317938">
            <a:off x="1308100" y="5041900"/>
            <a:ext cx="930275" cy="633413"/>
          </a:xfrm>
          <a:prstGeom prst="line">
            <a:avLst/>
          </a:prstGeom>
          <a:ln w="19050" cap="flat" cmpd="sng">
            <a:solidFill>
              <a:srgbClr val="000066"/>
            </a:solidFill>
            <a:prstDash val="dash"/>
            <a:headEnd type="none" w="med" len="med"/>
            <a:tailEnd type="none" w="med" len="med"/>
          </a:ln>
        </p:spPr>
      </p:sp>
      <p:sp>
        <p:nvSpPr>
          <p:cNvPr id="39945" name="AutoShape 5"/>
          <p:cNvSpPr/>
          <p:nvPr/>
        </p:nvSpPr>
        <p:spPr>
          <a:xfrm>
            <a:off x="4643438" y="3414713"/>
            <a:ext cx="2087562" cy="50165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输入就学信息变更信息。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6" name="Oval 10"/>
          <p:cNvSpPr>
            <a:spLocks noChangeArrowheads="1"/>
          </p:cNvSpPr>
          <p:nvPr/>
        </p:nvSpPr>
        <p:spPr bwMode="auto">
          <a:xfrm>
            <a:off x="4440238" y="3208338"/>
            <a:ext cx="269875" cy="26987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sp>
        <p:nvSpPr>
          <p:cNvPr id="39947" name="Line 6"/>
          <p:cNvSpPr/>
          <p:nvPr/>
        </p:nvSpPr>
        <p:spPr>
          <a:xfrm rot="7317938">
            <a:off x="3613150" y="3622675"/>
            <a:ext cx="954088" cy="709613"/>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zh-CN" altLang="en-US" sz="2800" b="1" dirty="0">
                <a:solidFill>
                  <a:srgbClr val="17375E"/>
                </a:solidFill>
              </a:rPr>
              <a:t>就学信息变更　</a:t>
            </a:r>
            <a:r>
              <a:rPr lang="zh-CN" altLang="en-US" sz="2000" b="1" dirty="0">
                <a:solidFill>
                  <a:srgbClr val="17375E"/>
                </a:solidFill>
              </a:rPr>
              <a:t>新增（续）</a:t>
            </a:r>
            <a:endParaRPr lang="zh-CN" altLang="en-US" sz="2000" b="1" dirty="0">
              <a:solidFill>
                <a:srgbClr val="17375E"/>
              </a:solidFill>
            </a:endParaRPr>
          </a:p>
        </p:txBody>
      </p:sp>
      <p:sp>
        <p:nvSpPr>
          <p:cNvPr id="40963"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sym typeface="Arial" panose="020B0604020202020204" pitchFamily="34" charset="0"/>
              </a:rPr>
            </a:fld>
            <a:endParaRPr lang="zh-CN" altLang="en-US" dirty="0">
              <a:latin typeface="Calibri" panose="020F0502020204030204" pitchFamily="34" charset="0"/>
              <a:sym typeface="Arial" panose="020B0604020202020204" pitchFamily="34" charset="0"/>
            </a:endParaRPr>
          </a:p>
        </p:txBody>
      </p:sp>
      <p:sp>
        <p:nvSpPr>
          <p:cNvPr id="40964"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访问路径：信息变更→就学信息变更</a:t>
            </a:r>
            <a:endParaRPr lang="zh-CN" altLang="en-US" sz="1600" dirty="0">
              <a:latin typeface="华文楷体" panose="02010600040101010101" pitchFamily="2" charset="-122"/>
              <a:ea typeface="华文楷体" panose="02010600040101010101" pitchFamily="2" charset="-122"/>
            </a:endParaRPr>
          </a:p>
        </p:txBody>
      </p:sp>
      <p:pic>
        <p:nvPicPr>
          <p:cNvPr id="40965" name="Picture 3"/>
          <p:cNvPicPr>
            <a:picLocks noChangeAspect="1"/>
          </p:cNvPicPr>
          <p:nvPr/>
        </p:nvPicPr>
        <p:blipFill>
          <a:blip r:embed="rId1"/>
          <a:stretch>
            <a:fillRect/>
          </a:stretch>
        </p:blipFill>
        <p:spPr>
          <a:xfrm>
            <a:off x="431800" y="1619250"/>
            <a:ext cx="5724525" cy="4276725"/>
          </a:xfrm>
          <a:prstGeom prst="rect">
            <a:avLst/>
          </a:prstGeom>
          <a:noFill/>
          <a:ln w="9525">
            <a:noFill/>
          </a:ln>
        </p:spPr>
      </p:pic>
      <p:sp>
        <p:nvSpPr>
          <p:cNvPr id="40966" name="AutoShape 5"/>
          <p:cNvSpPr/>
          <p:nvPr/>
        </p:nvSpPr>
        <p:spPr>
          <a:xfrm>
            <a:off x="4953000" y="4899025"/>
            <a:ext cx="2387600" cy="94138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异动类型为：复学、留级、跳级、转专业、转班、升学、转院系。毕业日期发生变化，系统提示是否自动生成身份信息变更。</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16" name="Oval 10"/>
          <p:cNvSpPr>
            <a:spLocks noChangeArrowheads="1"/>
          </p:cNvSpPr>
          <p:nvPr/>
        </p:nvSpPr>
        <p:spPr bwMode="auto">
          <a:xfrm>
            <a:off x="4953000" y="4675188"/>
            <a:ext cx="269875" cy="26987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sp>
        <p:nvSpPr>
          <p:cNvPr id="40968" name="Line 6"/>
          <p:cNvSpPr/>
          <p:nvPr/>
        </p:nvSpPr>
        <p:spPr>
          <a:xfrm rot="7317938" flipH="1" flipV="1">
            <a:off x="4078288" y="3198813"/>
            <a:ext cx="107950" cy="1990725"/>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zh-CN" altLang="en-US" sz="2800" b="1" dirty="0">
                <a:solidFill>
                  <a:srgbClr val="17375E"/>
                </a:solidFill>
              </a:rPr>
              <a:t>就学信息变更　</a:t>
            </a:r>
            <a:r>
              <a:rPr lang="zh-CN" altLang="en-US" sz="2000" b="1" dirty="0">
                <a:solidFill>
                  <a:srgbClr val="17375E"/>
                </a:solidFill>
              </a:rPr>
              <a:t>删除</a:t>
            </a:r>
            <a:endParaRPr lang="zh-CN" altLang="en-US" sz="2000" b="1" dirty="0">
              <a:solidFill>
                <a:srgbClr val="17375E"/>
              </a:solidFill>
            </a:endParaRPr>
          </a:p>
        </p:txBody>
      </p:sp>
      <p:sp>
        <p:nvSpPr>
          <p:cNvPr id="41987"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41988"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访问路径：信息变更→就学信息变更</a:t>
            </a:r>
            <a:endParaRPr lang="zh-CN" altLang="en-US" sz="1600" dirty="0">
              <a:latin typeface="华文楷体" panose="02010600040101010101" pitchFamily="2" charset="-122"/>
              <a:ea typeface="华文楷体" panose="02010600040101010101" pitchFamily="2" charset="-122"/>
            </a:endParaRPr>
          </a:p>
        </p:txBody>
      </p:sp>
      <p:pic>
        <p:nvPicPr>
          <p:cNvPr id="41989" name="Picture 2"/>
          <p:cNvPicPr/>
          <p:nvPr/>
        </p:nvPicPr>
        <p:blipFill>
          <a:blip r:embed="rId1"/>
          <a:stretch>
            <a:fillRect/>
          </a:stretch>
        </p:blipFill>
        <p:spPr>
          <a:xfrm>
            <a:off x="431800" y="1619250"/>
            <a:ext cx="8280400" cy="4500563"/>
          </a:xfrm>
          <a:prstGeom prst="rect">
            <a:avLst/>
          </a:prstGeom>
          <a:noFill/>
          <a:ln w="9525">
            <a:noFill/>
          </a:ln>
        </p:spPr>
      </p:pic>
      <p:grpSp>
        <p:nvGrpSpPr>
          <p:cNvPr id="41990" name="组合 23"/>
          <p:cNvGrpSpPr/>
          <p:nvPr/>
        </p:nvGrpSpPr>
        <p:grpSpPr>
          <a:xfrm rot="2471493">
            <a:off x="1131888" y="5715000"/>
            <a:ext cx="315912" cy="466725"/>
            <a:chOff x="5033546" y="4729465"/>
            <a:chExt cx="316623" cy="466294"/>
          </a:xfrm>
        </p:grpSpPr>
        <p:sp>
          <p:nvSpPr>
            <p:cNvPr id="42001" name="Line 7"/>
            <p:cNvSpPr/>
            <p:nvPr/>
          </p:nvSpPr>
          <p:spPr>
            <a:xfrm rot="-1169779" flipH="1">
              <a:off x="5123330" y="4729465"/>
              <a:ext cx="226839" cy="292377"/>
            </a:xfrm>
            <a:prstGeom prst="line">
              <a:avLst/>
            </a:prstGeom>
            <a:ln w="31750" cap="flat" cmpd="sng">
              <a:solidFill>
                <a:srgbClr val="FF0000"/>
              </a:solidFill>
              <a:prstDash val="solid"/>
              <a:headEnd type="none" w="med" len="med"/>
              <a:tailEnd type="stealth" w="lg" len="lg"/>
            </a:ln>
          </p:spPr>
        </p:sp>
        <p:sp>
          <p:nvSpPr>
            <p:cNvPr id="42002" name="AutoShape 8"/>
            <p:cNvSpPr/>
            <p:nvPr/>
          </p:nvSpPr>
          <p:spPr>
            <a:xfrm rot="-1169779">
              <a:off x="5033546" y="4906834"/>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41991" name="Line 6"/>
          <p:cNvSpPr/>
          <p:nvPr/>
        </p:nvSpPr>
        <p:spPr>
          <a:xfrm rot="7317938">
            <a:off x="1433513" y="5538788"/>
            <a:ext cx="614362" cy="147637"/>
          </a:xfrm>
          <a:prstGeom prst="line">
            <a:avLst/>
          </a:prstGeom>
          <a:ln w="19050" cap="flat" cmpd="sng">
            <a:solidFill>
              <a:srgbClr val="000066"/>
            </a:solidFill>
            <a:prstDash val="dash"/>
            <a:headEnd type="none" w="med" len="med"/>
            <a:tailEnd type="none" w="med" len="med"/>
          </a:ln>
        </p:spPr>
      </p:sp>
      <p:grpSp>
        <p:nvGrpSpPr>
          <p:cNvPr id="41992" name="组合 20"/>
          <p:cNvGrpSpPr/>
          <p:nvPr/>
        </p:nvGrpSpPr>
        <p:grpSpPr>
          <a:xfrm>
            <a:off x="1900238" y="5032375"/>
            <a:ext cx="2571750" cy="785813"/>
            <a:chOff x="5802323" y="3159125"/>
            <a:chExt cx="2571768" cy="785816"/>
          </a:xfrm>
        </p:grpSpPr>
        <p:sp>
          <p:nvSpPr>
            <p:cNvPr id="41999" name="AutoShape 5"/>
            <p:cNvSpPr/>
            <p:nvPr/>
          </p:nvSpPr>
          <p:spPr>
            <a:xfrm>
              <a:off x="5929324" y="3284538"/>
              <a:ext cx="2444767" cy="66040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删除</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按钮，系统删除该条就学信息变更信息。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7"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1993" name="Line 6"/>
          <p:cNvSpPr/>
          <p:nvPr/>
        </p:nvSpPr>
        <p:spPr>
          <a:xfrm rot="7317938" flipH="1">
            <a:off x="1363663" y="3459163"/>
            <a:ext cx="50800" cy="446087"/>
          </a:xfrm>
          <a:prstGeom prst="line">
            <a:avLst/>
          </a:prstGeom>
          <a:ln w="19050" cap="flat" cmpd="sng">
            <a:solidFill>
              <a:srgbClr val="000066"/>
            </a:solidFill>
            <a:prstDash val="dash"/>
            <a:headEnd type="none" w="med" len="med"/>
            <a:tailEnd type="none" w="med" len="med"/>
          </a:ln>
        </p:spPr>
      </p:sp>
      <p:grpSp>
        <p:nvGrpSpPr>
          <p:cNvPr id="41994" name="组合 47"/>
          <p:cNvGrpSpPr/>
          <p:nvPr/>
        </p:nvGrpSpPr>
        <p:grpSpPr>
          <a:xfrm rot="2471493">
            <a:off x="701675" y="2952750"/>
            <a:ext cx="379413" cy="288925"/>
            <a:chOff x="4897646" y="4493223"/>
            <a:chExt cx="379575" cy="288925"/>
          </a:xfrm>
        </p:grpSpPr>
        <p:sp>
          <p:nvSpPr>
            <p:cNvPr id="4199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199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41995" name="AutoShape 5"/>
          <p:cNvSpPr/>
          <p:nvPr/>
        </p:nvSpPr>
        <p:spPr>
          <a:xfrm>
            <a:off x="1878013" y="3833813"/>
            <a:ext cx="2087562" cy="50165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选择需要删除的就学信息变更信息。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33" name="Oval 10"/>
          <p:cNvSpPr>
            <a:spLocks noChangeArrowheads="1"/>
          </p:cNvSpPr>
          <p:nvPr/>
        </p:nvSpPr>
        <p:spPr bwMode="auto">
          <a:xfrm>
            <a:off x="1706563" y="3683000"/>
            <a:ext cx="269875" cy="26987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4"/>
          <p:cNvSpPr>
            <a:spLocks noGrp="1"/>
          </p:cNvSpPr>
          <p:nvPr>
            <p:ph type="title"/>
          </p:nvPr>
        </p:nvSpPr>
        <p:spPr>
          <a:xfrm>
            <a:off x="468313" y="188913"/>
            <a:ext cx="8229600" cy="642937"/>
          </a:xfrm>
        </p:spPr>
        <p:txBody>
          <a:bodyPr vert="horz" wrap="square" lIns="91440" tIns="45720" rIns="91440" bIns="45720" anchor="ctr" anchorCtr="0"/>
          <a:p>
            <a:pPr algn="l"/>
            <a:r>
              <a:rPr lang="zh-CN" altLang="en-US" sz="2800" b="1" dirty="0">
                <a:solidFill>
                  <a:srgbClr val="17375E"/>
                </a:solidFill>
              </a:rPr>
              <a:t>系统用户与功能关系　</a:t>
            </a:r>
            <a:r>
              <a:rPr lang="zh-CN" altLang="en-US" sz="2000" b="1" dirty="0">
                <a:solidFill>
                  <a:srgbClr val="17375E"/>
                </a:solidFill>
              </a:rPr>
              <a:t>（学生管理）</a:t>
            </a:r>
            <a:endParaRPr lang="zh-CN" altLang="en-US" sz="2000" b="1" dirty="0">
              <a:solidFill>
                <a:srgbClr val="17375E"/>
              </a:solidFill>
            </a:endParaRPr>
          </a:p>
        </p:txBody>
      </p:sp>
      <p:sp>
        <p:nvSpPr>
          <p:cNvPr id="43011" name="Rectangle 4"/>
          <p:cNvSpPr/>
          <p:nvPr/>
        </p:nvSpPr>
        <p:spPr>
          <a:xfrm>
            <a:off x="285750" y="2286000"/>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a:t>
            </a:r>
            <a:endParaRPr lang="zh-CN" altLang="en-US" sz="1400" dirty="0">
              <a:solidFill>
                <a:schemeClr val="bg1"/>
              </a:solidFill>
              <a:latin typeface="Arial" panose="020B0604020202020204" pitchFamily="34" charset="0"/>
            </a:endParaRPr>
          </a:p>
        </p:txBody>
      </p:sp>
      <p:sp>
        <p:nvSpPr>
          <p:cNvPr id="43012" name="Rectangle 4"/>
          <p:cNvSpPr/>
          <p:nvPr/>
        </p:nvSpPr>
        <p:spPr>
          <a:xfrm>
            <a:off x="285750" y="4175125"/>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a:t>
            </a:r>
            <a:endParaRPr lang="zh-CN" altLang="en-US" sz="1400" dirty="0">
              <a:solidFill>
                <a:schemeClr val="bg1"/>
              </a:solidFill>
              <a:latin typeface="Arial" panose="020B0604020202020204" pitchFamily="34" charset="0"/>
            </a:endParaRPr>
          </a:p>
        </p:txBody>
      </p:sp>
      <p:sp>
        <p:nvSpPr>
          <p:cNvPr id="43013" name="Rectangle 7"/>
          <p:cNvSpPr/>
          <p:nvPr/>
        </p:nvSpPr>
        <p:spPr>
          <a:xfrm>
            <a:off x="1441450" y="1857375"/>
            <a:ext cx="1512888"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高校管理员</a:t>
            </a:r>
            <a:endParaRPr lang="zh-CN" altLang="en-US" sz="1400" dirty="0">
              <a:solidFill>
                <a:schemeClr val="bg1"/>
              </a:solidFill>
              <a:latin typeface="Arial" panose="020B0604020202020204" pitchFamily="34" charset="0"/>
            </a:endParaRPr>
          </a:p>
        </p:txBody>
      </p:sp>
      <p:sp>
        <p:nvSpPr>
          <p:cNvPr id="43014" name="Rectangle 7"/>
          <p:cNvSpPr/>
          <p:nvPr/>
        </p:nvSpPr>
        <p:spPr>
          <a:xfrm>
            <a:off x="1441450" y="2428875"/>
            <a:ext cx="1512888"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高校经办人</a:t>
            </a:r>
            <a:endParaRPr lang="zh-CN" altLang="en-US" sz="1400" dirty="0">
              <a:solidFill>
                <a:schemeClr val="bg1"/>
              </a:solidFill>
              <a:latin typeface="Arial" panose="020B0604020202020204" pitchFamily="34" charset="0"/>
            </a:endParaRPr>
          </a:p>
        </p:txBody>
      </p:sp>
      <p:sp>
        <p:nvSpPr>
          <p:cNvPr id="43015" name="Rectangle 7"/>
          <p:cNvSpPr/>
          <p:nvPr/>
        </p:nvSpPr>
        <p:spPr>
          <a:xfrm>
            <a:off x="1444625" y="3000375"/>
            <a:ext cx="1512888" cy="2984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高校负责人</a:t>
            </a:r>
            <a:endParaRPr lang="zh-CN" altLang="en-US" sz="1400" dirty="0">
              <a:solidFill>
                <a:schemeClr val="bg1"/>
              </a:solidFill>
              <a:latin typeface="Arial" panose="020B0604020202020204" pitchFamily="34" charset="0"/>
            </a:endParaRPr>
          </a:p>
        </p:txBody>
      </p:sp>
      <p:sp>
        <p:nvSpPr>
          <p:cNvPr id="43016" name="Rectangle 7"/>
          <p:cNvSpPr/>
          <p:nvPr/>
        </p:nvSpPr>
        <p:spPr>
          <a:xfrm>
            <a:off x="1441450" y="3998913"/>
            <a:ext cx="1512888" cy="287337"/>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院系经办人</a:t>
            </a:r>
            <a:endParaRPr lang="zh-CN" altLang="en-US" sz="1400" dirty="0">
              <a:solidFill>
                <a:schemeClr val="bg1"/>
              </a:solidFill>
              <a:latin typeface="Arial" panose="020B0604020202020204" pitchFamily="34" charset="0"/>
            </a:endParaRPr>
          </a:p>
        </p:txBody>
      </p:sp>
      <p:sp>
        <p:nvSpPr>
          <p:cNvPr id="43017" name="Rectangle 7"/>
          <p:cNvSpPr/>
          <p:nvPr/>
        </p:nvSpPr>
        <p:spPr>
          <a:xfrm>
            <a:off x="1444625" y="4597400"/>
            <a:ext cx="1512888" cy="331788"/>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院系负责人</a:t>
            </a:r>
            <a:endParaRPr lang="zh-CN" altLang="en-US" sz="1400" dirty="0">
              <a:solidFill>
                <a:schemeClr val="bg1"/>
              </a:solidFill>
              <a:latin typeface="Arial" panose="020B0604020202020204" pitchFamily="34" charset="0"/>
            </a:endParaRPr>
          </a:p>
        </p:txBody>
      </p:sp>
      <p:sp>
        <p:nvSpPr>
          <p:cNvPr id="43018" name="Line 44"/>
          <p:cNvSpPr/>
          <p:nvPr/>
        </p:nvSpPr>
        <p:spPr>
          <a:xfrm flipH="1">
            <a:off x="615950" y="3700463"/>
            <a:ext cx="8027988" cy="0"/>
          </a:xfrm>
          <a:prstGeom prst="line">
            <a:avLst/>
          </a:prstGeom>
          <a:ln w="19050" cap="flat" cmpd="sng">
            <a:solidFill>
              <a:srgbClr val="969696"/>
            </a:solidFill>
            <a:prstDash val="lgDash"/>
            <a:headEnd type="none" w="med" len="med"/>
            <a:tailEnd type="none" w="med" len="med"/>
          </a:ln>
        </p:spPr>
      </p:sp>
      <p:grpSp>
        <p:nvGrpSpPr>
          <p:cNvPr id="43019" name="组合 33"/>
          <p:cNvGrpSpPr/>
          <p:nvPr/>
        </p:nvGrpSpPr>
        <p:grpSpPr>
          <a:xfrm>
            <a:off x="3071813" y="3983038"/>
            <a:ext cx="1285875" cy="303212"/>
            <a:chOff x="4071934" y="3643314"/>
            <a:chExt cx="1285913" cy="303215"/>
          </a:xfrm>
        </p:grpSpPr>
        <p:sp>
          <p:nvSpPr>
            <p:cNvPr id="43042" name="AutoShape 5"/>
            <p:cNvSpPr/>
            <p:nvPr/>
          </p:nvSpPr>
          <p:spPr>
            <a:xfrm>
              <a:off x="4214813" y="3643314"/>
              <a:ext cx="1143034"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学生管理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70" name="Oval 10"/>
            <p:cNvSpPr>
              <a:spLocks noChangeArrowheads="1"/>
            </p:cNvSpPr>
            <p:nvPr/>
          </p:nvSpPr>
          <p:spPr bwMode="auto">
            <a:xfrm>
              <a:off x="4071934" y="3643314"/>
              <a:ext cx="269883" cy="269878"/>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3020" name="组合 36"/>
          <p:cNvGrpSpPr/>
          <p:nvPr/>
        </p:nvGrpSpPr>
        <p:grpSpPr>
          <a:xfrm>
            <a:off x="4500563" y="2409825"/>
            <a:ext cx="1428750" cy="303213"/>
            <a:chOff x="4071934" y="3643314"/>
            <a:chExt cx="1428769" cy="303215"/>
          </a:xfrm>
        </p:grpSpPr>
        <p:sp>
          <p:nvSpPr>
            <p:cNvPr id="43040" name="AutoShape 5"/>
            <p:cNvSpPr/>
            <p:nvPr/>
          </p:nvSpPr>
          <p:spPr>
            <a:xfrm>
              <a:off x="4214810" y="3644902"/>
              <a:ext cx="1285893" cy="30162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就学信息变更</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73" name="Oval 10"/>
            <p:cNvSpPr>
              <a:spLocks noChangeArrowheads="1"/>
            </p:cNvSpPr>
            <p:nvPr/>
          </p:nvSpPr>
          <p:spPr bwMode="auto">
            <a:xfrm>
              <a:off x="4071934" y="3643314"/>
              <a:ext cx="269879"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3021" name="组合 39"/>
          <p:cNvGrpSpPr/>
          <p:nvPr/>
        </p:nvGrpSpPr>
        <p:grpSpPr>
          <a:xfrm>
            <a:off x="6018213" y="2411413"/>
            <a:ext cx="1411287" cy="303212"/>
            <a:chOff x="4160518" y="3643314"/>
            <a:chExt cx="1411614" cy="303215"/>
          </a:xfrm>
        </p:grpSpPr>
        <p:sp>
          <p:nvSpPr>
            <p:cNvPr id="43038" name="AutoShape 5"/>
            <p:cNvSpPr/>
            <p:nvPr/>
          </p:nvSpPr>
          <p:spPr>
            <a:xfrm>
              <a:off x="4214810" y="3643314"/>
              <a:ext cx="1357322"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身份信息变更</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76" name="Oval 10"/>
            <p:cNvSpPr>
              <a:spLocks noChangeArrowheads="1"/>
            </p:cNvSpPr>
            <p:nvPr/>
          </p:nvSpPr>
          <p:spPr bwMode="auto">
            <a:xfrm>
              <a:off x="4160518" y="3643314"/>
              <a:ext cx="269938" cy="269878"/>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3022" name="组合 48"/>
          <p:cNvGrpSpPr/>
          <p:nvPr/>
        </p:nvGrpSpPr>
        <p:grpSpPr>
          <a:xfrm>
            <a:off x="5929313" y="3983038"/>
            <a:ext cx="1500187" cy="303212"/>
            <a:chOff x="4071934" y="3643314"/>
            <a:chExt cx="1500198" cy="303215"/>
          </a:xfrm>
        </p:grpSpPr>
        <p:sp>
          <p:nvSpPr>
            <p:cNvPr id="43036" name="AutoShape 5"/>
            <p:cNvSpPr/>
            <p:nvPr/>
          </p:nvSpPr>
          <p:spPr>
            <a:xfrm>
              <a:off x="4214810" y="3643314"/>
              <a:ext cx="1357322"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身份信息变更</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79" name="Oval 10"/>
            <p:cNvSpPr>
              <a:spLocks noChangeArrowheads="1"/>
            </p:cNvSpPr>
            <p:nvPr/>
          </p:nvSpPr>
          <p:spPr bwMode="auto">
            <a:xfrm>
              <a:off x="4071934" y="3643314"/>
              <a:ext cx="269877" cy="269878"/>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3023" name="组合 33"/>
          <p:cNvGrpSpPr/>
          <p:nvPr/>
        </p:nvGrpSpPr>
        <p:grpSpPr>
          <a:xfrm>
            <a:off x="3071813" y="2409825"/>
            <a:ext cx="1285875" cy="303213"/>
            <a:chOff x="4071934" y="3643314"/>
            <a:chExt cx="1285913" cy="303215"/>
          </a:xfrm>
        </p:grpSpPr>
        <p:sp>
          <p:nvSpPr>
            <p:cNvPr id="43034" name="AutoShape 5"/>
            <p:cNvSpPr/>
            <p:nvPr/>
          </p:nvSpPr>
          <p:spPr>
            <a:xfrm>
              <a:off x="4214813" y="3643314"/>
              <a:ext cx="1143034"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学生管理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82" name="Oval 10"/>
            <p:cNvSpPr>
              <a:spLocks noChangeArrowheads="1"/>
            </p:cNvSpPr>
            <p:nvPr/>
          </p:nvSpPr>
          <p:spPr bwMode="auto">
            <a:xfrm>
              <a:off x="4071934" y="3643314"/>
              <a:ext cx="269883"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cxnSp>
        <p:nvCxnSpPr>
          <p:cNvPr id="83" name="直接连接符 82"/>
          <p:cNvCxnSpPr/>
          <p:nvPr/>
        </p:nvCxnSpPr>
        <p:spPr>
          <a:xfrm flipV="1">
            <a:off x="1436688" y="2286000"/>
            <a:ext cx="7421563"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1436688" y="2857500"/>
            <a:ext cx="7421563"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1436688" y="4429125"/>
            <a:ext cx="7421563"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86" name="圆角矩形 85"/>
          <p:cNvSpPr/>
          <p:nvPr/>
        </p:nvSpPr>
        <p:spPr>
          <a:xfrm>
            <a:off x="6038850" y="2311400"/>
            <a:ext cx="1423988" cy="500063"/>
          </a:xfrm>
          <a:prstGeom prst="roundRect">
            <a:avLst/>
          </a:prstGeom>
          <a:solidFill>
            <a:schemeClr val="accent1">
              <a:alpha val="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3028" name="组合 39"/>
          <p:cNvGrpSpPr/>
          <p:nvPr/>
        </p:nvGrpSpPr>
        <p:grpSpPr>
          <a:xfrm>
            <a:off x="7635875" y="2428875"/>
            <a:ext cx="1222375" cy="303213"/>
            <a:chOff x="4071934" y="3643314"/>
            <a:chExt cx="1222350" cy="303215"/>
          </a:xfrm>
        </p:grpSpPr>
        <p:sp>
          <p:nvSpPr>
            <p:cNvPr id="43032" name="AutoShape 5"/>
            <p:cNvSpPr/>
            <p:nvPr/>
          </p:nvSpPr>
          <p:spPr>
            <a:xfrm>
              <a:off x="4214806" y="3643314"/>
              <a:ext cx="1079478"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联系记录</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89" name="Oval 10"/>
            <p:cNvSpPr>
              <a:spLocks noChangeArrowheads="1"/>
            </p:cNvSpPr>
            <p:nvPr/>
          </p:nvSpPr>
          <p:spPr bwMode="auto">
            <a:xfrm>
              <a:off x="4071934" y="3643314"/>
              <a:ext cx="269869"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4</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3029" name="组合 48"/>
          <p:cNvGrpSpPr/>
          <p:nvPr/>
        </p:nvGrpSpPr>
        <p:grpSpPr>
          <a:xfrm>
            <a:off x="7635875" y="4000500"/>
            <a:ext cx="1222375" cy="303213"/>
            <a:chOff x="4071934" y="3643314"/>
            <a:chExt cx="1222350" cy="303215"/>
          </a:xfrm>
        </p:grpSpPr>
        <p:sp>
          <p:nvSpPr>
            <p:cNvPr id="43030" name="AutoShape 5"/>
            <p:cNvSpPr/>
            <p:nvPr/>
          </p:nvSpPr>
          <p:spPr>
            <a:xfrm>
              <a:off x="4214806" y="3643314"/>
              <a:ext cx="1079478" cy="30321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联系记录</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92" name="Oval 10"/>
            <p:cNvSpPr>
              <a:spLocks noChangeArrowheads="1"/>
            </p:cNvSpPr>
            <p:nvPr/>
          </p:nvSpPr>
          <p:spPr bwMode="auto">
            <a:xfrm>
              <a:off x="4071934" y="3643314"/>
              <a:ext cx="269869"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4</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9954" name="Picture 2"/>
          <p:cNvPicPr/>
          <p:nvPr/>
        </p:nvPicPr>
        <p:blipFill>
          <a:blip r:embed="rId1"/>
          <a:stretch>
            <a:fillRect/>
          </a:stretch>
        </p:blipFill>
        <p:spPr>
          <a:xfrm>
            <a:off x="431800" y="1619250"/>
            <a:ext cx="8277225" cy="4498975"/>
          </a:xfrm>
          <a:prstGeom prst="rect">
            <a:avLst/>
          </a:prstGeom>
          <a:noFill/>
          <a:ln w="31750">
            <a:noFill/>
          </a:ln>
        </p:spPr>
      </p:pic>
      <p:sp>
        <p:nvSpPr>
          <p:cNvPr id="50995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用户管理　</a:t>
            </a:r>
            <a:r>
              <a:rPr lang="zh-CN" altLang="en-US" sz="2000" b="1" dirty="0">
                <a:solidFill>
                  <a:srgbClr val="17375E"/>
                </a:solidFill>
              </a:rPr>
              <a:t>新增</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50995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访问路径：系统管理→用户管理</a:t>
            </a:r>
            <a:endParaRPr lang="zh-CN" altLang="en-US" sz="1600" dirty="0">
              <a:latin typeface="华文楷体" panose="02010600040101010101" pitchFamily="2" charset="-122"/>
              <a:ea typeface="华文楷体" panose="02010600040101010101" pitchFamily="2" charset="-122"/>
            </a:endParaRPr>
          </a:p>
        </p:txBody>
      </p:sp>
      <p:grpSp>
        <p:nvGrpSpPr>
          <p:cNvPr id="509958" name="组合 7"/>
          <p:cNvGrpSpPr/>
          <p:nvPr/>
        </p:nvGrpSpPr>
        <p:grpSpPr>
          <a:xfrm rot="2444757">
            <a:off x="685800" y="5730875"/>
            <a:ext cx="379413" cy="288925"/>
            <a:chOff x="4897646" y="4493223"/>
            <a:chExt cx="379575" cy="288925"/>
          </a:xfrm>
        </p:grpSpPr>
        <p:sp>
          <p:nvSpPr>
            <p:cNvPr id="50997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0997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509959" name="Line 6"/>
          <p:cNvSpPr/>
          <p:nvPr/>
        </p:nvSpPr>
        <p:spPr>
          <a:xfrm rot="7317938">
            <a:off x="711200" y="5573713"/>
            <a:ext cx="708025" cy="144462"/>
          </a:xfrm>
          <a:prstGeom prst="line">
            <a:avLst/>
          </a:prstGeom>
          <a:ln w="19050" cap="flat" cmpd="sng">
            <a:solidFill>
              <a:srgbClr val="000066"/>
            </a:solidFill>
            <a:prstDash val="dash"/>
            <a:headEnd type="none" w="med" len="med"/>
            <a:tailEnd type="none" w="med" len="med"/>
          </a:ln>
        </p:spPr>
      </p:sp>
      <p:grpSp>
        <p:nvGrpSpPr>
          <p:cNvPr id="509960" name="组合 7"/>
          <p:cNvGrpSpPr/>
          <p:nvPr/>
        </p:nvGrpSpPr>
        <p:grpSpPr>
          <a:xfrm rot="2444757">
            <a:off x="609600" y="2286000"/>
            <a:ext cx="379413" cy="288925"/>
            <a:chOff x="4897646" y="4493223"/>
            <a:chExt cx="379575" cy="288925"/>
          </a:xfrm>
        </p:grpSpPr>
        <p:sp>
          <p:nvSpPr>
            <p:cNvPr id="50996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0996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509961" name="Line 6"/>
          <p:cNvSpPr/>
          <p:nvPr/>
        </p:nvSpPr>
        <p:spPr>
          <a:xfrm rot="7317938" flipH="1">
            <a:off x="1152525" y="2522538"/>
            <a:ext cx="619125" cy="1628775"/>
          </a:xfrm>
          <a:prstGeom prst="line">
            <a:avLst/>
          </a:prstGeom>
          <a:ln w="19050" cap="flat" cmpd="sng">
            <a:solidFill>
              <a:srgbClr val="000066"/>
            </a:solidFill>
            <a:prstDash val="dash"/>
            <a:headEnd type="none" w="med" len="med"/>
            <a:tailEnd type="none" w="med" len="med"/>
          </a:ln>
        </p:spPr>
      </p:sp>
      <p:grpSp>
        <p:nvGrpSpPr>
          <p:cNvPr id="509962" name="Group 14"/>
          <p:cNvGrpSpPr/>
          <p:nvPr/>
        </p:nvGrpSpPr>
        <p:grpSpPr>
          <a:xfrm>
            <a:off x="1908175" y="3644900"/>
            <a:ext cx="2592388" cy="792163"/>
            <a:chOff x="975" y="1933"/>
            <a:chExt cx="1633" cy="499"/>
          </a:xfrm>
        </p:grpSpPr>
        <p:sp>
          <p:nvSpPr>
            <p:cNvPr id="509966" name="AutoShape 5"/>
            <p:cNvSpPr/>
            <p:nvPr/>
          </p:nvSpPr>
          <p:spPr>
            <a:xfrm>
              <a:off x="1068" y="2016"/>
              <a:ext cx="1540" cy="41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高校用户</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标签，显示用户信息页面。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4" name="Oval 10"/>
            <p:cNvSpPr>
              <a:spLocks noChangeArrowheads="1"/>
            </p:cNvSpPr>
            <p:nvPr/>
          </p:nvSpPr>
          <p:spPr bwMode="auto">
            <a:xfrm>
              <a:off x="975" y="1933"/>
              <a:ext cx="170"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509963" name="Group 17"/>
          <p:cNvGrpSpPr/>
          <p:nvPr/>
        </p:nvGrpSpPr>
        <p:grpSpPr>
          <a:xfrm>
            <a:off x="1143000" y="4724400"/>
            <a:ext cx="2592388" cy="720725"/>
            <a:chOff x="748" y="3203"/>
            <a:chExt cx="1633" cy="454"/>
          </a:xfrm>
        </p:grpSpPr>
        <p:sp>
          <p:nvSpPr>
            <p:cNvPr id="509964" name="AutoShape 5"/>
            <p:cNvSpPr/>
            <p:nvPr/>
          </p:nvSpPr>
          <p:spPr>
            <a:xfrm>
              <a:off x="841" y="3241"/>
              <a:ext cx="1540" cy="41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新增</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按钮，进入用户新增页面。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748" y="3203"/>
              <a:ext cx="170"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zh-CN" altLang="en-US" sz="2800" b="1" dirty="0">
                <a:solidFill>
                  <a:srgbClr val="17375E"/>
                </a:solidFill>
              </a:rPr>
              <a:t>身份信息变更　</a:t>
            </a:r>
            <a:r>
              <a:rPr lang="zh-CN" altLang="en-US" sz="2000" b="1" dirty="0">
                <a:solidFill>
                  <a:srgbClr val="17375E"/>
                </a:solidFill>
              </a:rPr>
              <a:t>新增</a:t>
            </a:r>
            <a:endParaRPr lang="zh-CN" altLang="en-US" sz="2800" b="1" dirty="0">
              <a:solidFill>
                <a:srgbClr val="17375E"/>
              </a:solidFill>
            </a:endParaRPr>
          </a:p>
        </p:txBody>
      </p:sp>
      <p:sp>
        <p:nvSpPr>
          <p:cNvPr id="46083"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访问路径：信息变更→身份信息变更</a:t>
            </a:r>
            <a:endParaRPr lang="zh-CN" altLang="en-US" sz="1600" dirty="0">
              <a:latin typeface="华文楷体" panose="02010600040101010101" pitchFamily="2" charset="-122"/>
              <a:ea typeface="华文楷体" panose="02010600040101010101" pitchFamily="2" charset="-122"/>
            </a:endParaRPr>
          </a:p>
        </p:txBody>
      </p:sp>
      <p:sp>
        <p:nvSpPr>
          <p:cNvPr id="46084" name="灯片编号占位符 4"/>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pic>
        <p:nvPicPr>
          <p:cNvPr id="46085" name="Picture 1"/>
          <p:cNvPicPr/>
          <p:nvPr/>
        </p:nvPicPr>
        <p:blipFill>
          <a:blip r:embed="rId1"/>
          <a:stretch>
            <a:fillRect/>
          </a:stretch>
        </p:blipFill>
        <p:spPr>
          <a:xfrm>
            <a:off x="431800" y="1619250"/>
            <a:ext cx="8280400" cy="4500563"/>
          </a:xfrm>
          <a:prstGeom prst="rect">
            <a:avLst/>
          </a:prstGeom>
          <a:noFill/>
          <a:ln w="9525" cap="flat" cmpd="sng">
            <a:solidFill>
              <a:schemeClr val="accent1"/>
            </a:solidFill>
            <a:prstDash val="solid"/>
            <a:miter/>
            <a:headEnd type="none" w="med" len="med"/>
            <a:tailEnd type="none" w="med" len="med"/>
          </a:ln>
        </p:spPr>
      </p:pic>
      <p:sp>
        <p:nvSpPr>
          <p:cNvPr id="12" name="AutoShape 5"/>
          <p:cNvSpPr>
            <a:spLocks noChangeArrowheads="1"/>
          </p:cNvSpPr>
          <p:nvPr/>
        </p:nvSpPr>
        <p:spPr bwMode="auto">
          <a:xfrm>
            <a:off x="1500188" y="5334000"/>
            <a:ext cx="2444750" cy="660400"/>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新增</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按钮，进入身份信息变更新增页面。</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46087" name="Line 6"/>
          <p:cNvSpPr/>
          <p:nvPr/>
        </p:nvSpPr>
        <p:spPr>
          <a:xfrm rot="7317938">
            <a:off x="860425" y="5641975"/>
            <a:ext cx="635000" cy="192088"/>
          </a:xfrm>
          <a:prstGeom prst="line">
            <a:avLst/>
          </a:prstGeom>
          <a:ln w="19050" cap="flat" cmpd="sng">
            <a:solidFill>
              <a:srgbClr val="000066"/>
            </a:solidFill>
            <a:prstDash val="dash"/>
            <a:headEnd type="none" w="med" len="med"/>
            <a:tailEnd type="none" w="med" len="med"/>
          </a:ln>
        </p:spPr>
      </p:sp>
      <p:grpSp>
        <p:nvGrpSpPr>
          <p:cNvPr id="46088" name="组合 7"/>
          <p:cNvGrpSpPr/>
          <p:nvPr/>
        </p:nvGrpSpPr>
        <p:grpSpPr>
          <a:xfrm rot="2444757">
            <a:off x="619125" y="5938838"/>
            <a:ext cx="379413" cy="288925"/>
            <a:chOff x="4897646" y="4493223"/>
            <a:chExt cx="379575" cy="288925"/>
          </a:xfrm>
        </p:grpSpPr>
        <p:sp>
          <p:nvSpPr>
            <p:cNvPr id="4608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609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85775" y="214313"/>
            <a:ext cx="8229600" cy="642938"/>
          </a:xfrm>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0" cap="none" spc="0" normalizeH="0" baseline="0" noProof="0" dirty="0" smtClean="0">
                <a:ln>
                  <a:noFill/>
                </a:ln>
                <a:solidFill>
                  <a:srgbClr val="17375E"/>
                </a:solidFill>
                <a:effectLst/>
                <a:uLnTx/>
                <a:uFillTx/>
                <a:latin typeface="+mj-lt"/>
                <a:ea typeface="+mj-ea"/>
                <a:cs typeface="+mj-cs"/>
              </a:rPr>
              <a:t>身份信息变更</a:t>
            </a:r>
            <a:r>
              <a:rPr kumimoji="0" lang="zh-CN" altLang="en-US" sz="2800" b="1" i="0" u="none" strike="noStrike" kern="0" cap="none" spc="0" normalizeH="0" baseline="0" noProof="0" dirty="0">
                <a:ln>
                  <a:noFill/>
                </a:ln>
                <a:solidFill>
                  <a:schemeClr val="tx2">
                    <a:lumMod val="75000"/>
                  </a:schemeClr>
                </a:solidFill>
                <a:effectLst/>
                <a:uLnTx/>
                <a:uFillTx/>
                <a:latin typeface="+mj-lt"/>
                <a:ea typeface="+mj-ea"/>
                <a:cs typeface="+mj-cs"/>
              </a:rPr>
              <a:t>　</a:t>
            </a:r>
            <a:r>
              <a:rPr kumimoji="0" lang="zh-CN" altLang="en-US" sz="2000" b="1" i="0" u="none" strike="noStrike" kern="0" cap="none" spc="0" normalizeH="0" baseline="0" noProof="0" dirty="0">
                <a:ln>
                  <a:noFill/>
                </a:ln>
                <a:solidFill>
                  <a:schemeClr val="tx2">
                    <a:lumMod val="75000"/>
                  </a:schemeClr>
                </a:solidFill>
                <a:effectLst/>
                <a:uLnTx/>
                <a:uFillTx/>
                <a:latin typeface="+mj-lt"/>
                <a:ea typeface="+mj-ea"/>
                <a:cs typeface="+mj-cs"/>
              </a:rPr>
              <a:t>新增（续）</a:t>
            </a:r>
            <a:endParaRPr kumimoji="0" lang="zh-CN" altLang="en-US" sz="2800" b="1" i="0" u="none" strike="noStrike" kern="0" cap="none" spc="0" normalizeH="0" baseline="0" noProof="0" dirty="0">
              <a:ln>
                <a:noFill/>
              </a:ln>
              <a:solidFill>
                <a:schemeClr val="tx2">
                  <a:lumMod val="75000"/>
                </a:schemeClr>
              </a:solidFill>
              <a:effectLst/>
              <a:uLnTx/>
              <a:uFillTx/>
              <a:latin typeface="+mj-lt"/>
              <a:ea typeface="+mj-ea"/>
              <a:cs typeface="+mj-cs"/>
            </a:endParaRPr>
          </a:p>
        </p:txBody>
      </p:sp>
      <p:sp>
        <p:nvSpPr>
          <p:cNvPr id="47107" name="文本占位符 3"/>
          <p:cNvSpPr>
            <a:spLocks noGrp="1"/>
          </p:cNvSpPr>
          <p:nvPr>
            <p:ph type="body" sz="quarter"/>
          </p:nvPr>
        </p:nvSpPr>
        <p:spPr>
          <a:xfrm>
            <a:off x="457200" y="990600"/>
            <a:ext cx="8215313"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访问路径：信息变更→身份信息变更</a:t>
            </a:r>
            <a:endParaRPr lang="zh-CN" altLang="en-US" sz="1600" dirty="0">
              <a:latin typeface="华文楷体" panose="02010600040101010101" pitchFamily="2" charset="-122"/>
              <a:ea typeface="华文楷体" panose="02010600040101010101" pitchFamily="2" charset="-122"/>
            </a:endParaRPr>
          </a:p>
        </p:txBody>
      </p:sp>
      <p:sp>
        <p:nvSpPr>
          <p:cNvPr id="47108" name="灯片编号占位符 4"/>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sym typeface="Arial" panose="020B0604020202020204" pitchFamily="34" charset="0"/>
              </a:rPr>
            </a:fld>
            <a:endParaRPr lang="zh-CN" altLang="en-US" dirty="0">
              <a:latin typeface="Calibri" panose="020F0502020204030204" pitchFamily="34" charset="0"/>
              <a:sym typeface="Arial" panose="020B0604020202020204" pitchFamily="34" charset="0"/>
            </a:endParaRPr>
          </a:p>
        </p:txBody>
      </p:sp>
      <p:pic>
        <p:nvPicPr>
          <p:cNvPr id="47109" name="图片 1"/>
          <p:cNvPicPr>
            <a:picLocks noChangeAspect="1"/>
          </p:cNvPicPr>
          <p:nvPr/>
        </p:nvPicPr>
        <p:blipFill>
          <a:blip r:embed="rId1"/>
          <a:stretch>
            <a:fillRect/>
          </a:stretch>
        </p:blipFill>
        <p:spPr>
          <a:xfrm>
            <a:off x="431800" y="1619250"/>
            <a:ext cx="5035550" cy="3797300"/>
          </a:xfrm>
          <a:prstGeom prst="rect">
            <a:avLst/>
          </a:prstGeom>
          <a:noFill/>
          <a:ln w="9525">
            <a:noFill/>
          </a:ln>
        </p:spPr>
      </p:pic>
      <p:sp>
        <p:nvSpPr>
          <p:cNvPr id="23" name="Line 6"/>
          <p:cNvSpPr>
            <a:spLocks noChangeShapeType="1"/>
          </p:cNvSpPr>
          <p:nvPr/>
        </p:nvSpPr>
        <p:spPr bwMode="auto">
          <a:xfrm rot="7317938">
            <a:off x="3366294" y="3110706"/>
            <a:ext cx="855663" cy="730250"/>
          </a:xfrm>
          <a:prstGeom prst="line">
            <a:avLst/>
          </a:prstGeom>
          <a:noFill/>
          <a:ln w="19050">
            <a:solidFill>
              <a:srgbClr val="000066"/>
            </a:solidFill>
            <a:prstDash val="dash"/>
            <a:round/>
          </a:ln>
        </p:spPr>
        <p:txBody>
          <a:bodyPr/>
          <a:lstStyle/>
          <a:p>
            <a:pPr marL="0" marR="0" lvl="0" indent="0" algn="ctr" defTabSz="914400" rtl="0" eaLnBrk="0" fontAlgn="auto" latinLnBrk="0" hangingPunct="0">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nvGrpSpPr>
          <p:cNvPr id="47111" name="组合 11"/>
          <p:cNvGrpSpPr/>
          <p:nvPr/>
        </p:nvGrpSpPr>
        <p:grpSpPr>
          <a:xfrm>
            <a:off x="4343400" y="2895600"/>
            <a:ext cx="2214563" cy="627063"/>
            <a:chOff x="5802323" y="3159125"/>
            <a:chExt cx="2214562" cy="627065"/>
          </a:xfrm>
        </p:grpSpPr>
        <p:sp>
          <p:nvSpPr>
            <p:cNvPr id="27" name="AutoShape 5"/>
            <p:cNvSpPr>
              <a:spLocks noChangeArrowheads="1"/>
            </p:cNvSpPr>
            <p:nvPr/>
          </p:nvSpPr>
          <p:spPr bwMode="auto">
            <a:xfrm>
              <a:off x="5929323" y="3284538"/>
              <a:ext cx="2087562"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auto" latinLnBrk="0" hangingPunct="0">
                <a:lnSpc>
                  <a:spcPct val="100000"/>
                </a:lnSpc>
                <a:spcBef>
                  <a:spcPct val="5000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输入身份信息变更信息。</a:t>
              </a:r>
              <a:endParaRPr kumimoji="0" lang="zh-CN" sz="13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endParaRPr>
            </a:p>
          </p:txBody>
        </p:sp>
        <p:sp>
          <p:nvSpPr>
            <p:cNvPr id="2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7112" name="组合 14"/>
          <p:cNvGrpSpPr/>
          <p:nvPr/>
        </p:nvGrpSpPr>
        <p:grpSpPr>
          <a:xfrm>
            <a:off x="1571625" y="4000500"/>
            <a:ext cx="2571750" cy="785813"/>
            <a:chOff x="5802323" y="3159125"/>
            <a:chExt cx="2571768" cy="785817"/>
          </a:xfrm>
        </p:grpSpPr>
        <p:sp>
          <p:nvSpPr>
            <p:cNvPr id="30" name="AutoShape 5"/>
            <p:cNvSpPr>
              <a:spLocks noChangeArrowheads="1"/>
            </p:cNvSpPr>
            <p:nvPr/>
          </p:nvSpPr>
          <p:spPr bwMode="auto">
            <a:xfrm>
              <a:off x="5929324" y="3284539"/>
              <a:ext cx="2444767" cy="660403"/>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auto" latinLnBrk="0" hangingPunct="0">
                <a:lnSpc>
                  <a:spcPct val="100000"/>
                </a:lnSpc>
                <a:spcBef>
                  <a:spcPct val="5000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输入身份信息变更信息后，点击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确定</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按钮，系统保存身份信息变更信息。</a:t>
              </a:r>
              <a:endParaRPr kumimoji="0" lang="zh-CN" sz="13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endParaRPr>
            </a:p>
          </p:txBody>
        </p:sp>
        <p:sp>
          <p:nvSpPr>
            <p:cNvPr id="31"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2" name="Line 6"/>
          <p:cNvSpPr>
            <a:spLocks noChangeShapeType="1"/>
          </p:cNvSpPr>
          <p:nvPr/>
        </p:nvSpPr>
        <p:spPr bwMode="auto">
          <a:xfrm rot="7317938">
            <a:off x="1112044" y="4820444"/>
            <a:ext cx="639763" cy="273050"/>
          </a:xfrm>
          <a:prstGeom prst="line">
            <a:avLst/>
          </a:prstGeom>
          <a:noFill/>
          <a:ln w="19050">
            <a:solidFill>
              <a:srgbClr val="000066"/>
            </a:solidFill>
            <a:prstDash val="dash"/>
            <a:round/>
          </a:ln>
        </p:spPr>
        <p:txBody>
          <a:bodyPr/>
          <a:lstStyle/>
          <a:p>
            <a:pPr marL="0" marR="0" lvl="0" indent="0" algn="ctr" defTabSz="914400" rtl="0" eaLnBrk="0" fontAlgn="auto" latinLnBrk="0" hangingPunct="0">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nvGrpSpPr>
          <p:cNvPr id="47114" name="组合 18"/>
          <p:cNvGrpSpPr/>
          <p:nvPr/>
        </p:nvGrpSpPr>
        <p:grpSpPr>
          <a:xfrm rot="2471493">
            <a:off x="876300" y="5138738"/>
            <a:ext cx="381000" cy="288925"/>
            <a:chOff x="4897646" y="4493223"/>
            <a:chExt cx="379575" cy="288925"/>
          </a:xfrm>
        </p:grpSpPr>
        <p:sp>
          <p:nvSpPr>
            <p:cNvPr id="34" name="Line 7"/>
            <p:cNvSpPr>
              <a:spLocks noChangeShapeType="1"/>
            </p:cNvSpPr>
            <p:nvPr/>
          </p:nvSpPr>
          <p:spPr bwMode="auto">
            <a:xfrm rot="-1169779" flipH="1" flipV="1">
              <a:off x="5055871" y="4600066"/>
              <a:ext cx="216675" cy="142875"/>
            </a:xfrm>
            <a:prstGeom prst="line">
              <a:avLst/>
            </a:prstGeom>
            <a:noFill/>
            <a:ln w="31750">
              <a:solidFill>
                <a:srgbClr val="FF0000"/>
              </a:solidFill>
              <a:round/>
              <a:tailEnd type="stealth" w="lg" len="lg"/>
            </a:ln>
          </p:spPr>
          <p:txBody>
            <a:bodyPr/>
            <a:lstStyle/>
            <a:p>
              <a:pPr marL="0" marR="0" lvl="0" indent="0" algn="ctr" defTabSz="914400" rtl="0" eaLnBrk="0" fontAlgn="auto" latinLnBrk="0" hangingPunct="0">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sp>
          <p:nvSpPr>
            <p:cNvPr id="4711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zh-CN" altLang="en-US" sz="2800" b="1" dirty="0">
                <a:solidFill>
                  <a:srgbClr val="17375E"/>
                </a:solidFill>
              </a:rPr>
              <a:t>身份信息变更　</a:t>
            </a:r>
            <a:r>
              <a:rPr lang="zh-CN" altLang="en-US" sz="2000" b="1" dirty="0">
                <a:solidFill>
                  <a:srgbClr val="17375E"/>
                </a:solidFill>
              </a:rPr>
              <a:t>修改</a:t>
            </a:r>
            <a:endParaRPr lang="zh-CN" altLang="en-US" sz="2800" b="1" dirty="0">
              <a:solidFill>
                <a:srgbClr val="17375E"/>
              </a:solidFill>
            </a:endParaRPr>
          </a:p>
        </p:txBody>
      </p:sp>
      <p:sp>
        <p:nvSpPr>
          <p:cNvPr id="48131"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访问路径：信息变更→身份信息变更</a:t>
            </a:r>
            <a:endParaRPr lang="zh-CN" altLang="en-US" sz="1600" dirty="0">
              <a:latin typeface="华文楷体" panose="02010600040101010101" pitchFamily="2" charset="-122"/>
              <a:ea typeface="华文楷体" panose="02010600040101010101" pitchFamily="2" charset="-122"/>
            </a:endParaRPr>
          </a:p>
        </p:txBody>
      </p:sp>
      <p:sp>
        <p:nvSpPr>
          <p:cNvPr id="48132" name="灯片编号占位符 4"/>
          <p:cNvSpPr txBox="1">
            <a:spLocks noGrp="1"/>
          </p:cNvSpPr>
          <p:nvPr/>
        </p:nvSpPr>
        <p:spPr>
          <a:xfrm>
            <a:off x="3505200" y="6324600"/>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pic>
        <p:nvPicPr>
          <p:cNvPr id="48133" name="图片 1"/>
          <p:cNvPicPr preferRelativeResize="0"/>
          <p:nvPr/>
        </p:nvPicPr>
        <p:blipFill>
          <a:blip r:embed="rId1"/>
          <a:stretch>
            <a:fillRect/>
          </a:stretch>
        </p:blipFill>
        <p:spPr>
          <a:xfrm>
            <a:off x="431800" y="1619250"/>
            <a:ext cx="8280400" cy="4500563"/>
          </a:xfrm>
          <a:prstGeom prst="rect">
            <a:avLst/>
          </a:prstGeom>
          <a:noFill/>
          <a:ln w="9525">
            <a:noFill/>
          </a:ln>
        </p:spPr>
      </p:pic>
      <p:grpSp>
        <p:nvGrpSpPr>
          <p:cNvPr id="48134" name="组合 15"/>
          <p:cNvGrpSpPr/>
          <p:nvPr/>
        </p:nvGrpSpPr>
        <p:grpSpPr>
          <a:xfrm>
            <a:off x="1995488" y="3178175"/>
            <a:ext cx="2214562" cy="627063"/>
            <a:chOff x="5802323" y="3159125"/>
            <a:chExt cx="2214562" cy="627065"/>
          </a:xfrm>
        </p:grpSpPr>
        <p:sp>
          <p:nvSpPr>
            <p:cNvPr id="22" name="AutoShape 5"/>
            <p:cNvSpPr>
              <a:spLocks noChangeArrowheads="1"/>
            </p:cNvSpPr>
            <p:nvPr/>
          </p:nvSpPr>
          <p:spPr bwMode="auto">
            <a:xfrm>
              <a:off x="5929323" y="3284538"/>
              <a:ext cx="2087562"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auto" latinLnBrk="0" hangingPunct="0">
                <a:lnSpc>
                  <a:spcPct val="100000"/>
                </a:lnSpc>
                <a:spcBef>
                  <a:spcPct val="5000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选择需要修改的身份信息变更。</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3"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8135" name="Line 6"/>
          <p:cNvSpPr/>
          <p:nvPr/>
        </p:nvSpPr>
        <p:spPr>
          <a:xfrm rot="7317938" flipH="1" flipV="1">
            <a:off x="1368425" y="2774950"/>
            <a:ext cx="371475" cy="995363"/>
          </a:xfrm>
          <a:prstGeom prst="line">
            <a:avLst/>
          </a:prstGeom>
          <a:ln w="19050" cap="flat" cmpd="sng">
            <a:solidFill>
              <a:srgbClr val="000066"/>
            </a:solidFill>
            <a:prstDash val="dash"/>
            <a:headEnd type="none" w="med" len="med"/>
            <a:tailEnd type="none" w="med" len="med"/>
          </a:ln>
        </p:spPr>
      </p:sp>
      <p:grpSp>
        <p:nvGrpSpPr>
          <p:cNvPr id="48136" name="组合 20"/>
          <p:cNvGrpSpPr/>
          <p:nvPr/>
        </p:nvGrpSpPr>
        <p:grpSpPr>
          <a:xfrm>
            <a:off x="2057400" y="5029200"/>
            <a:ext cx="2571750" cy="785813"/>
            <a:chOff x="5802323" y="3159125"/>
            <a:chExt cx="2571768" cy="785817"/>
          </a:xfrm>
        </p:grpSpPr>
        <p:sp>
          <p:nvSpPr>
            <p:cNvPr id="26" name="AutoShape 5"/>
            <p:cNvSpPr>
              <a:spLocks noChangeArrowheads="1"/>
            </p:cNvSpPr>
            <p:nvPr/>
          </p:nvSpPr>
          <p:spPr bwMode="auto">
            <a:xfrm>
              <a:off x="5929324" y="3284539"/>
              <a:ext cx="2444767" cy="660403"/>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修改</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按钮，进入身份信息变更修改页面。</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7"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8137" name="Line 6"/>
          <p:cNvSpPr/>
          <p:nvPr/>
        </p:nvSpPr>
        <p:spPr>
          <a:xfrm rot="7317938">
            <a:off x="1430338" y="5735638"/>
            <a:ext cx="685800" cy="388937"/>
          </a:xfrm>
          <a:prstGeom prst="line">
            <a:avLst/>
          </a:prstGeom>
          <a:ln w="19050" cap="flat" cmpd="sng">
            <a:solidFill>
              <a:srgbClr val="000066"/>
            </a:solidFill>
            <a:prstDash val="dash"/>
            <a:headEnd type="none" w="med" len="med"/>
            <a:tailEnd type="none" w="med" len="med"/>
          </a:ln>
        </p:spPr>
      </p:sp>
      <p:grpSp>
        <p:nvGrpSpPr>
          <p:cNvPr id="48138" name="组合 23"/>
          <p:cNvGrpSpPr/>
          <p:nvPr/>
        </p:nvGrpSpPr>
        <p:grpSpPr>
          <a:xfrm rot="2471493">
            <a:off x="1066800" y="5822950"/>
            <a:ext cx="379413" cy="288925"/>
            <a:chOff x="4897646" y="4493223"/>
            <a:chExt cx="379575" cy="288925"/>
          </a:xfrm>
        </p:grpSpPr>
        <p:sp>
          <p:nvSpPr>
            <p:cNvPr id="4814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814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48139" name="组合 23"/>
          <p:cNvGrpSpPr/>
          <p:nvPr/>
        </p:nvGrpSpPr>
        <p:grpSpPr>
          <a:xfrm rot="2471493">
            <a:off x="587375" y="2762250"/>
            <a:ext cx="379413" cy="288925"/>
            <a:chOff x="4897646" y="4493223"/>
            <a:chExt cx="379575" cy="288925"/>
          </a:xfrm>
        </p:grpSpPr>
        <p:sp>
          <p:nvSpPr>
            <p:cNvPr id="4814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814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85775" y="214313"/>
            <a:ext cx="8229600" cy="642938"/>
          </a:xfrm>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0" cap="none" spc="0" normalizeH="0" baseline="0" noProof="0" dirty="0" smtClean="0">
                <a:ln>
                  <a:noFill/>
                </a:ln>
                <a:solidFill>
                  <a:srgbClr val="17375E"/>
                </a:solidFill>
                <a:effectLst/>
                <a:uLnTx/>
                <a:uFillTx/>
                <a:latin typeface="+mj-lt"/>
                <a:ea typeface="+mj-ea"/>
                <a:cs typeface="+mj-cs"/>
              </a:rPr>
              <a:t>身份信息变更</a:t>
            </a:r>
            <a:r>
              <a:rPr kumimoji="0" lang="zh-CN" altLang="en-US" sz="2800" b="1" i="0" u="none" strike="noStrike" kern="0" cap="none" spc="0" normalizeH="0" baseline="0" noProof="0" dirty="0">
                <a:ln>
                  <a:noFill/>
                </a:ln>
                <a:solidFill>
                  <a:schemeClr val="tx2">
                    <a:lumMod val="75000"/>
                  </a:schemeClr>
                </a:solidFill>
                <a:effectLst/>
                <a:uLnTx/>
                <a:uFillTx/>
                <a:latin typeface="+mj-lt"/>
                <a:ea typeface="+mj-ea"/>
                <a:cs typeface="+mj-cs"/>
              </a:rPr>
              <a:t>　</a:t>
            </a:r>
            <a:r>
              <a:rPr kumimoji="0" lang="zh-CN" altLang="en-US" sz="2000" b="1" i="0" u="none" strike="noStrike" kern="0" cap="none" spc="0" normalizeH="0" baseline="0" noProof="0" dirty="0">
                <a:ln>
                  <a:noFill/>
                </a:ln>
                <a:solidFill>
                  <a:schemeClr val="tx2">
                    <a:lumMod val="75000"/>
                  </a:schemeClr>
                </a:solidFill>
                <a:effectLst/>
                <a:uLnTx/>
                <a:uFillTx/>
                <a:latin typeface="+mj-lt"/>
                <a:ea typeface="+mj-ea"/>
                <a:cs typeface="+mj-cs"/>
              </a:rPr>
              <a:t>修改（续）</a:t>
            </a:r>
            <a:endParaRPr kumimoji="0" lang="zh-CN" altLang="en-US" sz="2800" b="1" i="0" u="none" strike="noStrike" kern="0" cap="none" spc="0" normalizeH="0" baseline="0" noProof="0" dirty="0">
              <a:ln>
                <a:noFill/>
              </a:ln>
              <a:solidFill>
                <a:schemeClr val="tx2">
                  <a:lumMod val="75000"/>
                </a:schemeClr>
              </a:solidFill>
              <a:effectLst/>
              <a:uLnTx/>
              <a:uFillTx/>
              <a:latin typeface="+mj-lt"/>
              <a:ea typeface="+mj-ea"/>
              <a:cs typeface="+mj-cs"/>
            </a:endParaRPr>
          </a:p>
        </p:txBody>
      </p:sp>
      <p:sp>
        <p:nvSpPr>
          <p:cNvPr id="49155"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访问路径：信息变更→身份信息变更</a:t>
            </a:r>
            <a:endParaRPr lang="zh-CN" altLang="en-US" sz="1600" dirty="0">
              <a:latin typeface="华文楷体" panose="02010600040101010101" pitchFamily="2" charset="-122"/>
              <a:ea typeface="华文楷体" panose="02010600040101010101" pitchFamily="2" charset="-122"/>
            </a:endParaRPr>
          </a:p>
        </p:txBody>
      </p:sp>
      <p:sp>
        <p:nvSpPr>
          <p:cNvPr id="49156" name="灯片编号占位符 4"/>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sym typeface="Arial" panose="020B0604020202020204" pitchFamily="34" charset="0"/>
              </a:rPr>
            </a:fld>
            <a:endParaRPr lang="zh-CN" altLang="en-US" dirty="0">
              <a:latin typeface="Calibri" panose="020F0502020204030204" pitchFamily="34" charset="0"/>
              <a:sym typeface="Arial" panose="020B0604020202020204" pitchFamily="34" charset="0"/>
            </a:endParaRPr>
          </a:p>
        </p:txBody>
      </p:sp>
      <p:pic>
        <p:nvPicPr>
          <p:cNvPr id="49157" name="图片 1"/>
          <p:cNvPicPr>
            <a:picLocks noChangeAspect="1"/>
          </p:cNvPicPr>
          <p:nvPr/>
        </p:nvPicPr>
        <p:blipFill>
          <a:blip r:embed="rId1"/>
          <a:stretch>
            <a:fillRect/>
          </a:stretch>
        </p:blipFill>
        <p:spPr>
          <a:xfrm>
            <a:off x="431800" y="1619250"/>
            <a:ext cx="5046663" cy="3797300"/>
          </a:xfrm>
          <a:prstGeom prst="rect">
            <a:avLst/>
          </a:prstGeom>
          <a:noFill/>
          <a:ln w="9525">
            <a:noFill/>
          </a:ln>
        </p:spPr>
      </p:pic>
      <p:sp>
        <p:nvSpPr>
          <p:cNvPr id="23" name="Line 6"/>
          <p:cNvSpPr>
            <a:spLocks noChangeShapeType="1"/>
          </p:cNvSpPr>
          <p:nvPr/>
        </p:nvSpPr>
        <p:spPr bwMode="auto">
          <a:xfrm rot="7317938">
            <a:off x="2851944" y="2886869"/>
            <a:ext cx="838200" cy="153988"/>
          </a:xfrm>
          <a:prstGeom prst="line">
            <a:avLst/>
          </a:prstGeom>
          <a:noFill/>
          <a:ln w="19050">
            <a:solidFill>
              <a:srgbClr val="000066"/>
            </a:solidFill>
            <a:prstDash val="dash"/>
            <a:round/>
          </a:ln>
        </p:spPr>
        <p:txBody>
          <a:bodyPr/>
          <a:lstStyle/>
          <a:p>
            <a:pPr marL="0" marR="0" lvl="0" indent="0" algn="ctr" defTabSz="914400" rtl="0" eaLnBrk="0" fontAlgn="auto" latinLnBrk="0" hangingPunct="0">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nvGrpSpPr>
          <p:cNvPr id="49159" name="组合 9"/>
          <p:cNvGrpSpPr/>
          <p:nvPr/>
        </p:nvGrpSpPr>
        <p:grpSpPr>
          <a:xfrm>
            <a:off x="3352800" y="1905000"/>
            <a:ext cx="2214563" cy="627063"/>
            <a:chOff x="5802323" y="3159125"/>
            <a:chExt cx="2214562" cy="627065"/>
          </a:xfrm>
        </p:grpSpPr>
        <p:sp>
          <p:nvSpPr>
            <p:cNvPr id="27" name="AutoShape 5"/>
            <p:cNvSpPr>
              <a:spLocks noChangeArrowheads="1"/>
            </p:cNvSpPr>
            <p:nvPr/>
          </p:nvSpPr>
          <p:spPr bwMode="auto">
            <a:xfrm>
              <a:off x="5929323" y="3284538"/>
              <a:ext cx="2087562"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auto" latinLnBrk="0" hangingPunct="0">
                <a:lnSpc>
                  <a:spcPct val="100000"/>
                </a:lnSpc>
                <a:spcBef>
                  <a:spcPct val="5000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修改身份信息变更信息。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endParaRPr>
            </a:p>
          </p:txBody>
        </p:sp>
        <p:sp>
          <p:nvSpPr>
            <p:cNvPr id="2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9" name="Line 6"/>
          <p:cNvSpPr>
            <a:spLocks noChangeShapeType="1"/>
          </p:cNvSpPr>
          <p:nvPr/>
        </p:nvSpPr>
        <p:spPr bwMode="auto">
          <a:xfrm rot="7317938">
            <a:off x="1109663" y="4746625"/>
            <a:ext cx="638175" cy="276225"/>
          </a:xfrm>
          <a:prstGeom prst="line">
            <a:avLst/>
          </a:prstGeom>
          <a:noFill/>
          <a:ln w="19050">
            <a:solidFill>
              <a:srgbClr val="000066"/>
            </a:solidFill>
            <a:prstDash val="dash"/>
            <a:round/>
          </a:ln>
        </p:spPr>
        <p:txBody>
          <a:bodyPr/>
          <a:lstStyle/>
          <a:p>
            <a:pPr marL="0" marR="0" lvl="0" indent="0" algn="ctr" defTabSz="914400" rtl="0" eaLnBrk="0" fontAlgn="auto" latinLnBrk="0" hangingPunct="0">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nvGrpSpPr>
          <p:cNvPr id="49161" name="组合 13"/>
          <p:cNvGrpSpPr/>
          <p:nvPr/>
        </p:nvGrpSpPr>
        <p:grpSpPr>
          <a:xfrm>
            <a:off x="1714500" y="4000500"/>
            <a:ext cx="2571750" cy="785813"/>
            <a:chOff x="5802323" y="3159125"/>
            <a:chExt cx="2571768" cy="785817"/>
          </a:xfrm>
        </p:grpSpPr>
        <p:sp>
          <p:nvSpPr>
            <p:cNvPr id="31" name="AutoShape 5"/>
            <p:cNvSpPr>
              <a:spLocks noChangeArrowheads="1"/>
            </p:cNvSpPr>
            <p:nvPr/>
          </p:nvSpPr>
          <p:spPr bwMode="auto">
            <a:xfrm>
              <a:off x="5929324" y="3284539"/>
              <a:ext cx="2444767" cy="660403"/>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修改身份信息变更后，点击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确定</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按钮，系统保存身份信息变更信息。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endParaRPr>
            </a:p>
          </p:txBody>
        </p:sp>
        <p:sp>
          <p:nvSpPr>
            <p:cNvPr id="32"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9162" name="组合 21"/>
          <p:cNvGrpSpPr/>
          <p:nvPr/>
        </p:nvGrpSpPr>
        <p:grpSpPr>
          <a:xfrm rot="2471493">
            <a:off x="838200" y="5102225"/>
            <a:ext cx="379413" cy="288925"/>
            <a:chOff x="4897646" y="4493223"/>
            <a:chExt cx="379575" cy="288925"/>
          </a:xfrm>
        </p:grpSpPr>
        <p:sp>
          <p:nvSpPr>
            <p:cNvPr id="34" name="Line 7"/>
            <p:cNvSpPr>
              <a:spLocks noChangeShapeType="1"/>
            </p:cNvSpPr>
            <p:nvPr/>
          </p:nvSpPr>
          <p:spPr bwMode="auto">
            <a:xfrm rot="-1169779" flipH="1" flipV="1">
              <a:off x="5053050" y="4598199"/>
              <a:ext cx="217580" cy="142875"/>
            </a:xfrm>
            <a:prstGeom prst="line">
              <a:avLst/>
            </a:prstGeom>
            <a:noFill/>
            <a:ln w="31750">
              <a:solidFill>
                <a:srgbClr val="FF0000"/>
              </a:solidFill>
              <a:round/>
              <a:tailEnd type="stealth" w="lg" len="lg"/>
            </a:ln>
          </p:spPr>
          <p:txBody>
            <a:bodyPr/>
            <a:lstStyle/>
            <a:p>
              <a:pPr marL="0" marR="0" lvl="0" indent="0" algn="ctr" defTabSz="914400" rtl="0" eaLnBrk="0" fontAlgn="auto" latinLnBrk="0" hangingPunct="0">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sp>
          <p:nvSpPr>
            <p:cNvPr id="4916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zh-CN" altLang="en-US" sz="2800" b="1" dirty="0">
                <a:solidFill>
                  <a:srgbClr val="17375E"/>
                </a:solidFill>
              </a:rPr>
              <a:t>身份信息变更　</a:t>
            </a:r>
            <a:r>
              <a:rPr lang="zh-CN" altLang="en-US" sz="2000" b="1" dirty="0">
                <a:solidFill>
                  <a:srgbClr val="17375E"/>
                </a:solidFill>
              </a:rPr>
              <a:t>删除</a:t>
            </a:r>
            <a:endParaRPr lang="zh-CN" altLang="en-US" sz="2800" b="1" dirty="0">
              <a:solidFill>
                <a:srgbClr val="17375E"/>
              </a:solidFill>
            </a:endParaRPr>
          </a:p>
        </p:txBody>
      </p:sp>
      <p:sp>
        <p:nvSpPr>
          <p:cNvPr id="50179"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访问路径：信息变更→身份信息变更</a:t>
            </a:r>
            <a:endParaRPr lang="zh-CN" altLang="en-US" sz="1600" dirty="0">
              <a:latin typeface="华文楷体" panose="02010600040101010101" pitchFamily="2" charset="-122"/>
              <a:ea typeface="华文楷体" panose="02010600040101010101" pitchFamily="2" charset="-122"/>
            </a:endParaRPr>
          </a:p>
        </p:txBody>
      </p:sp>
      <p:sp>
        <p:nvSpPr>
          <p:cNvPr id="50180" name="灯片编号占位符 4"/>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pic>
        <p:nvPicPr>
          <p:cNvPr id="50181" name="Picture 1"/>
          <p:cNvPicPr/>
          <p:nvPr/>
        </p:nvPicPr>
        <p:blipFill>
          <a:blip r:embed="rId1"/>
          <a:stretch>
            <a:fillRect/>
          </a:stretch>
        </p:blipFill>
        <p:spPr>
          <a:xfrm>
            <a:off x="431800" y="1619250"/>
            <a:ext cx="8280400" cy="4500563"/>
          </a:xfrm>
          <a:prstGeom prst="rect">
            <a:avLst/>
          </a:prstGeom>
          <a:noFill/>
          <a:ln w="9525" cap="flat" cmpd="sng">
            <a:solidFill>
              <a:schemeClr val="accent1"/>
            </a:solidFill>
            <a:prstDash val="solid"/>
            <a:miter/>
            <a:headEnd type="none" w="med" len="med"/>
            <a:tailEnd type="none" w="med" len="med"/>
          </a:ln>
        </p:spPr>
      </p:pic>
      <p:sp>
        <p:nvSpPr>
          <p:cNvPr id="50182" name="Line 6"/>
          <p:cNvSpPr/>
          <p:nvPr/>
        </p:nvSpPr>
        <p:spPr>
          <a:xfrm rot="7317938">
            <a:off x="933450" y="2543175"/>
            <a:ext cx="598488" cy="247650"/>
          </a:xfrm>
          <a:prstGeom prst="line">
            <a:avLst/>
          </a:prstGeom>
          <a:ln w="19050" cap="flat" cmpd="sng">
            <a:solidFill>
              <a:srgbClr val="000066"/>
            </a:solidFill>
            <a:prstDash val="dash"/>
            <a:headEnd type="none" w="med" len="med"/>
            <a:tailEnd type="none" w="med" len="med"/>
          </a:ln>
        </p:spPr>
      </p:sp>
      <p:grpSp>
        <p:nvGrpSpPr>
          <p:cNvPr id="50183" name="组合 15"/>
          <p:cNvGrpSpPr/>
          <p:nvPr/>
        </p:nvGrpSpPr>
        <p:grpSpPr>
          <a:xfrm>
            <a:off x="1524000" y="2365375"/>
            <a:ext cx="2214563" cy="627063"/>
            <a:chOff x="5802323" y="3159125"/>
            <a:chExt cx="2214562" cy="627065"/>
          </a:xfrm>
        </p:grpSpPr>
        <p:sp>
          <p:nvSpPr>
            <p:cNvPr id="23" name="AutoShape 5"/>
            <p:cNvSpPr>
              <a:spLocks noChangeArrowheads="1"/>
            </p:cNvSpPr>
            <p:nvPr/>
          </p:nvSpPr>
          <p:spPr bwMode="auto">
            <a:xfrm>
              <a:off x="5929323" y="3284538"/>
              <a:ext cx="2087562"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选择需要删除的身份信息变更信息。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6"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50184" name="组合 23"/>
          <p:cNvGrpSpPr/>
          <p:nvPr/>
        </p:nvGrpSpPr>
        <p:grpSpPr>
          <a:xfrm rot="2471493">
            <a:off x="587375" y="2654300"/>
            <a:ext cx="379413" cy="288925"/>
            <a:chOff x="4897646" y="4493223"/>
            <a:chExt cx="379575" cy="288925"/>
          </a:xfrm>
        </p:grpSpPr>
        <p:sp>
          <p:nvSpPr>
            <p:cNvPr id="5019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019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50185" name="组合 23"/>
          <p:cNvGrpSpPr/>
          <p:nvPr/>
        </p:nvGrpSpPr>
        <p:grpSpPr>
          <a:xfrm rot="2471493">
            <a:off x="1524000" y="5845175"/>
            <a:ext cx="379413" cy="288925"/>
            <a:chOff x="4897646" y="4493223"/>
            <a:chExt cx="379575" cy="288925"/>
          </a:xfrm>
        </p:grpSpPr>
        <p:sp>
          <p:nvSpPr>
            <p:cNvPr id="5019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019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50186" name="Line 6"/>
          <p:cNvSpPr/>
          <p:nvPr/>
        </p:nvSpPr>
        <p:spPr>
          <a:xfrm rot="7317938">
            <a:off x="1763713" y="5573713"/>
            <a:ext cx="719137" cy="381000"/>
          </a:xfrm>
          <a:prstGeom prst="line">
            <a:avLst/>
          </a:prstGeom>
          <a:ln w="19050" cap="flat" cmpd="sng">
            <a:solidFill>
              <a:srgbClr val="000066"/>
            </a:solidFill>
            <a:prstDash val="dash"/>
            <a:headEnd type="none" w="med" len="med"/>
            <a:tailEnd type="none" w="med" len="med"/>
          </a:ln>
        </p:spPr>
      </p:sp>
      <p:grpSp>
        <p:nvGrpSpPr>
          <p:cNvPr id="50187" name="组合 20"/>
          <p:cNvGrpSpPr/>
          <p:nvPr/>
        </p:nvGrpSpPr>
        <p:grpSpPr>
          <a:xfrm>
            <a:off x="2438400" y="4975225"/>
            <a:ext cx="2571750" cy="785813"/>
            <a:chOff x="5802323" y="3159125"/>
            <a:chExt cx="2571768" cy="785817"/>
          </a:xfrm>
        </p:grpSpPr>
        <p:sp>
          <p:nvSpPr>
            <p:cNvPr id="37" name="AutoShape 5"/>
            <p:cNvSpPr>
              <a:spLocks noChangeArrowheads="1"/>
            </p:cNvSpPr>
            <p:nvPr/>
          </p:nvSpPr>
          <p:spPr bwMode="auto">
            <a:xfrm>
              <a:off x="5929324" y="3284539"/>
              <a:ext cx="2444767" cy="660403"/>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删除</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按钮，系统删除身份信息变更信息。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38"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zh-CN" altLang="en-US" sz="2800" b="1" dirty="0">
                <a:solidFill>
                  <a:srgbClr val="17375E"/>
                </a:solidFill>
              </a:rPr>
              <a:t>身份信息变更　</a:t>
            </a:r>
            <a:r>
              <a:rPr lang="zh-CN" altLang="en-US" sz="2000" b="1" dirty="0">
                <a:solidFill>
                  <a:srgbClr val="17375E"/>
                </a:solidFill>
              </a:rPr>
              <a:t>提交</a:t>
            </a:r>
            <a:endParaRPr lang="zh-CN" altLang="en-US" sz="2800" b="1" dirty="0">
              <a:solidFill>
                <a:srgbClr val="17375E"/>
              </a:solidFill>
            </a:endParaRPr>
          </a:p>
        </p:txBody>
      </p:sp>
      <p:sp>
        <p:nvSpPr>
          <p:cNvPr id="51203"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访问路径：信息变更→身份信息变更</a:t>
            </a:r>
            <a:endParaRPr lang="zh-CN" altLang="en-US" sz="1600" dirty="0">
              <a:latin typeface="华文楷体" panose="02010600040101010101" pitchFamily="2" charset="-122"/>
              <a:ea typeface="华文楷体" panose="02010600040101010101" pitchFamily="2" charset="-122"/>
            </a:endParaRPr>
          </a:p>
        </p:txBody>
      </p:sp>
      <p:sp>
        <p:nvSpPr>
          <p:cNvPr id="51204" name="灯片编号占位符 4"/>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pic>
        <p:nvPicPr>
          <p:cNvPr id="51205" name="Picture 1"/>
          <p:cNvPicPr/>
          <p:nvPr/>
        </p:nvPicPr>
        <p:blipFill>
          <a:blip r:embed="rId1"/>
          <a:stretch>
            <a:fillRect/>
          </a:stretch>
        </p:blipFill>
        <p:spPr>
          <a:xfrm>
            <a:off x="431800" y="1619250"/>
            <a:ext cx="8280400" cy="4500563"/>
          </a:xfrm>
          <a:prstGeom prst="rect">
            <a:avLst/>
          </a:prstGeom>
          <a:noFill/>
          <a:ln w="9525" cap="flat" cmpd="sng">
            <a:solidFill>
              <a:schemeClr val="accent1"/>
            </a:solidFill>
            <a:prstDash val="solid"/>
            <a:miter/>
            <a:headEnd type="none" w="med" len="med"/>
            <a:tailEnd type="none" w="med" len="med"/>
          </a:ln>
        </p:spPr>
      </p:pic>
      <p:grpSp>
        <p:nvGrpSpPr>
          <p:cNvPr id="51206" name="组合 23"/>
          <p:cNvGrpSpPr/>
          <p:nvPr/>
        </p:nvGrpSpPr>
        <p:grpSpPr>
          <a:xfrm rot="2471493">
            <a:off x="869950" y="2727325"/>
            <a:ext cx="379413" cy="288925"/>
            <a:chOff x="4897646" y="4493223"/>
            <a:chExt cx="379575" cy="288925"/>
          </a:xfrm>
        </p:grpSpPr>
        <p:sp>
          <p:nvSpPr>
            <p:cNvPr id="5120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21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51207" name="Line 6"/>
          <p:cNvSpPr/>
          <p:nvPr/>
        </p:nvSpPr>
        <p:spPr>
          <a:xfrm rot="7317938">
            <a:off x="1590675" y="2825750"/>
            <a:ext cx="95250" cy="744538"/>
          </a:xfrm>
          <a:prstGeom prst="line">
            <a:avLst/>
          </a:prstGeom>
          <a:ln w="19050" cap="flat" cmpd="sng">
            <a:solidFill>
              <a:srgbClr val="000066"/>
            </a:solidFill>
            <a:prstDash val="dash"/>
            <a:headEnd type="none" w="med" len="med"/>
            <a:tailEnd type="none" w="med" len="med"/>
          </a:ln>
        </p:spPr>
      </p:sp>
      <p:sp>
        <p:nvSpPr>
          <p:cNvPr id="31" name="AutoShape 5"/>
          <p:cNvSpPr>
            <a:spLocks noChangeArrowheads="1"/>
          </p:cNvSpPr>
          <p:nvPr/>
        </p:nvSpPr>
        <p:spPr bwMode="auto">
          <a:xfrm>
            <a:off x="2132013" y="3208338"/>
            <a:ext cx="2444750" cy="857250"/>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提交</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超链接，院系经办人进入院系身份信息变更提交页面，高校经办人进入高校身份信息变更提交页面。</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zh-CN" altLang="en-US" sz="2800" b="1" dirty="0">
                <a:solidFill>
                  <a:srgbClr val="17375E"/>
                </a:solidFill>
              </a:rPr>
              <a:t>身份信息变更　</a:t>
            </a:r>
            <a:r>
              <a:rPr lang="zh-CN" altLang="en-US" sz="2000" b="1" dirty="0">
                <a:solidFill>
                  <a:srgbClr val="17375E"/>
                </a:solidFill>
              </a:rPr>
              <a:t>提交（续）</a:t>
            </a:r>
            <a:endParaRPr lang="zh-CN" altLang="en-US" sz="2800" b="1" dirty="0">
              <a:solidFill>
                <a:srgbClr val="17375E"/>
              </a:solidFill>
            </a:endParaRPr>
          </a:p>
        </p:txBody>
      </p:sp>
      <p:sp>
        <p:nvSpPr>
          <p:cNvPr id="52227"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访问路径：信息变更→身份信息变更</a:t>
            </a:r>
            <a:endParaRPr lang="zh-CN" altLang="en-US" sz="1600" dirty="0">
              <a:latin typeface="华文楷体" panose="02010600040101010101" pitchFamily="2" charset="-122"/>
              <a:ea typeface="华文楷体" panose="02010600040101010101" pitchFamily="2" charset="-122"/>
            </a:endParaRPr>
          </a:p>
        </p:txBody>
      </p:sp>
      <p:sp>
        <p:nvSpPr>
          <p:cNvPr id="52228" name="灯片编号占位符 4"/>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pic>
        <p:nvPicPr>
          <p:cNvPr id="52229" name="Picture 1"/>
          <p:cNvPicPr>
            <a:picLocks noChangeAspect="1"/>
          </p:cNvPicPr>
          <p:nvPr/>
        </p:nvPicPr>
        <p:blipFill>
          <a:blip r:embed="rId1"/>
          <a:stretch>
            <a:fillRect/>
          </a:stretch>
        </p:blipFill>
        <p:spPr>
          <a:xfrm>
            <a:off x="431800" y="1619250"/>
            <a:ext cx="5686425" cy="4762500"/>
          </a:xfrm>
          <a:prstGeom prst="rect">
            <a:avLst/>
          </a:prstGeom>
          <a:noFill/>
          <a:ln w="9525" cap="flat" cmpd="sng">
            <a:solidFill>
              <a:schemeClr val="accent1"/>
            </a:solidFill>
            <a:prstDash val="solid"/>
            <a:miter/>
            <a:headEnd type="none" w="med" len="med"/>
            <a:tailEnd type="none" w="med" len="med"/>
          </a:ln>
        </p:spPr>
      </p:pic>
      <p:grpSp>
        <p:nvGrpSpPr>
          <p:cNvPr id="52230" name="组合 7"/>
          <p:cNvGrpSpPr/>
          <p:nvPr/>
        </p:nvGrpSpPr>
        <p:grpSpPr>
          <a:xfrm rot="2444757">
            <a:off x="809625" y="6126163"/>
            <a:ext cx="379413" cy="288925"/>
            <a:chOff x="4897646" y="4493223"/>
            <a:chExt cx="379575" cy="288925"/>
          </a:xfrm>
        </p:grpSpPr>
        <p:sp>
          <p:nvSpPr>
            <p:cNvPr id="5223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224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52231" name="Line 6"/>
          <p:cNvSpPr/>
          <p:nvPr/>
        </p:nvSpPr>
        <p:spPr>
          <a:xfrm rot="7317938" flipH="1">
            <a:off x="560388" y="5324475"/>
            <a:ext cx="838200" cy="417513"/>
          </a:xfrm>
          <a:prstGeom prst="line">
            <a:avLst/>
          </a:prstGeom>
          <a:ln w="19050" cap="flat" cmpd="sng">
            <a:solidFill>
              <a:srgbClr val="000066"/>
            </a:solidFill>
            <a:prstDash val="dash"/>
            <a:headEnd type="none" w="med" len="med"/>
            <a:tailEnd type="none" w="med" len="med"/>
          </a:ln>
        </p:spPr>
      </p:sp>
      <p:grpSp>
        <p:nvGrpSpPr>
          <p:cNvPr id="52232" name="Group 17"/>
          <p:cNvGrpSpPr/>
          <p:nvPr/>
        </p:nvGrpSpPr>
        <p:grpSpPr>
          <a:xfrm>
            <a:off x="4513263" y="3232150"/>
            <a:ext cx="2239962" cy="627063"/>
            <a:chOff x="2592" y="2513"/>
            <a:chExt cx="1411" cy="395"/>
          </a:xfrm>
        </p:grpSpPr>
        <p:sp>
          <p:nvSpPr>
            <p:cNvPr id="52237" name="AutoShape 5"/>
            <p:cNvSpPr/>
            <p:nvPr/>
          </p:nvSpPr>
          <p:spPr>
            <a:xfrm>
              <a:off x="2688" y="2592"/>
              <a:ext cx="1315" cy="31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输入身份信息变更处理意见。</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4" name="Oval 10"/>
            <p:cNvSpPr>
              <a:spLocks noChangeArrowheads="1"/>
            </p:cNvSpPr>
            <p:nvPr/>
          </p:nvSpPr>
          <p:spPr bwMode="auto">
            <a:xfrm>
              <a:off x="2592" y="2513"/>
              <a:ext cx="170"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52233" name="Group 18"/>
          <p:cNvGrpSpPr/>
          <p:nvPr/>
        </p:nvGrpSpPr>
        <p:grpSpPr>
          <a:xfrm>
            <a:off x="695325" y="4144963"/>
            <a:ext cx="2520950" cy="812800"/>
            <a:chOff x="480" y="2208"/>
            <a:chExt cx="1588" cy="512"/>
          </a:xfrm>
        </p:grpSpPr>
        <p:sp>
          <p:nvSpPr>
            <p:cNvPr id="27" name="AutoShape 5"/>
            <p:cNvSpPr>
              <a:spLocks noChangeArrowheads="1"/>
            </p:cNvSpPr>
            <p:nvPr/>
          </p:nvSpPr>
          <p:spPr bwMode="auto">
            <a:xfrm>
              <a:off x="528" y="2304"/>
              <a:ext cx="1540" cy="416"/>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提交</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按钮，系统提交身份信息变更。</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8" name="Oval 10"/>
            <p:cNvSpPr>
              <a:spLocks noChangeArrowheads="1"/>
            </p:cNvSpPr>
            <p:nvPr/>
          </p:nvSpPr>
          <p:spPr bwMode="auto">
            <a:xfrm>
              <a:off x="480" y="2208"/>
              <a:ext cx="170"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52234" name="Line 6"/>
          <p:cNvSpPr/>
          <p:nvPr/>
        </p:nvSpPr>
        <p:spPr>
          <a:xfrm rot="7317938">
            <a:off x="3594100" y="3562350"/>
            <a:ext cx="838200" cy="533400"/>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50" name="图片 1"/>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53251" name="标题 1"/>
          <p:cNvSpPr>
            <a:spLocks noGrp="1"/>
          </p:cNvSpPr>
          <p:nvPr>
            <p:ph type="title"/>
          </p:nvPr>
        </p:nvSpPr>
        <p:spPr>
          <a:xfrm>
            <a:off x="485775" y="214313"/>
            <a:ext cx="8229600" cy="642937"/>
          </a:xfrm>
        </p:spPr>
        <p:txBody>
          <a:bodyPr vert="horz" wrap="square" lIns="91440" tIns="45720" rIns="91440" bIns="45720" anchor="ctr" anchorCtr="0"/>
          <a:p>
            <a:r>
              <a:rPr lang="zh-CN" altLang="en-US" dirty="0">
                <a:solidFill>
                  <a:srgbClr val="17375E"/>
                </a:solidFill>
                <a:latin typeface="+mj-lt"/>
                <a:ea typeface="+mj-ea"/>
                <a:cs typeface="+mj-cs"/>
              </a:rPr>
              <a:t>身份信息变更　</a:t>
            </a:r>
            <a:r>
              <a:rPr lang="zh-CN" altLang="en-US" sz="2000" dirty="0">
                <a:solidFill>
                  <a:srgbClr val="17375E"/>
                </a:solidFill>
                <a:latin typeface="+mj-lt"/>
                <a:ea typeface="+mj-ea"/>
                <a:cs typeface="+mj-cs"/>
              </a:rPr>
              <a:t>复核</a:t>
            </a:r>
            <a:endParaRPr lang="zh-CN" altLang="en-US" sz="2000" dirty="0">
              <a:solidFill>
                <a:srgbClr val="17375E"/>
              </a:solidFill>
              <a:latin typeface="+mj-lt"/>
              <a:ea typeface="+mj-ea"/>
              <a:cs typeface="+mj-cs"/>
            </a:endParaRPr>
          </a:p>
        </p:txBody>
      </p:sp>
      <p:sp>
        <p:nvSpPr>
          <p:cNvPr id="53252"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操作角色：高校负责人</a:t>
            </a:r>
            <a:endParaRPr lang="zh-CN" altLang="en-US" sz="1600" dirty="0">
              <a:latin typeface="华文楷体" panose="02010600040101010101" pitchFamily="2" charset="-122"/>
              <a:ea typeface="华文楷体" panose="02010600040101010101" pitchFamily="2" charset="-122"/>
            </a:endParaRPr>
          </a:p>
          <a:p>
            <a:pPr marL="180975" lvl="0" indent="-180975">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访问路径：我的工作</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grpSp>
        <p:nvGrpSpPr>
          <p:cNvPr id="53254" name="组合 26"/>
          <p:cNvGrpSpPr/>
          <p:nvPr/>
        </p:nvGrpSpPr>
        <p:grpSpPr>
          <a:xfrm rot="2471493">
            <a:off x="2197100" y="2647950"/>
            <a:ext cx="358775" cy="288925"/>
            <a:chOff x="4897646" y="4493223"/>
            <a:chExt cx="379575" cy="288925"/>
          </a:xfrm>
        </p:grpSpPr>
        <p:sp>
          <p:nvSpPr>
            <p:cNvPr id="5325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325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53255" name="Line 6"/>
          <p:cNvSpPr/>
          <p:nvPr/>
        </p:nvSpPr>
        <p:spPr>
          <a:xfrm rot="7317938" flipH="1">
            <a:off x="2474913" y="2914650"/>
            <a:ext cx="284162" cy="577850"/>
          </a:xfrm>
          <a:prstGeom prst="line">
            <a:avLst/>
          </a:prstGeom>
          <a:ln w="19050" cap="flat" cmpd="sng">
            <a:solidFill>
              <a:srgbClr val="000066"/>
            </a:solidFill>
            <a:prstDash val="dash"/>
            <a:headEnd type="none" w="med" len="med"/>
            <a:tailEnd type="none" w="med" len="med"/>
          </a:ln>
        </p:spPr>
      </p:sp>
      <p:sp>
        <p:nvSpPr>
          <p:cNvPr id="53256" name="AutoShape 5"/>
          <p:cNvSpPr/>
          <p:nvPr/>
        </p:nvSpPr>
        <p:spPr>
          <a:xfrm>
            <a:off x="1692275" y="3513138"/>
            <a:ext cx="2301875" cy="573087"/>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chemeClr val="tx2"/>
                </a:solidFill>
                <a:latin typeface="Arial" panose="020B0604020202020204" pitchFamily="34" charset="0"/>
                <a:ea typeface="华文楷体" panose="02010600040101010101" pitchFamily="2" charset="-122"/>
                <a:sym typeface="Arial" panose="020B0604020202020204" pitchFamily="34" charset="0"/>
              </a:rPr>
              <a:t>点击</a:t>
            </a:r>
            <a:r>
              <a:rPr lang="zh-CN" altLang="en-US" sz="1200" dirty="0">
                <a:solidFill>
                  <a:schemeClr val="tx2"/>
                </a:solidFill>
                <a:latin typeface="华文楷体" panose="02010600040101010101" pitchFamily="2" charset="-122"/>
                <a:ea typeface="华文楷体" panose="02010600040101010101" pitchFamily="2" charset="-122"/>
                <a:sym typeface="Arial" panose="020B0604020202020204" pitchFamily="34" charset="0"/>
              </a:rPr>
              <a:t>‘</a:t>
            </a:r>
            <a:r>
              <a:rPr lang="zh-CN" altLang="en-US" sz="1200" dirty="0">
                <a:solidFill>
                  <a:schemeClr val="tx2"/>
                </a:solidFill>
                <a:latin typeface="Arial" panose="020B0604020202020204" pitchFamily="34" charset="0"/>
                <a:ea typeface="华文楷体" panose="02010600040101010101" pitchFamily="2" charset="-122"/>
                <a:sym typeface="Arial" panose="020B0604020202020204" pitchFamily="34" charset="0"/>
              </a:rPr>
              <a:t>复核</a:t>
            </a:r>
            <a:r>
              <a:rPr lang="zh-CN" altLang="en-US" sz="1200" dirty="0">
                <a:solidFill>
                  <a:schemeClr val="tx2"/>
                </a:solidFill>
                <a:latin typeface="华文楷体" panose="02010600040101010101" pitchFamily="2" charset="-122"/>
                <a:ea typeface="华文楷体" panose="02010600040101010101" pitchFamily="2" charset="-122"/>
                <a:sym typeface="Arial" panose="020B0604020202020204" pitchFamily="34" charset="0"/>
              </a:rPr>
              <a:t>’</a:t>
            </a:r>
            <a:r>
              <a:rPr lang="zh-CN" altLang="en-US" sz="1200" dirty="0">
                <a:solidFill>
                  <a:schemeClr val="tx2"/>
                </a:solidFill>
                <a:latin typeface="Arial" panose="020B0604020202020204" pitchFamily="34" charset="0"/>
                <a:ea typeface="华文楷体" panose="02010600040101010101" pitchFamily="2" charset="-122"/>
                <a:sym typeface="Arial" panose="020B0604020202020204" pitchFamily="34" charset="0"/>
              </a:rPr>
              <a:t>、</a:t>
            </a:r>
            <a:r>
              <a:rPr lang="zh-CN" altLang="en-US" sz="1200" dirty="0">
                <a:solidFill>
                  <a:schemeClr val="tx2"/>
                </a:solidFill>
                <a:latin typeface="华文楷体" panose="02010600040101010101" pitchFamily="2" charset="-122"/>
                <a:ea typeface="华文楷体" panose="02010600040101010101" pitchFamily="2" charset="-122"/>
                <a:sym typeface="Arial" panose="020B0604020202020204" pitchFamily="34" charset="0"/>
              </a:rPr>
              <a:t>‘</a:t>
            </a:r>
            <a:r>
              <a:rPr lang="zh-CN" altLang="en-US" sz="1200" dirty="0">
                <a:solidFill>
                  <a:schemeClr val="tx2"/>
                </a:solidFill>
                <a:latin typeface="Arial" panose="020B0604020202020204" pitchFamily="34" charset="0"/>
                <a:ea typeface="华文楷体" panose="02010600040101010101" pitchFamily="2" charset="-122"/>
                <a:sym typeface="Arial" panose="020B0604020202020204" pitchFamily="34" charset="0"/>
              </a:rPr>
              <a:t>进入</a:t>
            </a:r>
            <a:r>
              <a:rPr lang="zh-CN" altLang="en-US" sz="1200" dirty="0">
                <a:solidFill>
                  <a:schemeClr val="tx2"/>
                </a:solidFill>
                <a:latin typeface="华文楷体" panose="02010600040101010101" pitchFamily="2" charset="-122"/>
                <a:ea typeface="华文楷体" panose="02010600040101010101" pitchFamily="2" charset="-122"/>
                <a:sym typeface="Arial" panose="020B0604020202020204" pitchFamily="34" charset="0"/>
              </a:rPr>
              <a:t>’</a:t>
            </a:r>
            <a:r>
              <a:rPr lang="zh-CN" altLang="en-US" sz="1200" dirty="0">
                <a:solidFill>
                  <a:schemeClr val="tx2"/>
                </a:solidFill>
                <a:latin typeface="Arial" panose="020B0604020202020204" pitchFamily="34" charset="0"/>
                <a:ea typeface="华文楷体" panose="02010600040101010101" pitchFamily="2" charset="-122"/>
                <a:sym typeface="Arial" panose="020B0604020202020204" pitchFamily="34" charset="0"/>
              </a:rPr>
              <a:t>显示待县负责人复核的身份信息变更信息</a:t>
            </a:r>
            <a:r>
              <a:rPr lang="zh-CN" altLang="en-US" sz="1200" dirty="0">
                <a:solidFill>
                  <a:schemeClr val="tx2"/>
                </a:solidFill>
                <a:latin typeface="华文楷体" panose="02010600040101010101" pitchFamily="2" charset="-122"/>
                <a:ea typeface="华文楷体" panose="02010600040101010101" pitchFamily="2" charset="-122"/>
              </a:rPr>
              <a:t>。</a:t>
            </a:r>
            <a:endParaRPr lang="zh-CN" altLang="en-US" sz="1200" dirty="0">
              <a:solidFill>
                <a:schemeClr val="tx2"/>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4" name="图片 1"/>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54275" name="标题 1"/>
          <p:cNvSpPr>
            <a:spLocks noGrp="1"/>
          </p:cNvSpPr>
          <p:nvPr>
            <p:ph type="title"/>
          </p:nvPr>
        </p:nvSpPr>
        <p:spPr>
          <a:xfrm>
            <a:off x="485775" y="214313"/>
            <a:ext cx="8229600" cy="642937"/>
          </a:xfrm>
        </p:spPr>
        <p:txBody>
          <a:bodyPr vert="horz" wrap="square" lIns="91440" tIns="45720" rIns="91440" bIns="45720" anchor="ctr" anchorCtr="0"/>
          <a:p>
            <a:r>
              <a:rPr lang="zh-CN" altLang="en-US" dirty="0">
                <a:solidFill>
                  <a:srgbClr val="17375E"/>
                </a:solidFill>
                <a:latin typeface="+mj-lt"/>
                <a:ea typeface="+mj-ea"/>
                <a:cs typeface="+mj-cs"/>
              </a:rPr>
              <a:t>身份信息变更　</a:t>
            </a:r>
            <a:r>
              <a:rPr lang="zh-CN" altLang="en-US" sz="2000" dirty="0">
                <a:solidFill>
                  <a:srgbClr val="17375E"/>
                </a:solidFill>
                <a:latin typeface="+mj-lt"/>
                <a:ea typeface="+mj-ea"/>
                <a:cs typeface="+mj-cs"/>
              </a:rPr>
              <a:t>复核</a:t>
            </a:r>
            <a:endParaRPr lang="zh-CN" altLang="en-US" sz="2000" dirty="0">
              <a:solidFill>
                <a:srgbClr val="17375E"/>
              </a:solidFill>
              <a:latin typeface="+mj-lt"/>
              <a:ea typeface="+mj-ea"/>
              <a:cs typeface="+mj-cs"/>
            </a:endParaRPr>
          </a:p>
        </p:txBody>
      </p:sp>
      <p:sp>
        <p:nvSpPr>
          <p:cNvPr id="54276"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操作角色：高校负责人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访问路径：信息变更→身份信息变更</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grpSp>
        <p:nvGrpSpPr>
          <p:cNvPr id="54278" name="组合 26"/>
          <p:cNvGrpSpPr/>
          <p:nvPr/>
        </p:nvGrpSpPr>
        <p:grpSpPr>
          <a:xfrm rot="2471493">
            <a:off x="877888" y="2647950"/>
            <a:ext cx="358775" cy="288925"/>
            <a:chOff x="4897646" y="4493223"/>
            <a:chExt cx="379575" cy="288925"/>
          </a:xfrm>
        </p:grpSpPr>
        <p:sp>
          <p:nvSpPr>
            <p:cNvPr id="5428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428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54279" name="Line 6"/>
          <p:cNvSpPr/>
          <p:nvPr/>
        </p:nvSpPr>
        <p:spPr>
          <a:xfrm rot="7317938" flipV="1">
            <a:off x="1349375" y="2828925"/>
            <a:ext cx="303213" cy="1147763"/>
          </a:xfrm>
          <a:prstGeom prst="line">
            <a:avLst/>
          </a:prstGeom>
          <a:ln w="19050" cap="flat" cmpd="sng">
            <a:solidFill>
              <a:srgbClr val="000066"/>
            </a:solidFill>
            <a:prstDash val="dash"/>
            <a:headEnd type="none" w="med" len="med"/>
            <a:tailEnd type="none" w="med" len="med"/>
          </a:ln>
        </p:spPr>
      </p:sp>
      <p:grpSp>
        <p:nvGrpSpPr>
          <p:cNvPr id="54280" name="组合 15"/>
          <p:cNvGrpSpPr/>
          <p:nvPr/>
        </p:nvGrpSpPr>
        <p:grpSpPr>
          <a:xfrm>
            <a:off x="1763713" y="3721100"/>
            <a:ext cx="2500312" cy="604838"/>
            <a:chOff x="5802323" y="3159125"/>
            <a:chExt cx="2499771" cy="604564"/>
          </a:xfrm>
        </p:grpSpPr>
        <p:sp>
          <p:nvSpPr>
            <p:cNvPr id="26" name="AutoShape 5"/>
            <p:cNvSpPr>
              <a:spLocks noChangeArrowheads="1"/>
            </p:cNvSpPr>
            <p:nvPr/>
          </p:nvSpPr>
          <p:spPr bwMode="auto">
            <a:xfrm>
              <a:off x="5929296" y="3284481"/>
              <a:ext cx="2372798" cy="479208"/>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点击“复核”超链接，进入复核页面。</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7" name="Oval 10"/>
            <p:cNvSpPr>
              <a:spLocks noChangeArrowheads="1"/>
            </p:cNvSpPr>
            <p:nvPr/>
          </p:nvSpPr>
          <p:spPr bwMode="auto">
            <a:xfrm>
              <a:off x="5802323" y="3159125"/>
              <a:ext cx="269817" cy="269753"/>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8" name="图片 1"/>
          <p:cNvPicPr>
            <a:picLocks noChangeAspect="1"/>
          </p:cNvPicPr>
          <p:nvPr/>
        </p:nvPicPr>
        <p:blipFill>
          <a:blip r:embed="rId1"/>
          <a:stretch>
            <a:fillRect/>
          </a:stretch>
        </p:blipFill>
        <p:spPr>
          <a:xfrm>
            <a:off x="431800" y="1619250"/>
            <a:ext cx="5400675" cy="4500563"/>
          </a:xfrm>
          <a:prstGeom prst="rect">
            <a:avLst/>
          </a:prstGeom>
          <a:noFill/>
          <a:ln w="9525" cap="flat" cmpd="sng">
            <a:solidFill>
              <a:srgbClr val="000000"/>
            </a:solidFill>
            <a:prstDash val="solid"/>
            <a:miter/>
            <a:headEnd type="none" w="med" len="med"/>
            <a:tailEnd type="none" w="med" len="med"/>
          </a:ln>
        </p:spPr>
      </p:pic>
      <p:sp>
        <p:nvSpPr>
          <p:cNvPr id="55299" name="标题 1"/>
          <p:cNvSpPr>
            <a:spLocks noGrp="1"/>
          </p:cNvSpPr>
          <p:nvPr>
            <p:ph type="title"/>
          </p:nvPr>
        </p:nvSpPr>
        <p:spPr>
          <a:xfrm>
            <a:off x="485775" y="214313"/>
            <a:ext cx="8229600" cy="642937"/>
          </a:xfrm>
        </p:spPr>
        <p:txBody>
          <a:bodyPr vert="horz" wrap="square" lIns="91440" tIns="45720" rIns="91440" bIns="45720" anchor="ctr" anchorCtr="0"/>
          <a:p>
            <a:r>
              <a:rPr lang="zh-CN" altLang="en-US" dirty="0">
                <a:solidFill>
                  <a:srgbClr val="17375E"/>
                </a:solidFill>
                <a:latin typeface="+mj-lt"/>
                <a:ea typeface="+mj-ea"/>
                <a:cs typeface="+mj-cs"/>
              </a:rPr>
              <a:t>身份信息变更　</a:t>
            </a:r>
            <a:r>
              <a:rPr lang="zh-CN" altLang="en-US" sz="2000" dirty="0">
                <a:solidFill>
                  <a:srgbClr val="17375E"/>
                </a:solidFill>
                <a:latin typeface="+mj-lt"/>
                <a:ea typeface="+mj-ea"/>
                <a:cs typeface="+mj-cs"/>
              </a:rPr>
              <a:t>复核（续）</a:t>
            </a:r>
            <a:endParaRPr lang="zh-CN" altLang="en-US" sz="2000" dirty="0">
              <a:solidFill>
                <a:srgbClr val="17375E"/>
              </a:solidFill>
              <a:latin typeface="+mj-lt"/>
              <a:ea typeface="+mj-ea"/>
              <a:cs typeface="+mj-cs"/>
            </a:endParaRPr>
          </a:p>
        </p:txBody>
      </p:sp>
      <p:sp>
        <p:nvSpPr>
          <p:cNvPr id="55300" name="文本占位符 3"/>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操作角色：高校负责人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访问路径：信息变更→身份信息变更</a:t>
            </a:r>
            <a:endParaRPr lang="zh-CN" altLang="en-US" sz="1600" dirty="0">
              <a:latin typeface="华文楷体" panose="02010600040101010101" pitchFamily="2" charset="-122"/>
              <a:ea typeface="华文楷体" panose="02010600040101010101" pitchFamily="2" charset="-122"/>
            </a:endParaRPr>
          </a:p>
        </p:txBody>
      </p:sp>
      <p:sp>
        <p:nvSpPr>
          <p:cNvPr id="5" name="灯片编号占位符 4"/>
          <p:cNvSpPr txBox="1">
            <a:spLocks noGrp="1"/>
          </p:cNvSpPr>
          <p:nvPr/>
        </p:nvSpPr>
        <p:spPr>
          <a:xfrm>
            <a:off x="3509963" y="6215063"/>
            <a:ext cx="2133600" cy="365125"/>
          </a:xfrm>
          <a:prstGeom prst="rect">
            <a:avLst/>
          </a:prstGeom>
          <a:noFill/>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grpSp>
        <p:nvGrpSpPr>
          <p:cNvPr id="55302" name="组合 23"/>
          <p:cNvGrpSpPr/>
          <p:nvPr/>
        </p:nvGrpSpPr>
        <p:grpSpPr>
          <a:xfrm rot="2471493">
            <a:off x="876300" y="5786438"/>
            <a:ext cx="358775" cy="288925"/>
            <a:chOff x="4897646" y="4493223"/>
            <a:chExt cx="379575" cy="288925"/>
          </a:xfrm>
        </p:grpSpPr>
        <p:sp>
          <p:nvSpPr>
            <p:cNvPr id="5531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531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55303" name="Line 6"/>
          <p:cNvSpPr/>
          <p:nvPr/>
        </p:nvSpPr>
        <p:spPr>
          <a:xfrm rot="7317938" flipV="1">
            <a:off x="620713" y="5062538"/>
            <a:ext cx="1041400" cy="374650"/>
          </a:xfrm>
          <a:prstGeom prst="line">
            <a:avLst/>
          </a:prstGeom>
          <a:ln w="19050" cap="flat" cmpd="sng">
            <a:solidFill>
              <a:srgbClr val="000066"/>
            </a:solidFill>
            <a:prstDash val="dash"/>
            <a:headEnd type="none" w="med" len="med"/>
            <a:tailEnd type="none" w="med" len="med"/>
          </a:ln>
        </p:spPr>
      </p:sp>
      <p:grpSp>
        <p:nvGrpSpPr>
          <p:cNvPr id="55304" name="组合 20"/>
          <p:cNvGrpSpPr/>
          <p:nvPr/>
        </p:nvGrpSpPr>
        <p:grpSpPr>
          <a:xfrm>
            <a:off x="1204913" y="4481513"/>
            <a:ext cx="2571750" cy="785812"/>
            <a:chOff x="5802323" y="3159125"/>
            <a:chExt cx="2571768" cy="785817"/>
          </a:xfrm>
        </p:grpSpPr>
        <p:sp>
          <p:nvSpPr>
            <p:cNvPr id="26" name="AutoShape 5"/>
            <p:cNvSpPr>
              <a:spLocks noChangeArrowheads="1"/>
            </p:cNvSpPr>
            <p:nvPr/>
          </p:nvSpPr>
          <p:spPr bwMode="auto">
            <a:xfrm>
              <a:off x="5929324" y="3284538"/>
              <a:ext cx="2444767" cy="660404"/>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同意</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按钮，将更新系统中变更人所涉及到的身份信息。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9" name="Oval 10"/>
            <p:cNvSpPr>
              <a:spLocks noChangeArrowheads="1"/>
            </p:cNvSpPr>
            <p:nvPr/>
          </p:nvSpPr>
          <p:spPr bwMode="auto">
            <a:xfrm>
              <a:off x="5802323" y="3159125"/>
              <a:ext cx="269877"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55305" name="组合 23"/>
          <p:cNvGrpSpPr/>
          <p:nvPr/>
        </p:nvGrpSpPr>
        <p:grpSpPr>
          <a:xfrm rot="3427973">
            <a:off x="1635125" y="5781675"/>
            <a:ext cx="358775" cy="288925"/>
            <a:chOff x="4897646" y="4493223"/>
            <a:chExt cx="379575" cy="288925"/>
          </a:xfrm>
        </p:grpSpPr>
        <p:sp>
          <p:nvSpPr>
            <p:cNvPr id="5531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531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55306" name="Line 6"/>
          <p:cNvSpPr/>
          <p:nvPr/>
        </p:nvSpPr>
        <p:spPr>
          <a:xfrm rot="7317938">
            <a:off x="2427288" y="4537075"/>
            <a:ext cx="1814512" cy="2632075"/>
          </a:xfrm>
          <a:prstGeom prst="line">
            <a:avLst/>
          </a:prstGeom>
          <a:ln w="19050" cap="flat" cmpd="sng">
            <a:solidFill>
              <a:srgbClr val="000066"/>
            </a:solidFill>
            <a:prstDash val="dash"/>
            <a:headEnd type="none" w="med" len="med"/>
            <a:tailEnd type="none" w="med" len="med"/>
          </a:ln>
        </p:spPr>
      </p:sp>
      <p:grpSp>
        <p:nvGrpSpPr>
          <p:cNvPr id="55307" name="组合 20"/>
          <p:cNvGrpSpPr/>
          <p:nvPr/>
        </p:nvGrpSpPr>
        <p:grpSpPr>
          <a:xfrm>
            <a:off x="4932363" y="5656263"/>
            <a:ext cx="2571750" cy="785812"/>
            <a:chOff x="5802323" y="3159125"/>
            <a:chExt cx="2571768" cy="785817"/>
          </a:xfrm>
        </p:grpSpPr>
        <p:sp>
          <p:nvSpPr>
            <p:cNvPr id="35" name="AutoShape 5"/>
            <p:cNvSpPr>
              <a:spLocks noChangeArrowheads="1"/>
            </p:cNvSpPr>
            <p:nvPr/>
          </p:nvSpPr>
          <p:spPr bwMode="auto">
            <a:xfrm>
              <a:off x="5929324" y="3284538"/>
              <a:ext cx="2444767" cy="660404"/>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退回</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按钮，退回给高校经办人。</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37" name="Oval 10"/>
            <p:cNvSpPr>
              <a:spLocks noChangeArrowheads="1"/>
            </p:cNvSpPr>
            <p:nvPr/>
          </p:nvSpPr>
          <p:spPr bwMode="auto">
            <a:xfrm>
              <a:off x="5802323" y="3159125"/>
              <a:ext cx="269877"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55308" name="AutoShape 11"/>
          <p:cNvSpPr/>
          <p:nvPr/>
        </p:nvSpPr>
        <p:spPr>
          <a:xfrm>
            <a:off x="4043363" y="3143250"/>
            <a:ext cx="4705350" cy="2057400"/>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pPr>
              <a:lnSpc>
                <a:spcPts val="1800"/>
              </a:lnSpc>
            </a:pPr>
            <a:r>
              <a:rPr lang="zh-CN" altLang="en-US" sz="1200" dirty="0">
                <a:latin typeface="Arial" panose="020B0604020202020204" pitchFamily="34" charset="0"/>
                <a:ea typeface="华文楷体" panose="02010600040101010101" pitchFamily="2" charset="-122"/>
                <a:sym typeface="Arial" panose="020B0604020202020204" pitchFamily="34" charset="0"/>
              </a:rPr>
              <a:t>提示：</a:t>
            </a:r>
            <a:endParaRPr lang="en-US" altLang="zh-CN" sz="1200" dirty="0">
              <a:latin typeface="Arial" panose="020B0604020202020204" pitchFamily="34" charset="0"/>
              <a:ea typeface="华文楷体" panose="02010600040101010101" pitchFamily="2" charset="-122"/>
              <a:sym typeface="Arial" panose="020B0604020202020204" pitchFamily="34" charset="0"/>
            </a:endParaRPr>
          </a:p>
          <a:p>
            <a:pPr>
              <a:lnSpc>
                <a:spcPts val="1800"/>
              </a:lnSpc>
            </a:pPr>
            <a:r>
              <a:rPr lang="en-US" altLang="zh-CN" sz="1200" dirty="0">
                <a:latin typeface="Arial" panose="020B0604020202020204" pitchFamily="34" charset="0"/>
                <a:ea typeface="华文楷体" panose="02010600040101010101" pitchFamily="2" charset="-122"/>
                <a:sym typeface="Arial" panose="020B0604020202020204" pitchFamily="34" charset="0"/>
              </a:rPr>
              <a:t>1</a:t>
            </a:r>
            <a:r>
              <a:rPr lang="zh-CN" altLang="en-US" sz="1200" dirty="0">
                <a:latin typeface="Arial" panose="020B0604020202020204" pitchFamily="34" charset="0"/>
                <a:ea typeface="华文楷体" panose="02010600040101010101" pitchFamily="2" charset="-122"/>
                <a:sym typeface="Arial" panose="020B0604020202020204" pitchFamily="34" charset="0"/>
              </a:rPr>
              <a:t>、填写复核意见完毕后，点击“同意”按钮，保存身份变更信息复核意见，同时调用民生核算借款人变更实时接口，该身份变更信息复核通过。</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a:p>
            <a:pPr>
              <a:lnSpc>
                <a:spcPts val="1800"/>
              </a:lnSpc>
            </a:pPr>
            <a:r>
              <a:rPr lang="en-US" altLang="zh-CN" sz="1200" dirty="0">
                <a:latin typeface="Arial" panose="020B0604020202020204" pitchFamily="34" charset="0"/>
                <a:ea typeface="华文楷体" panose="02010600040101010101" pitchFamily="2" charset="-122"/>
                <a:sym typeface="Arial" panose="020B0604020202020204" pitchFamily="34" charset="0"/>
              </a:rPr>
              <a:t>2</a:t>
            </a:r>
            <a:r>
              <a:rPr lang="zh-CN" altLang="en-US" sz="1200" dirty="0">
                <a:latin typeface="Arial" panose="020B0604020202020204" pitchFamily="34" charset="0"/>
                <a:ea typeface="华文楷体" panose="02010600040101010101" pitchFamily="2" charset="-122"/>
                <a:sym typeface="Arial" panose="020B0604020202020204" pitchFamily="34" charset="0"/>
              </a:rPr>
              <a:t>、填写复核意见完毕后，点击“退回”按钮，保存身份信息变更复核意见，同时调用民生核算借款人变更实时接口，将身份变更信息退回给高校经办人进行修改再提交。</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p:txBody>
      </p:sp>
      <p:sp>
        <p:nvSpPr>
          <p:cNvPr id="21" name="Oval 10"/>
          <p:cNvSpPr>
            <a:spLocks noChangeArrowheads="1"/>
          </p:cNvSpPr>
          <p:nvPr/>
        </p:nvSpPr>
        <p:spPr bwMode="auto">
          <a:xfrm>
            <a:off x="3995738" y="3068638"/>
            <a:ext cx="269875" cy="269875"/>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0978" name="Picture 2"/>
          <p:cNvPicPr>
            <a:picLocks noChangeAspect="1"/>
          </p:cNvPicPr>
          <p:nvPr/>
        </p:nvPicPr>
        <p:blipFill>
          <a:blip r:embed="rId1"/>
          <a:stretch>
            <a:fillRect/>
          </a:stretch>
        </p:blipFill>
        <p:spPr>
          <a:xfrm>
            <a:off x="431800" y="1619250"/>
            <a:ext cx="5638800" cy="4495800"/>
          </a:xfrm>
          <a:prstGeom prst="rect">
            <a:avLst/>
          </a:prstGeom>
          <a:noFill/>
          <a:ln w="31750">
            <a:noFill/>
          </a:ln>
        </p:spPr>
      </p:pic>
      <p:sp>
        <p:nvSpPr>
          <p:cNvPr id="510979"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用户管理　</a:t>
            </a:r>
            <a:r>
              <a:rPr lang="zh-CN" altLang="en-US" sz="2000" b="1" dirty="0">
                <a:solidFill>
                  <a:srgbClr val="17375E"/>
                </a:solidFill>
              </a:rPr>
              <a:t>新增（续）</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51098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访问路径：系统管理→用户管理</a:t>
            </a:r>
            <a:endParaRPr lang="zh-CN" altLang="en-US" sz="1600" dirty="0">
              <a:latin typeface="华文楷体" panose="02010600040101010101" pitchFamily="2" charset="-122"/>
              <a:ea typeface="华文楷体" panose="02010600040101010101" pitchFamily="2" charset="-122"/>
            </a:endParaRPr>
          </a:p>
        </p:txBody>
      </p:sp>
      <p:grpSp>
        <p:nvGrpSpPr>
          <p:cNvPr id="510982" name="组合 11"/>
          <p:cNvGrpSpPr/>
          <p:nvPr/>
        </p:nvGrpSpPr>
        <p:grpSpPr>
          <a:xfrm>
            <a:off x="5938838" y="2765425"/>
            <a:ext cx="2214562" cy="627063"/>
            <a:chOff x="5802323" y="3159125"/>
            <a:chExt cx="2214562" cy="627065"/>
          </a:xfrm>
        </p:grpSpPr>
        <p:sp>
          <p:nvSpPr>
            <p:cNvPr id="510990"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输入用户信息。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510983" name="Line 6"/>
          <p:cNvSpPr/>
          <p:nvPr/>
        </p:nvSpPr>
        <p:spPr>
          <a:xfrm rot="7317938">
            <a:off x="4094163" y="2455863"/>
            <a:ext cx="1474787" cy="1690687"/>
          </a:xfrm>
          <a:prstGeom prst="line">
            <a:avLst/>
          </a:prstGeom>
          <a:ln w="19050" cap="flat" cmpd="sng">
            <a:solidFill>
              <a:srgbClr val="000066"/>
            </a:solidFill>
            <a:prstDash val="dash"/>
            <a:headEnd type="none" w="med" len="med"/>
            <a:tailEnd type="none" w="med" len="med"/>
          </a:ln>
        </p:spPr>
      </p:sp>
      <p:sp>
        <p:nvSpPr>
          <p:cNvPr id="510984" name="AutoShape 5"/>
          <p:cNvSpPr/>
          <p:nvPr/>
        </p:nvSpPr>
        <p:spPr>
          <a:xfrm>
            <a:off x="1530350" y="4697413"/>
            <a:ext cx="2444750" cy="66040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输入用户信息后，点击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确定</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按钮，系统保存用户信息。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1403350" y="4572000"/>
            <a:ext cx="269875" cy="26987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sp>
        <p:nvSpPr>
          <p:cNvPr id="510986" name="Line 6"/>
          <p:cNvSpPr/>
          <p:nvPr/>
        </p:nvSpPr>
        <p:spPr>
          <a:xfrm rot="7317938">
            <a:off x="1033463" y="5478463"/>
            <a:ext cx="635000" cy="192087"/>
          </a:xfrm>
          <a:prstGeom prst="line">
            <a:avLst/>
          </a:prstGeom>
          <a:ln w="19050" cap="flat" cmpd="sng">
            <a:solidFill>
              <a:srgbClr val="000066"/>
            </a:solidFill>
            <a:prstDash val="dash"/>
            <a:headEnd type="none" w="med" len="med"/>
            <a:tailEnd type="none" w="med" len="med"/>
          </a:ln>
        </p:spPr>
      </p:sp>
      <p:grpSp>
        <p:nvGrpSpPr>
          <p:cNvPr id="510987" name="组合 18"/>
          <p:cNvGrpSpPr/>
          <p:nvPr/>
        </p:nvGrpSpPr>
        <p:grpSpPr>
          <a:xfrm rot="2471493">
            <a:off x="839788" y="5730875"/>
            <a:ext cx="379412" cy="288925"/>
            <a:chOff x="4897646" y="4493223"/>
            <a:chExt cx="379575" cy="288925"/>
          </a:xfrm>
        </p:grpSpPr>
        <p:sp>
          <p:nvSpPr>
            <p:cNvPr id="51098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098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a:xfrm>
            <a:off x="485775" y="214313"/>
            <a:ext cx="8229600" cy="642938"/>
          </a:xfrm>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lumMod val="75000"/>
                  </a:schemeClr>
                </a:solidFill>
                <a:effectLst/>
                <a:uLnTx/>
                <a:uFillTx/>
                <a:latin typeface="+mj-lt"/>
                <a:ea typeface="+mj-ea"/>
                <a:cs typeface="+mj-cs"/>
              </a:rPr>
              <a:t>系统用户与功能关系　</a:t>
            </a:r>
            <a:r>
              <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rPr>
              <a:t>（贷前管理）</a:t>
            </a:r>
            <a:endParaRPr kumimoji="0" lang="zh-CN" altLang="en-US" sz="2000" b="1" i="0" u="none" strike="noStrike" kern="1200" cap="none" spc="0" normalizeH="0" baseline="0" noProof="0" dirty="0">
              <a:ln>
                <a:noFill/>
              </a:ln>
              <a:solidFill>
                <a:schemeClr val="tx2">
                  <a:lumMod val="75000"/>
                </a:schemeClr>
              </a:solidFill>
              <a:effectLst/>
              <a:uLnTx/>
              <a:uFillTx/>
              <a:latin typeface="+mj-lt"/>
              <a:ea typeface="+mj-ea"/>
              <a:cs typeface="+mj-cs"/>
            </a:endParaRPr>
          </a:p>
        </p:txBody>
      </p:sp>
      <p:sp>
        <p:nvSpPr>
          <p:cNvPr id="91139" name="Rectangle 4"/>
          <p:cNvSpPr/>
          <p:nvPr/>
        </p:nvSpPr>
        <p:spPr>
          <a:xfrm>
            <a:off x="492125" y="2286000"/>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a:t>
            </a:r>
            <a:endParaRPr lang="zh-CN" altLang="en-US" sz="1400" dirty="0">
              <a:solidFill>
                <a:schemeClr val="bg1"/>
              </a:solidFill>
              <a:latin typeface="Arial" panose="020B0604020202020204" pitchFamily="34" charset="0"/>
            </a:endParaRPr>
          </a:p>
        </p:txBody>
      </p:sp>
      <p:sp>
        <p:nvSpPr>
          <p:cNvPr id="91140" name="Rectangle 4"/>
          <p:cNvSpPr/>
          <p:nvPr/>
        </p:nvSpPr>
        <p:spPr>
          <a:xfrm>
            <a:off x="492125" y="4175125"/>
            <a:ext cx="1000125" cy="539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a:t>
            </a:r>
            <a:endParaRPr lang="zh-CN" altLang="en-US" sz="1400" dirty="0">
              <a:solidFill>
                <a:schemeClr val="bg1"/>
              </a:solidFill>
              <a:latin typeface="Arial" panose="020B0604020202020204" pitchFamily="34" charset="0"/>
            </a:endParaRPr>
          </a:p>
        </p:txBody>
      </p:sp>
      <p:sp>
        <p:nvSpPr>
          <p:cNvPr id="91142" name="Rectangle 7"/>
          <p:cNvSpPr/>
          <p:nvPr/>
        </p:nvSpPr>
        <p:spPr>
          <a:xfrm>
            <a:off x="1647825" y="2428875"/>
            <a:ext cx="1512888" cy="2857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高校经办人</a:t>
            </a:r>
            <a:endParaRPr lang="zh-CN" altLang="en-US" sz="1400" dirty="0">
              <a:solidFill>
                <a:schemeClr val="bg1"/>
              </a:solidFill>
              <a:latin typeface="Arial" panose="020B0604020202020204" pitchFamily="34" charset="0"/>
            </a:endParaRPr>
          </a:p>
        </p:txBody>
      </p:sp>
      <p:sp>
        <p:nvSpPr>
          <p:cNvPr id="91143" name="Rectangle 7"/>
          <p:cNvSpPr/>
          <p:nvPr/>
        </p:nvSpPr>
        <p:spPr>
          <a:xfrm>
            <a:off x="1651000" y="3000375"/>
            <a:ext cx="1512888" cy="298450"/>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高校负责人</a:t>
            </a:r>
            <a:endParaRPr lang="zh-CN" altLang="en-US" sz="1400" dirty="0">
              <a:solidFill>
                <a:schemeClr val="bg1"/>
              </a:solidFill>
              <a:latin typeface="Arial" panose="020B0604020202020204" pitchFamily="34" charset="0"/>
            </a:endParaRPr>
          </a:p>
        </p:txBody>
      </p:sp>
      <p:sp>
        <p:nvSpPr>
          <p:cNvPr id="91144" name="Rectangle 7"/>
          <p:cNvSpPr/>
          <p:nvPr/>
        </p:nvSpPr>
        <p:spPr>
          <a:xfrm>
            <a:off x="1647825" y="3998913"/>
            <a:ext cx="1512888" cy="287337"/>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院系经办人</a:t>
            </a:r>
            <a:endParaRPr lang="zh-CN" altLang="en-US" sz="1400" dirty="0">
              <a:solidFill>
                <a:schemeClr val="bg1"/>
              </a:solidFill>
              <a:latin typeface="Arial" panose="020B0604020202020204" pitchFamily="34" charset="0"/>
            </a:endParaRPr>
          </a:p>
        </p:txBody>
      </p:sp>
      <p:sp>
        <p:nvSpPr>
          <p:cNvPr id="91145" name="Rectangle 7"/>
          <p:cNvSpPr/>
          <p:nvPr/>
        </p:nvSpPr>
        <p:spPr>
          <a:xfrm>
            <a:off x="1651000" y="4597400"/>
            <a:ext cx="1512888" cy="331788"/>
          </a:xfrm>
          <a:prstGeom prst="rect">
            <a:avLst/>
          </a:prstGeom>
          <a:solidFill>
            <a:srgbClr val="336699"/>
          </a:solidFill>
          <a:ln w="31750">
            <a:noFill/>
          </a:ln>
          <a:effectLst>
            <a:outerShdw dist="45791" dir="3378595" algn="ctr" rotWithShape="0">
              <a:schemeClr val="bg2"/>
            </a:outerShdw>
          </a:effectLst>
        </p:spPr>
        <p:txBody>
          <a:bodyPr lIns="0" tIns="0" rIns="0" bIns="0" anchor="ctr" anchorCtr="0"/>
          <a:p>
            <a:pPr algn="ctr"/>
            <a:r>
              <a:rPr lang="zh-CN" altLang="en-US" sz="1400" dirty="0">
                <a:solidFill>
                  <a:schemeClr val="bg1"/>
                </a:solidFill>
                <a:latin typeface="Arial" panose="020B0604020202020204" pitchFamily="34" charset="0"/>
              </a:rPr>
              <a:t>院系负责人</a:t>
            </a:r>
            <a:endParaRPr lang="zh-CN" altLang="en-US" sz="1400" dirty="0">
              <a:solidFill>
                <a:schemeClr val="bg1"/>
              </a:solidFill>
              <a:latin typeface="Arial" panose="020B0604020202020204" pitchFamily="34" charset="0"/>
            </a:endParaRPr>
          </a:p>
        </p:txBody>
      </p:sp>
      <p:sp>
        <p:nvSpPr>
          <p:cNvPr id="91146" name="Line 44"/>
          <p:cNvSpPr/>
          <p:nvPr/>
        </p:nvSpPr>
        <p:spPr>
          <a:xfrm flipH="1">
            <a:off x="544513" y="3700463"/>
            <a:ext cx="8027987" cy="0"/>
          </a:xfrm>
          <a:prstGeom prst="line">
            <a:avLst/>
          </a:prstGeom>
          <a:ln w="19050" cap="flat" cmpd="sng">
            <a:solidFill>
              <a:srgbClr val="969696"/>
            </a:solidFill>
            <a:prstDash val="lgDash"/>
            <a:headEnd type="none" w="med" len="med"/>
            <a:tailEnd type="none" w="med" len="med"/>
          </a:ln>
        </p:spPr>
      </p:sp>
      <p:cxnSp>
        <p:nvCxnSpPr>
          <p:cNvPr id="69" name="直接连接符 68"/>
          <p:cNvCxnSpPr/>
          <p:nvPr/>
        </p:nvCxnSpPr>
        <p:spPr>
          <a:xfrm>
            <a:off x="1643063" y="2286000"/>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643063" y="2857500"/>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643063" y="4429125"/>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grpSp>
        <p:nvGrpSpPr>
          <p:cNvPr id="91150" name="组合 32"/>
          <p:cNvGrpSpPr/>
          <p:nvPr/>
        </p:nvGrpSpPr>
        <p:grpSpPr>
          <a:xfrm>
            <a:off x="3357563" y="2428875"/>
            <a:ext cx="1643062" cy="857250"/>
            <a:chOff x="4071934" y="3643310"/>
            <a:chExt cx="1643074" cy="857266"/>
          </a:xfrm>
        </p:grpSpPr>
        <p:sp>
          <p:nvSpPr>
            <p:cNvPr id="91161" name="AutoShape 5"/>
            <p:cNvSpPr/>
            <p:nvPr/>
          </p:nvSpPr>
          <p:spPr>
            <a:xfrm>
              <a:off x="4214810" y="3643310"/>
              <a:ext cx="1500198" cy="85726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贷款规模</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76" name="Oval 10"/>
            <p:cNvSpPr>
              <a:spLocks noChangeArrowheads="1"/>
            </p:cNvSpPr>
            <p:nvPr/>
          </p:nvSpPr>
          <p:spPr bwMode="auto">
            <a:xfrm>
              <a:off x="4071934" y="3643310"/>
              <a:ext cx="269877" cy="26988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91151" name="组合 32"/>
          <p:cNvGrpSpPr/>
          <p:nvPr/>
        </p:nvGrpSpPr>
        <p:grpSpPr>
          <a:xfrm>
            <a:off x="5143500" y="2411413"/>
            <a:ext cx="1643063" cy="874712"/>
            <a:chOff x="4071934" y="3643314"/>
            <a:chExt cx="1643074" cy="874725"/>
          </a:xfrm>
        </p:grpSpPr>
        <p:sp>
          <p:nvSpPr>
            <p:cNvPr id="91159" name="AutoShape 5"/>
            <p:cNvSpPr/>
            <p:nvPr/>
          </p:nvSpPr>
          <p:spPr>
            <a:xfrm>
              <a:off x="4214810" y="3643314"/>
              <a:ext cx="1500198" cy="8747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申请与审查</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81" name="Oval 10"/>
            <p:cNvSpPr>
              <a:spLocks noChangeArrowheads="1"/>
            </p:cNvSpPr>
            <p:nvPr/>
          </p:nvSpPr>
          <p:spPr bwMode="auto">
            <a:xfrm>
              <a:off x="4071934" y="3643314"/>
              <a:ext cx="269877"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82" name="圆角矩形 81"/>
          <p:cNvSpPr/>
          <p:nvPr/>
        </p:nvSpPr>
        <p:spPr>
          <a:xfrm>
            <a:off x="3286125" y="2357438"/>
            <a:ext cx="1785938" cy="2571750"/>
          </a:xfrm>
          <a:prstGeom prst="roundRect">
            <a:avLst/>
          </a:prstGeom>
          <a:solidFill>
            <a:schemeClr val="accent1">
              <a:alpha val="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91153" name="组合 32"/>
          <p:cNvGrpSpPr/>
          <p:nvPr/>
        </p:nvGrpSpPr>
        <p:grpSpPr>
          <a:xfrm>
            <a:off x="3357563" y="4000500"/>
            <a:ext cx="1643062" cy="857250"/>
            <a:chOff x="4071934" y="3643310"/>
            <a:chExt cx="1643074" cy="857266"/>
          </a:xfrm>
        </p:grpSpPr>
        <p:sp>
          <p:nvSpPr>
            <p:cNvPr id="91157" name="AutoShape 5"/>
            <p:cNvSpPr/>
            <p:nvPr/>
          </p:nvSpPr>
          <p:spPr>
            <a:xfrm>
              <a:off x="4214810" y="3643310"/>
              <a:ext cx="1500198" cy="85726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贷款规模</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86" name="Oval 10"/>
            <p:cNvSpPr>
              <a:spLocks noChangeArrowheads="1"/>
            </p:cNvSpPr>
            <p:nvPr/>
          </p:nvSpPr>
          <p:spPr bwMode="auto">
            <a:xfrm>
              <a:off x="4071934" y="3643310"/>
              <a:ext cx="269877" cy="26988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91154" name="组合 32"/>
          <p:cNvGrpSpPr/>
          <p:nvPr/>
        </p:nvGrpSpPr>
        <p:grpSpPr>
          <a:xfrm>
            <a:off x="5143500" y="3983038"/>
            <a:ext cx="1643063" cy="874712"/>
            <a:chOff x="4071934" y="3643314"/>
            <a:chExt cx="1643074" cy="874725"/>
          </a:xfrm>
        </p:grpSpPr>
        <p:sp>
          <p:nvSpPr>
            <p:cNvPr id="91155" name="AutoShape 5"/>
            <p:cNvSpPr/>
            <p:nvPr/>
          </p:nvSpPr>
          <p:spPr>
            <a:xfrm>
              <a:off x="4214810" y="3643314"/>
              <a:ext cx="1500198" cy="8747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申请与审查</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89" name="Oval 10"/>
            <p:cNvSpPr>
              <a:spLocks noChangeArrowheads="1"/>
            </p:cNvSpPr>
            <p:nvPr/>
          </p:nvSpPr>
          <p:spPr bwMode="auto">
            <a:xfrm>
              <a:off x="4071934" y="3643314"/>
              <a:ext cx="269877"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overrideClrMapping bg1="lt1" tx1="dk1" bg2="lt2" tx2="dk2" accent1="accent1" accent2="accent2" accent3="accent3" accent4="accent4" accent5="accent5" accent6="accent6" hlink="hlink" folHlink="folHlink"/>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5234" name="Picture 61"/>
          <p:cNvPicPr>
            <a:picLocks noChangeAspect="1"/>
          </p:cNvPicPr>
          <p:nvPr/>
        </p:nvPicPr>
        <p:blipFill>
          <a:blip r:embed="rId1"/>
          <a:stretch>
            <a:fillRect/>
          </a:stretch>
        </p:blipFill>
        <p:spPr>
          <a:xfrm>
            <a:off x="468313" y="1628775"/>
            <a:ext cx="8207375" cy="4492625"/>
          </a:xfrm>
          <a:prstGeom prst="rect">
            <a:avLst/>
          </a:prstGeom>
          <a:noFill/>
          <a:ln w="9525" cap="flat" cmpd="sng">
            <a:solidFill>
              <a:schemeClr val="accent1"/>
            </a:solidFill>
            <a:prstDash val="solid"/>
            <a:miter/>
            <a:headEnd type="none" w="med" len="med"/>
            <a:tailEnd type="none" w="med" len="med"/>
          </a:ln>
        </p:spPr>
      </p:pic>
      <p:sp>
        <p:nvSpPr>
          <p:cNvPr id="9523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贷款规模  </a:t>
            </a:r>
            <a:r>
              <a:rPr lang="zh-CN" altLang="en-US" sz="2000" b="1" dirty="0">
                <a:solidFill>
                  <a:srgbClr val="17375E"/>
                </a:solidFill>
              </a:rPr>
              <a:t>（</a:t>
            </a:r>
            <a:r>
              <a:rPr lang="en-US" altLang="zh-CN" sz="2000" b="1" dirty="0">
                <a:solidFill>
                  <a:srgbClr val="17375E"/>
                </a:solidFill>
              </a:rPr>
              <a:t>1</a:t>
            </a:r>
            <a:r>
              <a:rPr lang="zh-CN" altLang="en-US" sz="2000" b="1" dirty="0">
                <a:solidFill>
                  <a:srgbClr val="17375E"/>
                </a:solidFill>
              </a:rPr>
              <a:t>）录入院系贷款规模</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9523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访问路径：贷前管理→贷款规模</a:t>
            </a:r>
            <a:endParaRPr lang="zh-CN" altLang="en-US" sz="1600" dirty="0">
              <a:latin typeface="华文楷体" panose="02010600040101010101" pitchFamily="2" charset="-122"/>
              <a:ea typeface="华文楷体" panose="02010600040101010101" pitchFamily="2" charset="-122"/>
            </a:endParaRPr>
          </a:p>
        </p:txBody>
      </p:sp>
      <p:grpSp>
        <p:nvGrpSpPr>
          <p:cNvPr id="95238" name="组合 18"/>
          <p:cNvGrpSpPr/>
          <p:nvPr/>
        </p:nvGrpSpPr>
        <p:grpSpPr>
          <a:xfrm rot="-2589287">
            <a:off x="665163" y="5891213"/>
            <a:ext cx="288925" cy="409575"/>
            <a:chOff x="4897646" y="4493223"/>
            <a:chExt cx="290198" cy="409842"/>
          </a:xfrm>
        </p:grpSpPr>
        <p:sp>
          <p:nvSpPr>
            <p:cNvPr id="95241" name="Line 7"/>
            <p:cNvSpPr/>
            <p:nvPr/>
          </p:nvSpPr>
          <p:spPr>
            <a:xfrm rot="-1169779" flipV="1">
              <a:off x="4953788" y="4652942"/>
              <a:ext cx="134561" cy="250123"/>
            </a:xfrm>
            <a:prstGeom prst="line">
              <a:avLst/>
            </a:prstGeom>
            <a:ln w="31750" cap="flat" cmpd="sng">
              <a:solidFill>
                <a:srgbClr val="FF0000"/>
              </a:solidFill>
              <a:prstDash val="solid"/>
              <a:headEnd type="none" w="med" len="med"/>
              <a:tailEnd type="stealth" w="lg" len="lg"/>
            </a:ln>
          </p:spPr>
        </p:sp>
        <p:sp>
          <p:nvSpPr>
            <p:cNvPr id="9524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95239" name="Line 6"/>
          <p:cNvSpPr/>
          <p:nvPr/>
        </p:nvSpPr>
        <p:spPr>
          <a:xfrm rot="7317938">
            <a:off x="777875" y="5307013"/>
            <a:ext cx="1098550" cy="395287"/>
          </a:xfrm>
          <a:prstGeom prst="line">
            <a:avLst/>
          </a:prstGeom>
          <a:ln w="19050" cap="flat" cmpd="sng">
            <a:solidFill>
              <a:srgbClr val="000066"/>
            </a:solidFill>
            <a:prstDash val="dash"/>
            <a:headEnd type="none" w="med" len="med"/>
            <a:tailEnd type="none" w="med" len="med"/>
          </a:ln>
        </p:spPr>
      </p:sp>
      <p:sp>
        <p:nvSpPr>
          <p:cNvPr id="95240" name="AutoShape 5"/>
          <p:cNvSpPr/>
          <p:nvPr/>
        </p:nvSpPr>
        <p:spPr>
          <a:xfrm>
            <a:off x="1887538" y="4789488"/>
            <a:ext cx="2397125" cy="63976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新增”按钮，系统弹出贷款规模录入页面。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6258" name="Picture 13"/>
          <p:cNvPicPr>
            <a:picLocks noChangeAspect="1"/>
          </p:cNvPicPr>
          <p:nvPr/>
        </p:nvPicPr>
        <p:blipFill>
          <a:blip r:embed="rId1"/>
          <a:stretch>
            <a:fillRect/>
          </a:stretch>
        </p:blipFill>
        <p:spPr>
          <a:xfrm>
            <a:off x="611188" y="1628775"/>
            <a:ext cx="6019800" cy="3429000"/>
          </a:xfrm>
          <a:prstGeom prst="rect">
            <a:avLst/>
          </a:prstGeom>
          <a:noFill/>
          <a:ln w="9525" cap="flat" cmpd="sng">
            <a:solidFill>
              <a:schemeClr val="accent1"/>
            </a:solidFill>
            <a:prstDash val="solid"/>
            <a:miter/>
            <a:headEnd type="none" w="med" len="med"/>
            <a:tailEnd type="none" w="med" len="med"/>
          </a:ln>
        </p:spPr>
      </p:pic>
      <p:sp>
        <p:nvSpPr>
          <p:cNvPr id="96259"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贷款规模  </a:t>
            </a:r>
            <a:r>
              <a:rPr lang="zh-CN" altLang="en-US" sz="2000" b="1" dirty="0">
                <a:solidFill>
                  <a:srgbClr val="17375E"/>
                </a:solidFill>
              </a:rPr>
              <a:t>（</a:t>
            </a:r>
            <a:r>
              <a:rPr lang="en-US" altLang="zh-CN" sz="2000" b="1" dirty="0">
                <a:solidFill>
                  <a:srgbClr val="17375E"/>
                </a:solidFill>
              </a:rPr>
              <a:t>1</a:t>
            </a:r>
            <a:r>
              <a:rPr lang="zh-CN" altLang="en-US" sz="2000" b="1" dirty="0">
                <a:solidFill>
                  <a:srgbClr val="17375E"/>
                </a:solidFill>
              </a:rPr>
              <a:t>）录入院系贷款规模（续）</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9626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访问路径：贷前管理→贷款规模</a:t>
            </a:r>
            <a:endParaRPr lang="zh-CN" altLang="en-US" sz="1600" dirty="0">
              <a:latin typeface="华文楷体" panose="02010600040101010101" pitchFamily="2" charset="-122"/>
              <a:ea typeface="华文楷体" panose="02010600040101010101" pitchFamily="2" charset="-122"/>
            </a:endParaRPr>
          </a:p>
        </p:txBody>
      </p:sp>
      <p:grpSp>
        <p:nvGrpSpPr>
          <p:cNvPr id="96262" name="组合 18"/>
          <p:cNvGrpSpPr/>
          <p:nvPr/>
        </p:nvGrpSpPr>
        <p:grpSpPr>
          <a:xfrm rot="-1738667">
            <a:off x="827088" y="4802188"/>
            <a:ext cx="288925" cy="422275"/>
            <a:chOff x="4897646" y="4493223"/>
            <a:chExt cx="290198" cy="421654"/>
          </a:xfrm>
        </p:grpSpPr>
        <p:sp>
          <p:nvSpPr>
            <p:cNvPr id="96275" name="Line 7"/>
            <p:cNvSpPr/>
            <p:nvPr/>
          </p:nvSpPr>
          <p:spPr>
            <a:xfrm rot="-1169779" flipV="1">
              <a:off x="5044640" y="4637341"/>
              <a:ext cx="45739" cy="277536"/>
            </a:xfrm>
            <a:prstGeom prst="line">
              <a:avLst/>
            </a:prstGeom>
            <a:ln w="31750" cap="flat" cmpd="sng">
              <a:solidFill>
                <a:srgbClr val="FF0000"/>
              </a:solidFill>
              <a:prstDash val="solid"/>
              <a:headEnd type="none" w="med" len="med"/>
              <a:tailEnd type="stealth" w="lg" len="lg"/>
            </a:ln>
          </p:spPr>
        </p:sp>
        <p:sp>
          <p:nvSpPr>
            <p:cNvPr id="9627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96263" name="Line 6"/>
          <p:cNvSpPr/>
          <p:nvPr/>
        </p:nvSpPr>
        <p:spPr>
          <a:xfrm rot="7317938">
            <a:off x="5213350" y="1908175"/>
            <a:ext cx="252413" cy="727075"/>
          </a:xfrm>
          <a:prstGeom prst="line">
            <a:avLst/>
          </a:prstGeom>
          <a:ln w="19050" cap="flat" cmpd="sng">
            <a:solidFill>
              <a:srgbClr val="000066"/>
            </a:solidFill>
            <a:prstDash val="dash"/>
            <a:headEnd type="none" w="med" len="med"/>
            <a:tailEnd type="none" w="med" len="med"/>
          </a:ln>
        </p:spPr>
      </p:sp>
      <p:grpSp>
        <p:nvGrpSpPr>
          <p:cNvPr id="96264" name="组合 14"/>
          <p:cNvGrpSpPr/>
          <p:nvPr/>
        </p:nvGrpSpPr>
        <p:grpSpPr>
          <a:xfrm>
            <a:off x="5651500" y="1989138"/>
            <a:ext cx="2520950" cy="762000"/>
            <a:chOff x="5802323" y="3159125"/>
            <a:chExt cx="2571768" cy="785817"/>
          </a:xfrm>
        </p:grpSpPr>
        <p:sp>
          <p:nvSpPr>
            <p:cNvPr id="96273"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进入贷款规模录入页面后，选择要录入贷款规模的贷款项目。</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96265" name="组合 14"/>
          <p:cNvGrpSpPr/>
          <p:nvPr/>
        </p:nvGrpSpPr>
        <p:grpSpPr>
          <a:xfrm>
            <a:off x="6011863" y="3068638"/>
            <a:ext cx="2520950" cy="762000"/>
            <a:chOff x="5802323" y="3159125"/>
            <a:chExt cx="2571768" cy="785817"/>
          </a:xfrm>
        </p:grpSpPr>
        <p:sp>
          <p:nvSpPr>
            <p:cNvPr id="96271"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输入本院系的贷款规模信息。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96266" name="Line 6"/>
          <p:cNvSpPr/>
          <p:nvPr/>
        </p:nvSpPr>
        <p:spPr>
          <a:xfrm rot="7317938">
            <a:off x="4605338" y="2951163"/>
            <a:ext cx="1162050" cy="1362075"/>
          </a:xfrm>
          <a:prstGeom prst="line">
            <a:avLst/>
          </a:prstGeom>
          <a:ln w="19050" cap="flat" cmpd="sng">
            <a:solidFill>
              <a:srgbClr val="000066"/>
            </a:solidFill>
            <a:prstDash val="dash"/>
            <a:headEnd type="none" w="med" len="med"/>
            <a:tailEnd type="none" w="med" len="med"/>
          </a:ln>
        </p:spPr>
      </p:sp>
      <p:grpSp>
        <p:nvGrpSpPr>
          <p:cNvPr id="96267" name="组合 14"/>
          <p:cNvGrpSpPr/>
          <p:nvPr/>
        </p:nvGrpSpPr>
        <p:grpSpPr>
          <a:xfrm>
            <a:off x="2071688" y="4214813"/>
            <a:ext cx="2520950" cy="762000"/>
            <a:chOff x="5802323" y="3159125"/>
            <a:chExt cx="2571768" cy="785817"/>
          </a:xfrm>
        </p:grpSpPr>
        <p:sp>
          <p:nvSpPr>
            <p:cNvPr id="96269"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输入完信息后，点击“确定”按钮，保存录入的贷款规模信息。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96268" name="Line 6"/>
          <p:cNvSpPr/>
          <p:nvPr/>
        </p:nvSpPr>
        <p:spPr>
          <a:xfrm rot="7317938">
            <a:off x="1244600" y="4386263"/>
            <a:ext cx="652463" cy="603250"/>
          </a:xfrm>
          <a:prstGeom prst="line">
            <a:avLst/>
          </a:prstGeom>
          <a:ln w="19050" cap="flat" cmpd="sng">
            <a:solidFill>
              <a:srgbClr val="000066"/>
            </a:solidFill>
            <a:prstDash val="dash"/>
            <a:headEnd type="none" w="med" len="med"/>
            <a:tailEnd type="none" w="med" len="med"/>
          </a:ln>
        </p:spPr>
      </p:sp>
    </p:spTree>
  </p:cSld>
  <p:clrMapOvr>
    <a:overrideClrMapping bg1="lt1" tx1="dk1" bg2="lt2" tx2="dk2" accent1="accent1" accent2="accent2" accent3="accent3" accent4="accent4" accent5="accent5" accent6="accent6" hlink="hlink" folHlink="folHlink"/>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7282" name="Picture 21"/>
          <p:cNvPicPr>
            <a:picLocks noChangeAspect="1"/>
          </p:cNvPicPr>
          <p:nvPr/>
        </p:nvPicPr>
        <p:blipFill>
          <a:blip r:embed="rId1"/>
          <a:stretch>
            <a:fillRect/>
          </a:stretch>
        </p:blipFill>
        <p:spPr>
          <a:xfrm>
            <a:off x="468313" y="1628775"/>
            <a:ext cx="8280400" cy="4532313"/>
          </a:xfrm>
          <a:prstGeom prst="rect">
            <a:avLst/>
          </a:prstGeom>
          <a:noFill/>
          <a:ln w="9525" cap="flat" cmpd="sng">
            <a:solidFill>
              <a:schemeClr val="accent1"/>
            </a:solidFill>
            <a:prstDash val="solid"/>
            <a:miter/>
            <a:headEnd type="none" w="med" len="med"/>
            <a:tailEnd type="none" w="med" len="med"/>
          </a:ln>
        </p:spPr>
      </p:pic>
      <p:sp>
        <p:nvSpPr>
          <p:cNvPr id="9728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贷款规模  </a:t>
            </a:r>
            <a:r>
              <a:rPr lang="zh-CN" altLang="en-US" sz="2000" b="1" dirty="0">
                <a:solidFill>
                  <a:srgbClr val="17375E"/>
                </a:solidFill>
              </a:rPr>
              <a:t>（</a:t>
            </a:r>
            <a:r>
              <a:rPr lang="en-US" altLang="zh-CN" sz="2000" b="1" dirty="0">
                <a:solidFill>
                  <a:srgbClr val="17375E"/>
                </a:solidFill>
              </a:rPr>
              <a:t>2</a:t>
            </a:r>
            <a:r>
              <a:rPr lang="zh-CN" altLang="en-US" sz="2000" b="1" dirty="0">
                <a:solidFill>
                  <a:srgbClr val="17375E"/>
                </a:solidFill>
              </a:rPr>
              <a:t>）提交院系贷款规模</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9728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访问路径：贷前管理→贷款规模</a:t>
            </a:r>
            <a:endParaRPr lang="zh-CN" altLang="en-US" sz="1600" dirty="0">
              <a:latin typeface="华文楷体" panose="02010600040101010101" pitchFamily="2" charset="-122"/>
              <a:ea typeface="华文楷体" panose="02010600040101010101" pitchFamily="2" charset="-122"/>
            </a:endParaRPr>
          </a:p>
        </p:txBody>
      </p:sp>
      <p:grpSp>
        <p:nvGrpSpPr>
          <p:cNvPr id="97286" name="组合 18"/>
          <p:cNvGrpSpPr/>
          <p:nvPr/>
        </p:nvGrpSpPr>
        <p:grpSpPr>
          <a:xfrm rot="2394562">
            <a:off x="996950" y="2801938"/>
            <a:ext cx="379413" cy="288925"/>
            <a:chOff x="4897646" y="4493223"/>
            <a:chExt cx="379575" cy="288925"/>
          </a:xfrm>
        </p:grpSpPr>
        <p:sp>
          <p:nvSpPr>
            <p:cNvPr id="9729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9729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97287" name="Line 6"/>
          <p:cNvSpPr/>
          <p:nvPr/>
        </p:nvSpPr>
        <p:spPr>
          <a:xfrm rot="7317938">
            <a:off x="5275263" y="2719388"/>
            <a:ext cx="46037" cy="954087"/>
          </a:xfrm>
          <a:prstGeom prst="line">
            <a:avLst/>
          </a:prstGeom>
          <a:ln w="19050" cap="flat" cmpd="sng">
            <a:solidFill>
              <a:srgbClr val="000066"/>
            </a:solidFill>
            <a:prstDash val="dash"/>
            <a:headEnd type="none" w="med" len="med"/>
            <a:tailEnd type="none" w="med" len="med"/>
          </a:ln>
        </p:spPr>
      </p:sp>
      <p:grpSp>
        <p:nvGrpSpPr>
          <p:cNvPr id="97288" name="组合 14"/>
          <p:cNvGrpSpPr/>
          <p:nvPr/>
        </p:nvGrpSpPr>
        <p:grpSpPr>
          <a:xfrm>
            <a:off x="5715000" y="3071813"/>
            <a:ext cx="2520950" cy="762000"/>
            <a:chOff x="5802323" y="3159125"/>
            <a:chExt cx="2571768" cy="785817"/>
          </a:xfrm>
        </p:grpSpPr>
        <p:sp>
          <p:nvSpPr>
            <p:cNvPr id="97293"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录入保存的贷款规模信息，会显示在贷款规模概要信息页面中。</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97289" name="组合 14"/>
          <p:cNvGrpSpPr/>
          <p:nvPr/>
        </p:nvGrpSpPr>
        <p:grpSpPr>
          <a:xfrm>
            <a:off x="1785938" y="3214688"/>
            <a:ext cx="2520950" cy="762000"/>
            <a:chOff x="5802323" y="3159125"/>
            <a:chExt cx="2571768" cy="785817"/>
          </a:xfrm>
        </p:grpSpPr>
        <p:sp>
          <p:nvSpPr>
            <p:cNvPr id="97291"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点击待办中的“提交”超链接，系统弹出提交的确认页面。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97290" name="Line 6"/>
          <p:cNvSpPr/>
          <p:nvPr/>
        </p:nvSpPr>
        <p:spPr>
          <a:xfrm rot="7317938" flipH="1">
            <a:off x="1546225" y="3011488"/>
            <a:ext cx="73025" cy="690562"/>
          </a:xfrm>
          <a:prstGeom prst="line">
            <a:avLst/>
          </a:prstGeom>
          <a:ln w="19050" cap="flat" cmpd="sng">
            <a:solidFill>
              <a:srgbClr val="000066"/>
            </a:solidFill>
            <a:prstDash val="dash"/>
            <a:headEnd type="none" w="med" len="med"/>
            <a:tailEnd type="none" w="med" len="med"/>
          </a:ln>
        </p:spPr>
      </p:sp>
    </p:spTree>
  </p:cSld>
  <p:clrMapOvr>
    <a:overrideClrMapping bg1="lt1" tx1="dk1" bg2="lt2" tx2="dk2" accent1="accent1" accent2="accent2" accent3="accent3" accent4="accent4" accent5="accent5" accent6="accent6" hlink="hlink" folHlink="folHlink"/>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8306" name="Picture 20"/>
          <p:cNvPicPr>
            <a:picLocks noChangeAspect="1"/>
          </p:cNvPicPr>
          <p:nvPr/>
        </p:nvPicPr>
        <p:blipFill>
          <a:blip r:embed="rId1"/>
          <a:stretch>
            <a:fillRect/>
          </a:stretch>
        </p:blipFill>
        <p:spPr>
          <a:xfrm>
            <a:off x="500063" y="1628775"/>
            <a:ext cx="5543550" cy="4286250"/>
          </a:xfrm>
          <a:prstGeom prst="rect">
            <a:avLst/>
          </a:prstGeom>
          <a:noFill/>
          <a:ln w="9525" cap="flat" cmpd="sng">
            <a:solidFill>
              <a:schemeClr val="accent1"/>
            </a:solidFill>
            <a:prstDash val="solid"/>
            <a:miter/>
            <a:headEnd type="none" w="med" len="med"/>
            <a:tailEnd type="none" w="med" len="med"/>
          </a:ln>
        </p:spPr>
      </p:pic>
      <p:sp>
        <p:nvSpPr>
          <p:cNvPr id="98307"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贷款规模  </a:t>
            </a:r>
            <a:r>
              <a:rPr lang="zh-CN" altLang="en-US" sz="2000" b="1" dirty="0">
                <a:solidFill>
                  <a:srgbClr val="17375E"/>
                </a:solidFill>
              </a:rPr>
              <a:t>（</a:t>
            </a:r>
            <a:r>
              <a:rPr lang="en-US" altLang="zh-CN" sz="2000" b="1" dirty="0">
                <a:solidFill>
                  <a:srgbClr val="17375E"/>
                </a:solidFill>
              </a:rPr>
              <a:t>2</a:t>
            </a:r>
            <a:r>
              <a:rPr lang="zh-CN" altLang="en-US" sz="2000" b="1" dirty="0">
                <a:solidFill>
                  <a:srgbClr val="17375E"/>
                </a:solidFill>
              </a:rPr>
              <a:t>）提交院系贷款规模（续）</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9830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访问路径：贷前管理→贷款规模</a:t>
            </a:r>
            <a:endParaRPr lang="zh-CN" altLang="en-US" sz="1600" dirty="0">
              <a:latin typeface="华文楷体" panose="02010600040101010101" pitchFamily="2" charset="-122"/>
              <a:ea typeface="华文楷体" panose="02010600040101010101" pitchFamily="2" charset="-122"/>
            </a:endParaRPr>
          </a:p>
        </p:txBody>
      </p:sp>
      <p:grpSp>
        <p:nvGrpSpPr>
          <p:cNvPr id="98310" name="组合 18"/>
          <p:cNvGrpSpPr/>
          <p:nvPr/>
        </p:nvGrpSpPr>
        <p:grpSpPr>
          <a:xfrm rot="-1708091">
            <a:off x="877888" y="5707063"/>
            <a:ext cx="288925" cy="390525"/>
            <a:chOff x="4897646" y="4493223"/>
            <a:chExt cx="290198" cy="391640"/>
          </a:xfrm>
        </p:grpSpPr>
        <p:sp>
          <p:nvSpPr>
            <p:cNvPr id="98326" name="Line 7"/>
            <p:cNvSpPr/>
            <p:nvPr/>
          </p:nvSpPr>
          <p:spPr>
            <a:xfrm rot="-1169779" flipV="1">
              <a:off x="5039495" y="4638227"/>
              <a:ext cx="45739" cy="246636"/>
            </a:xfrm>
            <a:prstGeom prst="line">
              <a:avLst/>
            </a:prstGeom>
            <a:ln w="31750" cap="flat" cmpd="sng">
              <a:solidFill>
                <a:srgbClr val="FF0000"/>
              </a:solidFill>
              <a:prstDash val="solid"/>
              <a:headEnd type="none" w="med" len="med"/>
              <a:tailEnd type="stealth" w="lg" len="lg"/>
            </a:ln>
          </p:spPr>
        </p:sp>
        <p:sp>
          <p:nvSpPr>
            <p:cNvPr id="9832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98311" name="组合 14"/>
          <p:cNvGrpSpPr/>
          <p:nvPr/>
        </p:nvGrpSpPr>
        <p:grpSpPr>
          <a:xfrm>
            <a:off x="5180013" y="2349500"/>
            <a:ext cx="2520950" cy="762000"/>
            <a:chOff x="5802323" y="3159125"/>
            <a:chExt cx="2571768" cy="785817"/>
          </a:xfrm>
        </p:grpSpPr>
        <p:sp>
          <p:nvSpPr>
            <p:cNvPr id="98324"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进入提交页面后，用户可以看到本院系的贷款规模详细信息。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98312" name="Line 6"/>
          <p:cNvSpPr/>
          <p:nvPr/>
        </p:nvSpPr>
        <p:spPr>
          <a:xfrm rot="7317938">
            <a:off x="4492625" y="2689225"/>
            <a:ext cx="628650" cy="431800"/>
          </a:xfrm>
          <a:prstGeom prst="line">
            <a:avLst/>
          </a:prstGeom>
          <a:ln w="19050" cap="flat" cmpd="sng">
            <a:solidFill>
              <a:srgbClr val="000066"/>
            </a:solidFill>
            <a:prstDash val="dash"/>
            <a:headEnd type="none" w="med" len="med"/>
            <a:tailEnd type="none" w="med" len="med"/>
          </a:ln>
        </p:spPr>
      </p:sp>
      <p:grpSp>
        <p:nvGrpSpPr>
          <p:cNvPr id="98313" name="组合 33"/>
          <p:cNvGrpSpPr/>
          <p:nvPr/>
        </p:nvGrpSpPr>
        <p:grpSpPr>
          <a:xfrm>
            <a:off x="5468938" y="4652963"/>
            <a:ext cx="2786062" cy="1065212"/>
            <a:chOff x="5715008" y="4516447"/>
            <a:chExt cx="2786082" cy="1065210"/>
          </a:xfrm>
        </p:grpSpPr>
        <p:sp>
          <p:nvSpPr>
            <p:cNvPr id="98322" name="AutoShape 11"/>
            <p:cNvSpPr/>
            <p:nvPr/>
          </p:nvSpPr>
          <p:spPr>
            <a:xfrm>
              <a:off x="5840421" y="4608522"/>
              <a:ext cx="2660669" cy="973135"/>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Arial" panose="020B0604020202020204" pitchFamily="34" charset="0"/>
                  <a:ea typeface="华文楷体" panose="02010600040101010101" pitchFamily="2" charset="-122"/>
                  <a:sym typeface="Arial" panose="020B0604020202020204" pitchFamily="34" charset="0"/>
                </a:rPr>
                <a:t>院系的贷款规模信息提交前，院系经办人可以修改、删除贷款规模信息；提交后，院系经办人就不能再修改、删除贷款规模信息了。</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5715008" y="4516447"/>
              <a:ext cx="269877" cy="269874"/>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98314" name="组合 14"/>
          <p:cNvGrpSpPr/>
          <p:nvPr/>
        </p:nvGrpSpPr>
        <p:grpSpPr>
          <a:xfrm>
            <a:off x="2371725" y="4365625"/>
            <a:ext cx="2520950" cy="762000"/>
            <a:chOff x="5802323" y="3159125"/>
            <a:chExt cx="2571768" cy="785817"/>
          </a:xfrm>
        </p:grpSpPr>
        <p:sp>
          <p:nvSpPr>
            <p:cNvPr id="98320"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用户可以输入处理意见。</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98315" name="Line 6"/>
          <p:cNvSpPr/>
          <p:nvPr/>
        </p:nvSpPr>
        <p:spPr>
          <a:xfrm rot="7317938">
            <a:off x="1681163" y="4641850"/>
            <a:ext cx="695325" cy="574675"/>
          </a:xfrm>
          <a:prstGeom prst="line">
            <a:avLst/>
          </a:prstGeom>
          <a:ln w="19050" cap="flat" cmpd="sng">
            <a:solidFill>
              <a:srgbClr val="000066"/>
            </a:solidFill>
            <a:prstDash val="dash"/>
            <a:headEnd type="none" w="med" len="med"/>
            <a:tailEnd type="none" w="med" len="med"/>
          </a:ln>
        </p:spPr>
      </p:sp>
      <p:grpSp>
        <p:nvGrpSpPr>
          <p:cNvPr id="98316" name="组合 14"/>
          <p:cNvGrpSpPr/>
          <p:nvPr/>
        </p:nvGrpSpPr>
        <p:grpSpPr>
          <a:xfrm>
            <a:off x="2444750" y="5229225"/>
            <a:ext cx="2520950" cy="762000"/>
            <a:chOff x="5802323" y="3159125"/>
            <a:chExt cx="2571768" cy="785817"/>
          </a:xfrm>
        </p:grpSpPr>
        <p:sp>
          <p:nvSpPr>
            <p:cNvPr id="98318"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点击“提交”按钮，将院系的贷款规模信息提交给院系负责人进行复核。</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98317" name="Line 6"/>
          <p:cNvSpPr/>
          <p:nvPr/>
        </p:nvSpPr>
        <p:spPr>
          <a:xfrm rot="7317938">
            <a:off x="1901825" y="5106988"/>
            <a:ext cx="839788" cy="1074737"/>
          </a:xfrm>
          <a:prstGeom prst="line">
            <a:avLst/>
          </a:prstGeom>
          <a:ln w="19050" cap="flat" cmpd="sng">
            <a:solidFill>
              <a:srgbClr val="000066"/>
            </a:solidFill>
            <a:prstDash val="dash"/>
            <a:headEnd type="none" w="med" len="med"/>
            <a:tailEnd type="none" w="med" len="med"/>
          </a:ln>
        </p:spPr>
      </p:sp>
    </p:spTree>
  </p:cSld>
  <p:clrMapOvr>
    <a:overrideClrMapping bg1="lt1" tx1="dk1" bg2="lt2" tx2="dk2" accent1="accent1" accent2="accent2" accent3="accent3" accent4="accent4" accent5="accent5" accent6="accent6" hlink="hlink" folHlink="folHlink"/>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9330" name="Picture 24"/>
          <p:cNvPicPr>
            <a:picLocks noChangeAspect="1"/>
          </p:cNvPicPr>
          <p:nvPr/>
        </p:nvPicPr>
        <p:blipFill>
          <a:blip r:embed="rId1"/>
          <a:stretch>
            <a:fillRect/>
          </a:stretch>
        </p:blipFill>
        <p:spPr>
          <a:xfrm>
            <a:off x="468313" y="1628775"/>
            <a:ext cx="8280400" cy="4537075"/>
          </a:xfrm>
          <a:prstGeom prst="rect">
            <a:avLst/>
          </a:prstGeom>
          <a:noFill/>
          <a:ln w="9525" cap="flat" cmpd="sng">
            <a:solidFill>
              <a:schemeClr val="accent1"/>
            </a:solidFill>
            <a:prstDash val="solid"/>
            <a:miter/>
            <a:headEnd type="none" w="med" len="med"/>
            <a:tailEnd type="none" w="med" len="med"/>
          </a:ln>
        </p:spPr>
      </p:pic>
      <p:sp>
        <p:nvSpPr>
          <p:cNvPr id="99331"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贷款规模 </a:t>
            </a:r>
            <a:r>
              <a:rPr lang="zh-CN" altLang="en-US" sz="2000" b="1" dirty="0">
                <a:solidFill>
                  <a:srgbClr val="17375E"/>
                </a:solidFill>
              </a:rPr>
              <a:t>（</a:t>
            </a:r>
            <a:r>
              <a:rPr lang="en-US" altLang="zh-CN" sz="2000" b="1" dirty="0">
                <a:solidFill>
                  <a:srgbClr val="17375E"/>
                </a:solidFill>
              </a:rPr>
              <a:t>3</a:t>
            </a:r>
            <a:r>
              <a:rPr lang="zh-CN" altLang="en-US" sz="2000" b="1" dirty="0">
                <a:solidFill>
                  <a:srgbClr val="17375E"/>
                </a:solidFill>
              </a:rPr>
              <a:t>）复核并上报院系贷款规模</a:t>
            </a:r>
            <a:endParaRPr lang="zh-CN" altLang="en-US" sz="2000" b="1" dirty="0">
              <a:solidFill>
                <a:srgbClr val="17375E"/>
              </a:solidFill>
            </a:endParaRPr>
          </a:p>
        </p:txBody>
      </p:sp>
      <p:sp>
        <p:nvSpPr>
          <p:cNvPr id="2"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9933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操作角色：院系负责人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访问路径：贷前管理→贷款规模</a:t>
            </a:r>
            <a:endParaRPr lang="zh-CN" altLang="en-US" sz="1600" dirty="0">
              <a:latin typeface="华文楷体" panose="02010600040101010101" pitchFamily="2" charset="-122"/>
              <a:ea typeface="华文楷体" panose="02010600040101010101" pitchFamily="2" charset="-122"/>
            </a:endParaRPr>
          </a:p>
        </p:txBody>
      </p:sp>
      <p:grpSp>
        <p:nvGrpSpPr>
          <p:cNvPr id="99334" name="组合 14"/>
          <p:cNvGrpSpPr/>
          <p:nvPr/>
        </p:nvGrpSpPr>
        <p:grpSpPr>
          <a:xfrm>
            <a:off x="2428875" y="3214688"/>
            <a:ext cx="2786063" cy="857250"/>
            <a:chOff x="5802323" y="3159125"/>
            <a:chExt cx="2571768" cy="785817"/>
          </a:xfrm>
        </p:grpSpPr>
        <p:sp>
          <p:nvSpPr>
            <p:cNvPr id="99346" name="AutoShape 5"/>
            <p:cNvSpPr/>
            <p:nvPr/>
          </p:nvSpPr>
          <p:spPr>
            <a:xfrm>
              <a:off x="5928347" y="3285728"/>
              <a:ext cx="2445744" cy="659214"/>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院系负责人登陆系统后，在“我的工作”中，会看到院系经办人提交的本院系的贷款规模信息。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1098" cy="2706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99335" name="Line 6"/>
          <p:cNvSpPr/>
          <p:nvPr/>
        </p:nvSpPr>
        <p:spPr>
          <a:xfrm rot="7317938" flipH="1">
            <a:off x="3414713" y="2687638"/>
            <a:ext cx="279400" cy="719137"/>
          </a:xfrm>
          <a:prstGeom prst="line">
            <a:avLst/>
          </a:prstGeom>
          <a:ln w="19050" cap="flat" cmpd="sng">
            <a:solidFill>
              <a:srgbClr val="000066"/>
            </a:solidFill>
            <a:prstDash val="dash"/>
            <a:headEnd type="none" w="med" len="med"/>
            <a:tailEnd type="none" w="med" len="med"/>
          </a:ln>
        </p:spPr>
      </p:sp>
      <p:grpSp>
        <p:nvGrpSpPr>
          <p:cNvPr id="99336" name="组合 33"/>
          <p:cNvGrpSpPr/>
          <p:nvPr/>
        </p:nvGrpSpPr>
        <p:grpSpPr>
          <a:xfrm>
            <a:off x="5940425" y="4652963"/>
            <a:ext cx="2786063" cy="1152525"/>
            <a:chOff x="5715008" y="4516447"/>
            <a:chExt cx="2786082" cy="1065210"/>
          </a:xfrm>
        </p:grpSpPr>
        <p:sp>
          <p:nvSpPr>
            <p:cNvPr id="99344" name="AutoShape 11"/>
            <p:cNvSpPr/>
            <p:nvPr/>
          </p:nvSpPr>
          <p:spPr>
            <a:xfrm>
              <a:off x="5840422" y="4608882"/>
              <a:ext cx="2660668" cy="972775"/>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Arial" panose="020B0604020202020204" pitchFamily="34" charset="0"/>
                  <a:ea typeface="华文楷体" panose="02010600040101010101" pitchFamily="2" charset="-122"/>
                  <a:sym typeface="Arial" panose="020B0604020202020204" pitchFamily="34" charset="0"/>
                </a:rPr>
                <a:t>用户在“我的工作”中直接点击“复核并上报” 超链接，对当前工作进行处理；用户也可以点击“进入”超链接，进入贷款规模功能后，再对工作进行处理。</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99337" name="组合 14"/>
          <p:cNvGrpSpPr/>
          <p:nvPr/>
        </p:nvGrpSpPr>
        <p:grpSpPr>
          <a:xfrm>
            <a:off x="5715000" y="3214688"/>
            <a:ext cx="2857500" cy="857250"/>
            <a:chOff x="5802323" y="3159125"/>
            <a:chExt cx="2571768" cy="785817"/>
          </a:xfrm>
        </p:grpSpPr>
        <p:sp>
          <p:nvSpPr>
            <p:cNvPr id="99342" name="AutoShape 5"/>
            <p:cNvSpPr/>
            <p:nvPr/>
          </p:nvSpPr>
          <p:spPr>
            <a:xfrm>
              <a:off x="5928054" y="3285728"/>
              <a:ext cx="2446037" cy="659214"/>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用户点击“复核并上报”超链接，系统弹出贷款规模复核页面。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036" cy="2706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99338" name="Line 6"/>
          <p:cNvSpPr/>
          <p:nvPr/>
        </p:nvSpPr>
        <p:spPr>
          <a:xfrm rot="7317938" flipV="1">
            <a:off x="6423025" y="2928938"/>
            <a:ext cx="238125" cy="428625"/>
          </a:xfrm>
          <a:prstGeom prst="line">
            <a:avLst/>
          </a:prstGeom>
          <a:ln w="19050" cap="flat" cmpd="sng">
            <a:solidFill>
              <a:srgbClr val="000066"/>
            </a:solidFill>
            <a:prstDash val="dash"/>
            <a:headEnd type="none" w="med" len="med"/>
            <a:tailEnd type="none" w="med" len="med"/>
          </a:ln>
        </p:spPr>
      </p:sp>
      <p:grpSp>
        <p:nvGrpSpPr>
          <p:cNvPr id="99339" name="组合 18"/>
          <p:cNvGrpSpPr/>
          <p:nvPr/>
        </p:nvGrpSpPr>
        <p:grpSpPr>
          <a:xfrm rot="-1708091">
            <a:off x="6135688" y="2544763"/>
            <a:ext cx="288925" cy="390525"/>
            <a:chOff x="4897646" y="4493223"/>
            <a:chExt cx="290198" cy="391640"/>
          </a:xfrm>
        </p:grpSpPr>
        <p:sp>
          <p:nvSpPr>
            <p:cNvPr id="99340" name="Line 7"/>
            <p:cNvSpPr/>
            <p:nvPr/>
          </p:nvSpPr>
          <p:spPr>
            <a:xfrm rot="-1169779" flipV="1">
              <a:off x="5039495" y="4638227"/>
              <a:ext cx="45739" cy="246636"/>
            </a:xfrm>
            <a:prstGeom prst="line">
              <a:avLst/>
            </a:prstGeom>
            <a:ln w="31750" cap="flat" cmpd="sng">
              <a:solidFill>
                <a:srgbClr val="FF0000"/>
              </a:solidFill>
              <a:prstDash val="solid"/>
              <a:headEnd type="none" w="med" len="med"/>
              <a:tailEnd type="stealth" w="lg" len="lg"/>
            </a:ln>
          </p:spPr>
        </p:sp>
        <p:sp>
          <p:nvSpPr>
            <p:cNvPr id="9934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overrideClrMapping bg1="lt1" tx1="dk1" bg2="lt2" tx2="dk2" accent1="accent1" accent2="accent2" accent3="accent3" accent4="accent4" accent5="accent5" accent6="accent6" hlink="hlink" folHlink="folHlink"/>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354" name="Picture 24"/>
          <p:cNvPicPr>
            <a:picLocks noChangeAspect="1"/>
          </p:cNvPicPr>
          <p:nvPr/>
        </p:nvPicPr>
        <p:blipFill>
          <a:blip r:embed="rId1"/>
          <a:stretch>
            <a:fillRect/>
          </a:stretch>
        </p:blipFill>
        <p:spPr>
          <a:xfrm>
            <a:off x="755650" y="1700213"/>
            <a:ext cx="5553075" cy="4257675"/>
          </a:xfrm>
          <a:prstGeom prst="rect">
            <a:avLst/>
          </a:prstGeom>
          <a:noFill/>
          <a:ln w="9525" cap="flat" cmpd="sng">
            <a:solidFill>
              <a:schemeClr val="accent1"/>
            </a:solidFill>
            <a:prstDash val="solid"/>
            <a:miter/>
            <a:headEnd type="none" w="med" len="med"/>
            <a:tailEnd type="none" w="med" len="med"/>
          </a:ln>
        </p:spPr>
      </p:pic>
      <p:sp>
        <p:nvSpPr>
          <p:cNvPr id="10035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贷款规模 </a:t>
            </a:r>
            <a:r>
              <a:rPr lang="zh-CN" altLang="en-US" sz="2000" b="1" dirty="0">
                <a:solidFill>
                  <a:srgbClr val="17375E"/>
                </a:solidFill>
              </a:rPr>
              <a:t>（</a:t>
            </a:r>
            <a:r>
              <a:rPr lang="en-US" altLang="zh-CN" sz="2000" b="1" dirty="0">
                <a:solidFill>
                  <a:srgbClr val="17375E"/>
                </a:solidFill>
              </a:rPr>
              <a:t>3</a:t>
            </a:r>
            <a:r>
              <a:rPr lang="zh-CN" altLang="en-US" sz="2000" b="1" dirty="0">
                <a:solidFill>
                  <a:srgbClr val="17375E"/>
                </a:solidFill>
              </a:rPr>
              <a:t>）复核并上报院系贷款规模（续）</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0035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操作角色：院系负责人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访问路径：贷前管理→贷款规模</a:t>
            </a:r>
            <a:endParaRPr lang="zh-CN" altLang="en-US" sz="1600" dirty="0">
              <a:latin typeface="华文楷体" panose="02010600040101010101" pitchFamily="2" charset="-122"/>
              <a:ea typeface="华文楷体" panose="02010600040101010101" pitchFamily="2" charset="-122"/>
            </a:endParaRPr>
          </a:p>
        </p:txBody>
      </p:sp>
      <p:grpSp>
        <p:nvGrpSpPr>
          <p:cNvPr id="100358" name="组合 18"/>
          <p:cNvGrpSpPr/>
          <p:nvPr/>
        </p:nvGrpSpPr>
        <p:grpSpPr>
          <a:xfrm rot="-1708091">
            <a:off x="1147763" y="5724525"/>
            <a:ext cx="290512" cy="396875"/>
            <a:chOff x="4897646" y="4493223"/>
            <a:chExt cx="290198" cy="395685"/>
          </a:xfrm>
        </p:grpSpPr>
        <p:sp>
          <p:nvSpPr>
            <p:cNvPr id="100374" name="Line 7"/>
            <p:cNvSpPr/>
            <p:nvPr/>
          </p:nvSpPr>
          <p:spPr>
            <a:xfrm rot="-1169779" flipV="1">
              <a:off x="5040183" y="4638110"/>
              <a:ext cx="45739" cy="250798"/>
            </a:xfrm>
            <a:prstGeom prst="line">
              <a:avLst/>
            </a:prstGeom>
            <a:ln w="31750" cap="flat" cmpd="sng">
              <a:solidFill>
                <a:srgbClr val="FF0000"/>
              </a:solidFill>
              <a:prstDash val="solid"/>
              <a:headEnd type="none" w="med" len="med"/>
              <a:tailEnd type="stealth" w="lg" len="lg"/>
            </a:ln>
          </p:spPr>
        </p:sp>
        <p:sp>
          <p:nvSpPr>
            <p:cNvPr id="10037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00359" name="组合 14"/>
          <p:cNvGrpSpPr/>
          <p:nvPr/>
        </p:nvGrpSpPr>
        <p:grpSpPr>
          <a:xfrm>
            <a:off x="5940425" y="1916113"/>
            <a:ext cx="2520950" cy="762000"/>
            <a:chOff x="5802323" y="3159125"/>
            <a:chExt cx="2571768" cy="785817"/>
          </a:xfrm>
        </p:grpSpPr>
        <p:sp>
          <p:nvSpPr>
            <p:cNvPr id="100372"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用户进入贷款规模复核页面后，可以看到院系经办人提交的本院系的贷款规模信息。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0360" name="Line 6"/>
          <p:cNvSpPr/>
          <p:nvPr/>
        </p:nvSpPr>
        <p:spPr>
          <a:xfrm rot="7317938" flipH="1" flipV="1">
            <a:off x="4924425" y="2252663"/>
            <a:ext cx="1062038" cy="576262"/>
          </a:xfrm>
          <a:prstGeom prst="line">
            <a:avLst/>
          </a:prstGeom>
          <a:ln w="19050" cap="flat" cmpd="sng">
            <a:solidFill>
              <a:srgbClr val="000066"/>
            </a:solidFill>
            <a:prstDash val="dash"/>
            <a:headEnd type="none" w="med" len="med"/>
            <a:tailEnd type="none" w="med" len="med"/>
          </a:ln>
        </p:spPr>
      </p:sp>
      <p:grpSp>
        <p:nvGrpSpPr>
          <p:cNvPr id="100361" name="组合 33"/>
          <p:cNvGrpSpPr/>
          <p:nvPr/>
        </p:nvGrpSpPr>
        <p:grpSpPr>
          <a:xfrm>
            <a:off x="5940425" y="4652963"/>
            <a:ext cx="2786063" cy="1152525"/>
            <a:chOff x="5715008" y="4516447"/>
            <a:chExt cx="2786082" cy="1065210"/>
          </a:xfrm>
        </p:grpSpPr>
        <p:sp>
          <p:nvSpPr>
            <p:cNvPr id="100370" name="AutoShape 11"/>
            <p:cNvSpPr/>
            <p:nvPr/>
          </p:nvSpPr>
          <p:spPr>
            <a:xfrm>
              <a:off x="5840422" y="4608882"/>
              <a:ext cx="2660668" cy="972775"/>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Arial" panose="020B0604020202020204" pitchFamily="34" charset="0"/>
                  <a:ea typeface="华文楷体" panose="02010600040101010101" pitchFamily="2" charset="-122"/>
                  <a:sym typeface="Arial" panose="020B0604020202020204" pitchFamily="34" charset="0"/>
                </a:rPr>
                <a:t>院系负责人只能复核贷款规模信息，不能修改贷款规模信息，院系负责人可以点击“退回”按钮，将本院系的贷款规模信息退回给院系经办人进行修改再提交。</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00362" name="组合 14"/>
          <p:cNvGrpSpPr/>
          <p:nvPr/>
        </p:nvGrpSpPr>
        <p:grpSpPr>
          <a:xfrm>
            <a:off x="3348038" y="4365625"/>
            <a:ext cx="2520950" cy="762000"/>
            <a:chOff x="5802323" y="3159125"/>
            <a:chExt cx="2571768" cy="785817"/>
          </a:xfrm>
        </p:grpSpPr>
        <p:sp>
          <p:nvSpPr>
            <p:cNvPr id="100368"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用户输入处理意见。</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0363" name="Line 6"/>
          <p:cNvSpPr/>
          <p:nvPr/>
        </p:nvSpPr>
        <p:spPr>
          <a:xfrm rot="7317938">
            <a:off x="2278063" y="4521200"/>
            <a:ext cx="931862" cy="863600"/>
          </a:xfrm>
          <a:prstGeom prst="line">
            <a:avLst/>
          </a:prstGeom>
          <a:ln w="19050" cap="flat" cmpd="sng">
            <a:solidFill>
              <a:srgbClr val="000066"/>
            </a:solidFill>
            <a:prstDash val="dash"/>
            <a:headEnd type="none" w="med" len="med"/>
            <a:tailEnd type="none" w="med" len="med"/>
          </a:ln>
        </p:spPr>
      </p:sp>
      <p:grpSp>
        <p:nvGrpSpPr>
          <p:cNvPr id="100364" name="组合 14"/>
          <p:cNvGrpSpPr/>
          <p:nvPr/>
        </p:nvGrpSpPr>
        <p:grpSpPr>
          <a:xfrm>
            <a:off x="3059113" y="5300663"/>
            <a:ext cx="2520950" cy="762000"/>
            <a:chOff x="5802323" y="3159125"/>
            <a:chExt cx="2571768" cy="785817"/>
          </a:xfrm>
        </p:grpSpPr>
        <p:sp>
          <p:nvSpPr>
            <p:cNvPr id="100366"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点击“同意”按钮，将院系的贷款规模信息上报给高校经办人进行审查。</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0365" name="Line 6"/>
          <p:cNvSpPr/>
          <p:nvPr/>
        </p:nvSpPr>
        <p:spPr>
          <a:xfrm rot="7317938">
            <a:off x="1825625" y="5054600"/>
            <a:ext cx="990600" cy="1319213"/>
          </a:xfrm>
          <a:prstGeom prst="line">
            <a:avLst/>
          </a:prstGeom>
          <a:ln w="19050" cap="flat" cmpd="sng">
            <a:solidFill>
              <a:srgbClr val="000066"/>
            </a:solidFill>
            <a:prstDash val="dash"/>
            <a:headEnd type="none" w="med" len="med"/>
            <a:tailEnd type="none" w="med" len="med"/>
          </a:ln>
        </p:spPr>
      </p:sp>
    </p:spTree>
  </p:cSld>
  <p:clrMapOvr>
    <a:overrideClrMapping bg1="lt1" tx1="dk1" bg2="lt2" tx2="dk2" accent1="accent1" accent2="accent2" accent3="accent3" accent4="accent4" accent5="accent5" accent6="accent6" hlink="hlink" folHlink="folHlink"/>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1378" name="Picture 17"/>
          <p:cNvPicPr>
            <a:picLocks noChangeAspect="1"/>
          </p:cNvPicPr>
          <p:nvPr/>
        </p:nvPicPr>
        <p:blipFill>
          <a:blip r:embed="rId1"/>
          <a:stretch>
            <a:fillRect/>
          </a:stretch>
        </p:blipFill>
        <p:spPr>
          <a:xfrm>
            <a:off x="468313" y="1628775"/>
            <a:ext cx="8207375" cy="4445000"/>
          </a:xfrm>
          <a:prstGeom prst="rect">
            <a:avLst/>
          </a:prstGeom>
          <a:noFill/>
          <a:ln w="9525" cap="flat" cmpd="sng">
            <a:solidFill>
              <a:schemeClr val="accent1"/>
            </a:solidFill>
            <a:prstDash val="solid"/>
            <a:miter/>
            <a:headEnd type="none" w="med" len="med"/>
            <a:tailEnd type="none" w="med" len="med"/>
          </a:ln>
        </p:spPr>
      </p:pic>
      <p:sp>
        <p:nvSpPr>
          <p:cNvPr id="101379"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贷款规模 </a:t>
            </a:r>
            <a:r>
              <a:rPr lang="zh-CN" altLang="en-US" sz="2000" b="1" dirty="0">
                <a:solidFill>
                  <a:srgbClr val="17375E"/>
                </a:solidFill>
              </a:rPr>
              <a:t>（</a:t>
            </a:r>
            <a:r>
              <a:rPr lang="en-US" altLang="zh-CN" sz="2000" b="1" dirty="0">
                <a:solidFill>
                  <a:srgbClr val="17375E"/>
                </a:solidFill>
              </a:rPr>
              <a:t>4</a:t>
            </a:r>
            <a:r>
              <a:rPr lang="zh-CN" altLang="en-US" sz="2000" b="1" dirty="0">
                <a:solidFill>
                  <a:srgbClr val="17375E"/>
                </a:solidFill>
              </a:rPr>
              <a:t>）审查各院系贷款规模</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0138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访问路径：贷前管理→贷款规模</a:t>
            </a:r>
            <a:endParaRPr lang="zh-CN" altLang="en-US" sz="1600" dirty="0">
              <a:latin typeface="华文楷体" panose="02010600040101010101" pitchFamily="2" charset="-122"/>
              <a:ea typeface="华文楷体" panose="02010600040101010101" pitchFamily="2" charset="-122"/>
            </a:endParaRPr>
          </a:p>
        </p:txBody>
      </p:sp>
      <p:grpSp>
        <p:nvGrpSpPr>
          <p:cNvPr id="101382" name="组合 14"/>
          <p:cNvGrpSpPr/>
          <p:nvPr/>
        </p:nvGrpSpPr>
        <p:grpSpPr>
          <a:xfrm>
            <a:off x="2928938" y="3071813"/>
            <a:ext cx="2520950" cy="762000"/>
            <a:chOff x="5802323" y="3159125"/>
            <a:chExt cx="2571768" cy="785817"/>
          </a:xfrm>
        </p:grpSpPr>
        <p:sp>
          <p:nvSpPr>
            <p:cNvPr id="101394"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高校经办人登陆系统后，在“我的工作”中，会看到院系负责人提交的院系贷款规模信息。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1383" name="Line 6"/>
          <p:cNvSpPr/>
          <p:nvPr/>
        </p:nvSpPr>
        <p:spPr>
          <a:xfrm rot="7317938" flipH="1">
            <a:off x="3371850" y="2654300"/>
            <a:ext cx="122238" cy="571500"/>
          </a:xfrm>
          <a:prstGeom prst="line">
            <a:avLst/>
          </a:prstGeom>
          <a:ln w="19050" cap="flat" cmpd="sng">
            <a:solidFill>
              <a:srgbClr val="000066"/>
            </a:solidFill>
            <a:prstDash val="dash"/>
            <a:headEnd type="none" w="med" len="med"/>
            <a:tailEnd type="none" w="med" len="med"/>
          </a:ln>
        </p:spPr>
      </p:sp>
      <p:grpSp>
        <p:nvGrpSpPr>
          <p:cNvPr id="101384" name="组合 33"/>
          <p:cNvGrpSpPr/>
          <p:nvPr/>
        </p:nvGrpSpPr>
        <p:grpSpPr>
          <a:xfrm>
            <a:off x="5940425" y="4652963"/>
            <a:ext cx="2786063" cy="1152525"/>
            <a:chOff x="5715008" y="4516447"/>
            <a:chExt cx="2786082" cy="1065210"/>
          </a:xfrm>
        </p:grpSpPr>
        <p:sp>
          <p:nvSpPr>
            <p:cNvPr id="101392" name="AutoShape 11"/>
            <p:cNvSpPr/>
            <p:nvPr/>
          </p:nvSpPr>
          <p:spPr>
            <a:xfrm>
              <a:off x="5840422" y="4608882"/>
              <a:ext cx="2660668" cy="972775"/>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Arial" panose="020B0604020202020204" pitchFamily="34" charset="0"/>
                  <a:ea typeface="华文楷体" panose="02010600040101010101" pitchFamily="2" charset="-122"/>
                  <a:sym typeface="Arial" panose="020B0604020202020204" pitchFamily="34" charset="0"/>
                </a:rPr>
                <a:t>用户在“我的工作”中直接点击“审查” 超链接，对当前工作进行处理；用户也可以点击“进入”超链接，进入贷款规模功能后，再对工作进行处理。</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01385" name="组合 14"/>
          <p:cNvGrpSpPr/>
          <p:nvPr/>
        </p:nvGrpSpPr>
        <p:grpSpPr>
          <a:xfrm>
            <a:off x="5857875" y="3071813"/>
            <a:ext cx="2520950" cy="762000"/>
            <a:chOff x="5802323" y="3159125"/>
            <a:chExt cx="2571768" cy="785817"/>
          </a:xfrm>
        </p:grpSpPr>
        <p:sp>
          <p:nvSpPr>
            <p:cNvPr id="101390"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用户点击“审查”超链接，系统弹出贷款规模审查页面。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1386" name="Line 6"/>
          <p:cNvSpPr/>
          <p:nvPr/>
        </p:nvSpPr>
        <p:spPr>
          <a:xfrm rot="7317938" flipV="1">
            <a:off x="6483350" y="2827338"/>
            <a:ext cx="120650" cy="346075"/>
          </a:xfrm>
          <a:prstGeom prst="line">
            <a:avLst/>
          </a:prstGeom>
          <a:ln w="19050" cap="flat" cmpd="sng">
            <a:solidFill>
              <a:srgbClr val="000066"/>
            </a:solidFill>
            <a:prstDash val="dash"/>
            <a:headEnd type="none" w="med" len="med"/>
            <a:tailEnd type="none" w="med" len="med"/>
          </a:ln>
        </p:spPr>
      </p:sp>
      <p:grpSp>
        <p:nvGrpSpPr>
          <p:cNvPr id="101387" name="组合 18"/>
          <p:cNvGrpSpPr/>
          <p:nvPr/>
        </p:nvGrpSpPr>
        <p:grpSpPr>
          <a:xfrm rot="-1708091">
            <a:off x="6135688" y="2474913"/>
            <a:ext cx="288925" cy="390525"/>
            <a:chOff x="4897646" y="4493223"/>
            <a:chExt cx="290198" cy="391640"/>
          </a:xfrm>
        </p:grpSpPr>
        <p:sp>
          <p:nvSpPr>
            <p:cNvPr id="101388" name="Line 7"/>
            <p:cNvSpPr/>
            <p:nvPr/>
          </p:nvSpPr>
          <p:spPr>
            <a:xfrm rot="-1169779" flipV="1">
              <a:off x="5039495" y="4638227"/>
              <a:ext cx="45739" cy="246636"/>
            </a:xfrm>
            <a:prstGeom prst="line">
              <a:avLst/>
            </a:prstGeom>
            <a:ln w="31750" cap="flat" cmpd="sng">
              <a:solidFill>
                <a:srgbClr val="FF0000"/>
              </a:solidFill>
              <a:prstDash val="solid"/>
              <a:headEnd type="none" w="med" len="med"/>
              <a:tailEnd type="stealth" w="lg" len="lg"/>
            </a:ln>
          </p:spPr>
        </p:sp>
        <p:sp>
          <p:nvSpPr>
            <p:cNvPr id="10138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overrideClrMapping bg1="lt1" tx1="dk1" bg2="lt2" tx2="dk2" accent1="accent1" accent2="accent2" accent3="accent3" accent4="accent4" accent5="accent5" accent6="accent6" hlink="hlink" folHlink="folHlink"/>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02" name="Picture 24"/>
          <p:cNvPicPr>
            <a:picLocks noChangeAspect="1"/>
          </p:cNvPicPr>
          <p:nvPr/>
        </p:nvPicPr>
        <p:blipFill>
          <a:blip r:embed="rId1"/>
          <a:stretch>
            <a:fillRect/>
          </a:stretch>
        </p:blipFill>
        <p:spPr>
          <a:xfrm>
            <a:off x="684213" y="1700213"/>
            <a:ext cx="5543550" cy="4219575"/>
          </a:xfrm>
          <a:prstGeom prst="rect">
            <a:avLst/>
          </a:prstGeom>
          <a:noFill/>
          <a:ln w="9525" cap="flat" cmpd="sng">
            <a:solidFill>
              <a:schemeClr val="accent1"/>
            </a:solidFill>
            <a:prstDash val="solid"/>
            <a:miter/>
            <a:headEnd type="none" w="med" len="med"/>
            <a:tailEnd type="none" w="med" len="med"/>
          </a:ln>
        </p:spPr>
      </p:pic>
      <p:sp>
        <p:nvSpPr>
          <p:cNvPr id="10240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贷款规模 </a:t>
            </a:r>
            <a:r>
              <a:rPr lang="zh-CN" altLang="en-US" sz="2000" b="1" dirty="0">
                <a:solidFill>
                  <a:srgbClr val="17375E"/>
                </a:solidFill>
              </a:rPr>
              <a:t>（</a:t>
            </a:r>
            <a:r>
              <a:rPr lang="en-US" altLang="zh-CN" sz="2000" b="1" dirty="0">
                <a:solidFill>
                  <a:srgbClr val="17375E"/>
                </a:solidFill>
              </a:rPr>
              <a:t>4</a:t>
            </a:r>
            <a:r>
              <a:rPr lang="zh-CN" altLang="en-US" sz="2000" b="1" dirty="0">
                <a:solidFill>
                  <a:srgbClr val="17375E"/>
                </a:solidFill>
              </a:rPr>
              <a:t>）审查各院系贷款规模（续）</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0240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访问路径：贷前管理→贷款规模</a:t>
            </a:r>
            <a:endParaRPr lang="zh-CN" altLang="en-US" sz="1600" dirty="0">
              <a:latin typeface="华文楷体" panose="02010600040101010101" pitchFamily="2" charset="-122"/>
              <a:ea typeface="华文楷体" panose="02010600040101010101" pitchFamily="2" charset="-122"/>
            </a:endParaRPr>
          </a:p>
        </p:txBody>
      </p:sp>
      <p:grpSp>
        <p:nvGrpSpPr>
          <p:cNvPr id="102406" name="组合 18"/>
          <p:cNvGrpSpPr/>
          <p:nvPr/>
        </p:nvGrpSpPr>
        <p:grpSpPr>
          <a:xfrm rot="-1708091">
            <a:off x="1076325" y="5702300"/>
            <a:ext cx="290513" cy="396875"/>
            <a:chOff x="4897646" y="4493223"/>
            <a:chExt cx="290198" cy="395683"/>
          </a:xfrm>
        </p:grpSpPr>
        <p:sp>
          <p:nvSpPr>
            <p:cNvPr id="102422" name="Line 7"/>
            <p:cNvSpPr/>
            <p:nvPr/>
          </p:nvSpPr>
          <p:spPr>
            <a:xfrm rot="-1169779" flipV="1">
              <a:off x="5040176" y="4638108"/>
              <a:ext cx="45739" cy="250798"/>
            </a:xfrm>
            <a:prstGeom prst="line">
              <a:avLst/>
            </a:prstGeom>
            <a:ln w="31750" cap="flat" cmpd="sng">
              <a:solidFill>
                <a:srgbClr val="FF0000"/>
              </a:solidFill>
              <a:prstDash val="solid"/>
              <a:headEnd type="none" w="med" len="med"/>
              <a:tailEnd type="stealth" w="lg" len="lg"/>
            </a:ln>
          </p:spPr>
        </p:sp>
        <p:sp>
          <p:nvSpPr>
            <p:cNvPr id="10242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02407" name="组合 14"/>
          <p:cNvGrpSpPr/>
          <p:nvPr/>
        </p:nvGrpSpPr>
        <p:grpSpPr>
          <a:xfrm>
            <a:off x="5940425" y="1916113"/>
            <a:ext cx="2520950" cy="762000"/>
            <a:chOff x="5802323" y="3159125"/>
            <a:chExt cx="2571768" cy="785817"/>
          </a:xfrm>
        </p:grpSpPr>
        <p:sp>
          <p:nvSpPr>
            <p:cNvPr id="102420"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用户进入贷款规模审查页面后，可以看到院系负责人提交的院系贷款规模信息。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2408" name="Line 6"/>
          <p:cNvSpPr/>
          <p:nvPr/>
        </p:nvSpPr>
        <p:spPr>
          <a:xfrm rot="7317938" flipH="1" flipV="1">
            <a:off x="5059363" y="2266950"/>
            <a:ext cx="892175" cy="612775"/>
          </a:xfrm>
          <a:prstGeom prst="line">
            <a:avLst/>
          </a:prstGeom>
          <a:ln w="19050" cap="flat" cmpd="sng">
            <a:solidFill>
              <a:srgbClr val="000066"/>
            </a:solidFill>
            <a:prstDash val="dash"/>
            <a:headEnd type="none" w="med" len="med"/>
            <a:tailEnd type="none" w="med" len="med"/>
          </a:ln>
        </p:spPr>
      </p:sp>
      <p:grpSp>
        <p:nvGrpSpPr>
          <p:cNvPr id="102409" name="组合 33"/>
          <p:cNvGrpSpPr/>
          <p:nvPr/>
        </p:nvGrpSpPr>
        <p:grpSpPr>
          <a:xfrm>
            <a:off x="5940425" y="4652963"/>
            <a:ext cx="2786063" cy="1152525"/>
            <a:chOff x="5715008" y="4516447"/>
            <a:chExt cx="2786082" cy="1065210"/>
          </a:xfrm>
        </p:grpSpPr>
        <p:sp>
          <p:nvSpPr>
            <p:cNvPr id="102418" name="AutoShape 11"/>
            <p:cNvSpPr/>
            <p:nvPr/>
          </p:nvSpPr>
          <p:spPr>
            <a:xfrm>
              <a:off x="5840422" y="4608882"/>
              <a:ext cx="2660668" cy="972775"/>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Arial" panose="020B0604020202020204" pitchFamily="34" charset="0"/>
                  <a:ea typeface="华文楷体" panose="02010600040101010101" pitchFamily="2" charset="-122"/>
                  <a:sym typeface="Arial" panose="020B0604020202020204" pitchFamily="34" charset="0"/>
                </a:rPr>
                <a:t>高校经办人可以点击“退回”按钮，将院系的贷款规模信息退回给院系负责人，由院系修改再提交。</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02410" name="组合 14"/>
          <p:cNvGrpSpPr/>
          <p:nvPr/>
        </p:nvGrpSpPr>
        <p:grpSpPr>
          <a:xfrm>
            <a:off x="3348038" y="4365625"/>
            <a:ext cx="2520950" cy="762000"/>
            <a:chOff x="5802323" y="3159125"/>
            <a:chExt cx="2571768" cy="785817"/>
          </a:xfrm>
        </p:grpSpPr>
        <p:sp>
          <p:nvSpPr>
            <p:cNvPr id="102416"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用户输入处理意见。</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2411" name="Line 6"/>
          <p:cNvSpPr/>
          <p:nvPr/>
        </p:nvSpPr>
        <p:spPr>
          <a:xfrm rot="7317938">
            <a:off x="2278063" y="4521200"/>
            <a:ext cx="931862" cy="863600"/>
          </a:xfrm>
          <a:prstGeom prst="line">
            <a:avLst/>
          </a:prstGeom>
          <a:ln w="19050" cap="flat" cmpd="sng">
            <a:solidFill>
              <a:srgbClr val="000066"/>
            </a:solidFill>
            <a:prstDash val="dash"/>
            <a:headEnd type="none" w="med" len="med"/>
            <a:tailEnd type="none" w="med" len="med"/>
          </a:ln>
        </p:spPr>
      </p:sp>
      <p:grpSp>
        <p:nvGrpSpPr>
          <p:cNvPr id="102412" name="组合 14"/>
          <p:cNvGrpSpPr/>
          <p:nvPr/>
        </p:nvGrpSpPr>
        <p:grpSpPr>
          <a:xfrm>
            <a:off x="3059113" y="5300663"/>
            <a:ext cx="2520950" cy="762000"/>
            <a:chOff x="5802323" y="3159125"/>
            <a:chExt cx="2571768" cy="785817"/>
          </a:xfrm>
        </p:grpSpPr>
        <p:sp>
          <p:nvSpPr>
            <p:cNvPr id="102414"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点击“同意”按钮，审查同意院系的贷款规模信息。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2413" name="Line 6"/>
          <p:cNvSpPr/>
          <p:nvPr/>
        </p:nvSpPr>
        <p:spPr>
          <a:xfrm rot="7317938">
            <a:off x="1709738" y="5002213"/>
            <a:ext cx="1001712" cy="1219200"/>
          </a:xfrm>
          <a:prstGeom prst="line">
            <a:avLst/>
          </a:prstGeom>
          <a:ln w="19050" cap="flat" cmpd="sng">
            <a:solidFill>
              <a:srgbClr val="000066"/>
            </a:solidFill>
            <a:prstDash val="dash"/>
            <a:headEnd type="none" w="med" len="med"/>
            <a:tailEnd type="none" w="med" len="med"/>
          </a:ln>
        </p:spPr>
      </p:sp>
    </p:spTree>
  </p:cSld>
  <p:clrMapOvr>
    <a:overrideClrMapping bg1="lt1" tx1="dk1" bg2="lt2" tx2="dk2" accent1="accent1" accent2="accent2" accent3="accent3" accent4="accent4" accent5="accent5" accent6="accent6" hlink="hlink" folHlink="folHlink"/>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3426" name="Picture 24"/>
          <p:cNvPicPr>
            <a:picLocks noChangeAspect="1"/>
          </p:cNvPicPr>
          <p:nvPr/>
        </p:nvPicPr>
        <p:blipFill>
          <a:blip r:embed="rId1"/>
          <a:stretch>
            <a:fillRect/>
          </a:stretch>
        </p:blipFill>
        <p:spPr>
          <a:xfrm>
            <a:off x="468313" y="1628775"/>
            <a:ext cx="8207375" cy="4514850"/>
          </a:xfrm>
          <a:prstGeom prst="rect">
            <a:avLst/>
          </a:prstGeom>
          <a:noFill/>
          <a:ln w="9525" cap="flat" cmpd="sng">
            <a:solidFill>
              <a:schemeClr val="accent1"/>
            </a:solidFill>
            <a:prstDash val="solid"/>
            <a:miter/>
            <a:headEnd type="none" w="med" len="med"/>
            <a:tailEnd type="none" w="med" len="med"/>
          </a:ln>
        </p:spPr>
      </p:pic>
      <p:sp>
        <p:nvSpPr>
          <p:cNvPr id="103427"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贷款规模 </a:t>
            </a:r>
            <a:r>
              <a:rPr lang="zh-CN" altLang="en-US" sz="2000" b="1" dirty="0">
                <a:solidFill>
                  <a:srgbClr val="17375E"/>
                </a:solidFill>
              </a:rPr>
              <a:t>（</a:t>
            </a:r>
            <a:r>
              <a:rPr lang="en-US" altLang="zh-CN" sz="2000" b="1" dirty="0">
                <a:solidFill>
                  <a:srgbClr val="17375E"/>
                </a:solidFill>
              </a:rPr>
              <a:t>5</a:t>
            </a:r>
            <a:r>
              <a:rPr lang="zh-CN" altLang="en-US" sz="2000" b="1" dirty="0">
                <a:solidFill>
                  <a:srgbClr val="17375E"/>
                </a:solidFill>
              </a:rPr>
              <a:t>）汇总各院系贷款规模</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0342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访问路径：贷前管理→贷款规模</a:t>
            </a:r>
            <a:endParaRPr lang="zh-CN" altLang="en-US" sz="1600" dirty="0">
              <a:latin typeface="华文楷体" panose="02010600040101010101" pitchFamily="2" charset="-122"/>
              <a:ea typeface="华文楷体" panose="02010600040101010101" pitchFamily="2" charset="-122"/>
            </a:endParaRPr>
          </a:p>
        </p:txBody>
      </p:sp>
      <p:grpSp>
        <p:nvGrpSpPr>
          <p:cNvPr id="103430" name="组合 18"/>
          <p:cNvGrpSpPr/>
          <p:nvPr/>
        </p:nvGrpSpPr>
        <p:grpSpPr>
          <a:xfrm rot="-1708091">
            <a:off x="998538" y="5929313"/>
            <a:ext cx="290512" cy="382587"/>
            <a:chOff x="4897646" y="4493223"/>
            <a:chExt cx="290198" cy="382439"/>
          </a:xfrm>
        </p:grpSpPr>
        <p:sp>
          <p:nvSpPr>
            <p:cNvPr id="103452" name="Line 7"/>
            <p:cNvSpPr/>
            <p:nvPr/>
          </p:nvSpPr>
          <p:spPr>
            <a:xfrm rot="-1169779" flipV="1">
              <a:off x="5037901" y="4638499"/>
              <a:ext cx="45739" cy="237163"/>
            </a:xfrm>
            <a:prstGeom prst="line">
              <a:avLst/>
            </a:prstGeom>
            <a:ln w="31750" cap="flat" cmpd="sng">
              <a:solidFill>
                <a:srgbClr val="FF0000"/>
              </a:solidFill>
              <a:prstDash val="solid"/>
              <a:headEnd type="none" w="med" len="med"/>
              <a:tailEnd type="stealth" w="lg" len="lg"/>
            </a:ln>
          </p:spPr>
        </p:sp>
        <p:sp>
          <p:nvSpPr>
            <p:cNvPr id="10345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03431" name="组合 14"/>
          <p:cNvGrpSpPr/>
          <p:nvPr/>
        </p:nvGrpSpPr>
        <p:grpSpPr>
          <a:xfrm>
            <a:off x="2700338" y="2133600"/>
            <a:ext cx="2520950" cy="762000"/>
            <a:chOff x="5802323" y="3159125"/>
            <a:chExt cx="2571768" cy="785817"/>
          </a:xfrm>
        </p:grpSpPr>
        <p:sp>
          <p:nvSpPr>
            <p:cNvPr id="103450"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用户进入贷款规模功能后，在“汇总并提交”页签中，可以看到本校的贷款规模信息。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3432" name="Line 6"/>
          <p:cNvSpPr/>
          <p:nvPr/>
        </p:nvSpPr>
        <p:spPr>
          <a:xfrm rot="7317938">
            <a:off x="1352550" y="1854200"/>
            <a:ext cx="1068388" cy="1423988"/>
          </a:xfrm>
          <a:prstGeom prst="line">
            <a:avLst/>
          </a:prstGeom>
          <a:ln w="19050" cap="flat" cmpd="sng">
            <a:solidFill>
              <a:srgbClr val="000066"/>
            </a:solidFill>
            <a:prstDash val="dash"/>
            <a:headEnd type="none" w="med" len="med"/>
            <a:tailEnd type="none" w="med" len="med"/>
          </a:ln>
        </p:spPr>
      </p:sp>
      <p:grpSp>
        <p:nvGrpSpPr>
          <p:cNvPr id="103433" name="组合 14"/>
          <p:cNvGrpSpPr/>
          <p:nvPr/>
        </p:nvGrpSpPr>
        <p:grpSpPr>
          <a:xfrm>
            <a:off x="1979613" y="3429000"/>
            <a:ext cx="2520950" cy="762000"/>
            <a:chOff x="5802323" y="3159125"/>
            <a:chExt cx="2571768" cy="785817"/>
          </a:xfrm>
        </p:grpSpPr>
        <p:sp>
          <p:nvSpPr>
            <p:cNvPr id="103448"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用户选中要汇总的贷款项目。</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3434" name="Line 6"/>
          <p:cNvSpPr/>
          <p:nvPr/>
        </p:nvSpPr>
        <p:spPr>
          <a:xfrm rot="7317938">
            <a:off x="1441450" y="3119438"/>
            <a:ext cx="188913" cy="976312"/>
          </a:xfrm>
          <a:prstGeom prst="line">
            <a:avLst/>
          </a:prstGeom>
          <a:ln w="19050" cap="flat" cmpd="sng">
            <a:solidFill>
              <a:srgbClr val="000066"/>
            </a:solidFill>
            <a:prstDash val="dash"/>
            <a:headEnd type="none" w="med" len="med"/>
            <a:tailEnd type="none" w="med" len="med"/>
          </a:ln>
        </p:spPr>
      </p:sp>
      <p:grpSp>
        <p:nvGrpSpPr>
          <p:cNvPr id="103435" name="组合 14"/>
          <p:cNvGrpSpPr/>
          <p:nvPr/>
        </p:nvGrpSpPr>
        <p:grpSpPr>
          <a:xfrm>
            <a:off x="2268538" y="4941888"/>
            <a:ext cx="2520950" cy="762000"/>
            <a:chOff x="5802323" y="3159125"/>
            <a:chExt cx="2571768" cy="785817"/>
          </a:xfrm>
        </p:grpSpPr>
        <p:sp>
          <p:nvSpPr>
            <p:cNvPr id="103446"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点击“汇总院系生成高校汇总数据”按钮，系统弹出汇总的详细信息页面。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3436" name="Line 6"/>
          <p:cNvSpPr/>
          <p:nvPr/>
        </p:nvSpPr>
        <p:spPr>
          <a:xfrm rot="7317938">
            <a:off x="1289050" y="5332413"/>
            <a:ext cx="1073150" cy="603250"/>
          </a:xfrm>
          <a:prstGeom prst="line">
            <a:avLst/>
          </a:prstGeom>
          <a:ln w="19050" cap="flat" cmpd="sng">
            <a:solidFill>
              <a:srgbClr val="000066"/>
            </a:solidFill>
            <a:prstDash val="dash"/>
            <a:headEnd type="none" w="med" len="med"/>
            <a:tailEnd type="none" w="med" len="med"/>
          </a:ln>
        </p:spPr>
      </p:sp>
      <p:grpSp>
        <p:nvGrpSpPr>
          <p:cNvPr id="103437" name="组合 18"/>
          <p:cNvGrpSpPr/>
          <p:nvPr/>
        </p:nvGrpSpPr>
        <p:grpSpPr>
          <a:xfrm rot="-2589287">
            <a:off x="649288" y="2338388"/>
            <a:ext cx="290512" cy="342900"/>
            <a:chOff x="4897646" y="4493223"/>
            <a:chExt cx="290198" cy="342189"/>
          </a:xfrm>
        </p:grpSpPr>
        <p:sp>
          <p:nvSpPr>
            <p:cNvPr id="103444" name="Line 7"/>
            <p:cNvSpPr/>
            <p:nvPr/>
          </p:nvSpPr>
          <p:spPr>
            <a:xfrm rot="-1169779" flipV="1">
              <a:off x="5027735" y="4640245"/>
              <a:ext cx="48987" cy="195167"/>
            </a:xfrm>
            <a:prstGeom prst="line">
              <a:avLst/>
            </a:prstGeom>
            <a:ln w="31750" cap="flat" cmpd="sng">
              <a:solidFill>
                <a:srgbClr val="FF0000"/>
              </a:solidFill>
              <a:prstDash val="solid"/>
              <a:headEnd type="none" w="med" len="med"/>
              <a:tailEnd type="stealth" w="lg" len="lg"/>
            </a:ln>
          </p:spPr>
        </p:sp>
        <p:sp>
          <p:nvSpPr>
            <p:cNvPr id="10344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03438" name="组合 18"/>
          <p:cNvGrpSpPr/>
          <p:nvPr/>
        </p:nvGrpSpPr>
        <p:grpSpPr>
          <a:xfrm rot="-1708091">
            <a:off x="715963" y="3046413"/>
            <a:ext cx="290512" cy="382587"/>
            <a:chOff x="4897646" y="4493223"/>
            <a:chExt cx="290198" cy="382439"/>
          </a:xfrm>
        </p:grpSpPr>
        <p:sp>
          <p:nvSpPr>
            <p:cNvPr id="103442" name="Line 7"/>
            <p:cNvSpPr/>
            <p:nvPr/>
          </p:nvSpPr>
          <p:spPr>
            <a:xfrm rot="-1169779" flipV="1">
              <a:off x="5037901" y="4638499"/>
              <a:ext cx="45739" cy="237163"/>
            </a:xfrm>
            <a:prstGeom prst="line">
              <a:avLst/>
            </a:prstGeom>
            <a:ln w="31750" cap="flat" cmpd="sng">
              <a:solidFill>
                <a:srgbClr val="FF0000"/>
              </a:solidFill>
              <a:prstDash val="solid"/>
              <a:headEnd type="none" w="med" len="med"/>
              <a:tailEnd type="stealth" w="lg" len="lg"/>
            </a:ln>
          </p:spPr>
        </p:sp>
        <p:sp>
          <p:nvSpPr>
            <p:cNvPr id="10344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03439" name="组合 33"/>
          <p:cNvGrpSpPr/>
          <p:nvPr/>
        </p:nvGrpSpPr>
        <p:grpSpPr>
          <a:xfrm>
            <a:off x="4857750" y="3429000"/>
            <a:ext cx="3643313" cy="2152650"/>
            <a:chOff x="5715008" y="4550662"/>
            <a:chExt cx="2786082" cy="1030995"/>
          </a:xfrm>
        </p:grpSpPr>
        <p:sp>
          <p:nvSpPr>
            <p:cNvPr id="103440" name="AutoShape 11"/>
            <p:cNvSpPr/>
            <p:nvPr/>
          </p:nvSpPr>
          <p:spPr>
            <a:xfrm>
              <a:off x="5840048" y="4609207"/>
              <a:ext cx="2661042" cy="972450"/>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en-US" altLang="zh-CN" sz="1200" dirty="0">
                  <a:latin typeface="Arial" panose="020B0604020202020204" pitchFamily="34" charset="0"/>
                  <a:ea typeface="华文楷体" panose="02010600040101010101" pitchFamily="2" charset="-122"/>
                  <a:sym typeface="Arial" panose="020B0604020202020204" pitchFamily="34" charset="0"/>
                </a:rPr>
                <a:t>1</a:t>
              </a:r>
              <a:r>
                <a:rPr lang="zh-CN" altLang="en-US" sz="1200" dirty="0">
                  <a:latin typeface="Arial" panose="020B0604020202020204" pitchFamily="34" charset="0"/>
                  <a:ea typeface="华文楷体" panose="02010600040101010101" pitchFamily="2" charset="-122"/>
                  <a:sym typeface="Arial" panose="020B0604020202020204" pitchFamily="34" charset="0"/>
                </a:rPr>
                <a:t>、“汇总院系生成高校汇总数据”后，高校经办人可以对本校的汇总数据进行修改，此时高校的汇总数据将与各院系的贷款规模汇总数据不再一致。</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a:p>
              <a:r>
                <a:rPr lang="en-US" altLang="zh-CN" sz="1200" dirty="0">
                  <a:latin typeface="Arial" panose="020B0604020202020204" pitchFamily="34" charset="0"/>
                  <a:ea typeface="华文楷体" panose="02010600040101010101" pitchFamily="2" charset="-122"/>
                  <a:sym typeface="Arial" panose="020B0604020202020204" pitchFamily="34" charset="0"/>
                </a:rPr>
                <a:t>2</a:t>
              </a:r>
              <a:r>
                <a:rPr lang="zh-CN" altLang="en-US" sz="1200" dirty="0">
                  <a:latin typeface="Arial" panose="020B0604020202020204" pitchFamily="34" charset="0"/>
                  <a:ea typeface="华文楷体" panose="02010600040101010101" pitchFamily="2" charset="-122"/>
                  <a:sym typeface="Arial" panose="020B0604020202020204" pitchFamily="34" charset="0"/>
                </a:rPr>
                <a:t>、“汇总院系生成高校汇总数据”后，如果高校经办人又将院系贷款规模退回，院系经办人修改了贷款规模重新提交给高校经办人，此时高校经办人应重新点击“汇总院系生成高校汇总数据”，才能汇总出本校最新的贷款规模数据。</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p:txBody>
        </p:sp>
        <p:sp>
          <p:nvSpPr>
            <p:cNvPr id="30" name="Oval 10"/>
            <p:cNvSpPr>
              <a:spLocks noChangeArrowheads="1"/>
            </p:cNvSpPr>
            <p:nvPr/>
          </p:nvSpPr>
          <p:spPr bwMode="auto">
            <a:xfrm>
              <a:off x="5715008" y="4550662"/>
              <a:ext cx="273146" cy="171072"/>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02" name="Picture 2"/>
          <p:cNvPicPr>
            <a:picLocks noChangeAspect="1"/>
          </p:cNvPicPr>
          <p:nvPr/>
        </p:nvPicPr>
        <p:blipFill>
          <a:blip r:embed="rId1"/>
          <a:stretch>
            <a:fillRect/>
          </a:stretch>
        </p:blipFill>
        <p:spPr>
          <a:xfrm>
            <a:off x="431800" y="1628775"/>
            <a:ext cx="8280400" cy="4308475"/>
          </a:xfrm>
          <a:prstGeom prst="rect">
            <a:avLst/>
          </a:prstGeom>
          <a:noFill/>
          <a:ln w="9525" cap="flat" cmpd="sng">
            <a:solidFill>
              <a:schemeClr val="accent1"/>
            </a:solidFill>
            <a:prstDash val="solid"/>
            <a:miter/>
            <a:headEnd type="none" w="med" len="med"/>
            <a:tailEnd type="none" w="med" len="med"/>
          </a:ln>
        </p:spPr>
      </p:pic>
      <p:sp>
        <p:nvSpPr>
          <p:cNvPr id="51200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用户管理　</a:t>
            </a:r>
            <a:r>
              <a:rPr lang="zh-CN" altLang="en-US" sz="2000" b="1" dirty="0">
                <a:solidFill>
                  <a:srgbClr val="17375E"/>
                </a:solidFill>
              </a:rPr>
              <a:t>修改</a:t>
            </a:r>
            <a:endParaRPr lang="zh-CN" altLang="en-US" sz="2000" b="1" dirty="0">
              <a:solidFill>
                <a:srgbClr val="17375E"/>
              </a:solidFill>
            </a:endParaRPr>
          </a:p>
        </p:txBody>
      </p:sp>
      <p:sp>
        <p:nvSpPr>
          <p:cNvPr id="13315"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51200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访问路径：系统管理→用户管理</a:t>
            </a:r>
            <a:endParaRPr lang="zh-CN" altLang="en-US" sz="1600" dirty="0">
              <a:latin typeface="华文楷体" panose="02010600040101010101" pitchFamily="2" charset="-122"/>
              <a:ea typeface="华文楷体" panose="02010600040101010101" pitchFamily="2" charset="-122"/>
            </a:endParaRPr>
          </a:p>
        </p:txBody>
      </p:sp>
      <p:grpSp>
        <p:nvGrpSpPr>
          <p:cNvPr id="512006" name="组合 15"/>
          <p:cNvGrpSpPr/>
          <p:nvPr/>
        </p:nvGrpSpPr>
        <p:grpSpPr>
          <a:xfrm>
            <a:off x="628650" y="3792538"/>
            <a:ext cx="2214563" cy="627062"/>
            <a:chOff x="5802323" y="3159125"/>
            <a:chExt cx="2214562" cy="627065"/>
          </a:xfrm>
        </p:grpSpPr>
        <p:sp>
          <p:nvSpPr>
            <p:cNvPr id="512025"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选择需要修改的用户。</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4"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512007" name="Line 6"/>
          <p:cNvSpPr/>
          <p:nvPr/>
        </p:nvSpPr>
        <p:spPr>
          <a:xfrm rot="7317938" flipH="1">
            <a:off x="1012825" y="3176588"/>
            <a:ext cx="288925" cy="792162"/>
          </a:xfrm>
          <a:prstGeom prst="line">
            <a:avLst/>
          </a:prstGeom>
          <a:ln w="19050" cap="flat" cmpd="sng">
            <a:solidFill>
              <a:srgbClr val="000066"/>
            </a:solidFill>
            <a:prstDash val="dash"/>
            <a:headEnd type="none" w="med" len="med"/>
            <a:tailEnd type="none" w="med" len="med"/>
          </a:ln>
        </p:spPr>
      </p:sp>
      <p:sp>
        <p:nvSpPr>
          <p:cNvPr id="512008" name="Line 6"/>
          <p:cNvSpPr/>
          <p:nvPr/>
        </p:nvSpPr>
        <p:spPr>
          <a:xfrm rot="7317938">
            <a:off x="1217613" y="5619750"/>
            <a:ext cx="566737" cy="236538"/>
          </a:xfrm>
          <a:prstGeom prst="line">
            <a:avLst/>
          </a:prstGeom>
          <a:ln w="19050" cap="flat" cmpd="sng">
            <a:solidFill>
              <a:srgbClr val="000066"/>
            </a:solidFill>
            <a:prstDash val="dash"/>
            <a:headEnd type="none" w="med" len="med"/>
            <a:tailEnd type="none" w="med" len="med"/>
          </a:ln>
        </p:spPr>
      </p:sp>
      <p:grpSp>
        <p:nvGrpSpPr>
          <p:cNvPr id="512009" name="组合 20"/>
          <p:cNvGrpSpPr/>
          <p:nvPr/>
        </p:nvGrpSpPr>
        <p:grpSpPr>
          <a:xfrm>
            <a:off x="1692275" y="4876800"/>
            <a:ext cx="2571750" cy="785813"/>
            <a:chOff x="5802323" y="3159125"/>
            <a:chExt cx="2571768" cy="785817"/>
          </a:xfrm>
        </p:grpSpPr>
        <p:sp>
          <p:nvSpPr>
            <p:cNvPr id="512023" name="AutoShape 5"/>
            <p:cNvSpPr/>
            <p:nvPr/>
          </p:nvSpPr>
          <p:spPr>
            <a:xfrm>
              <a:off x="5929324" y="3284539"/>
              <a:ext cx="2444767" cy="66040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修改</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按钮，进入用户信息修改页面。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3"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512010" name="组合 23"/>
          <p:cNvGrpSpPr/>
          <p:nvPr/>
        </p:nvGrpSpPr>
        <p:grpSpPr>
          <a:xfrm rot="2471493">
            <a:off x="1144588" y="5715000"/>
            <a:ext cx="379412" cy="288925"/>
            <a:chOff x="4897646" y="4493223"/>
            <a:chExt cx="379575" cy="288925"/>
          </a:xfrm>
        </p:grpSpPr>
        <p:sp>
          <p:nvSpPr>
            <p:cNvPr id="51202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202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512011" name="组合 26"/>
          <p:cNvGrpSpPr/>
          <p:nvPr/>
        </p:nvGrpSpPr>
        <p:grpSpPr>
          <a:xfrm rot="2471493">
            <a:off x="609600" y="3014663"/>
            <a:ext cx="379413" cy="288925"/>
            <a:chOff x="4897646" y="4493223"/>
            <a:chExt cx="379575" cy="288925"/>
          </a:xfrm>
        </p:grpSpPr>
        <p:sp>
          <p:nvSpPr>
            <p:cNvPr id="51201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202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512012" name="组合 26"/>
          <p:cNvGrpSpPr/>
          <p:nvPr/>
        </p:nvGrpSpPr>
        <p:grpSpPr>
          <a:xfrm rot="2471493">
            <a:off x="609600" y="2403475"/>
            <a:ext cx="379413" cy="288925"/>
            <a:chOff x="4897646" y="4493223"/>
            <a:chExt cx="379575" cy="288925"/>
          </a:xfrm>
        </p:grpSpPr>
        <p:sp>
          <p:nvSpPr>
            <p:cNvPr id="51201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201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512013" name="组合 15"/>
          <p:cNvGrpSpPr/>
          <p:nvPr/>
        </p:nvGrpSpPr>
        <p:grpSpPr>
          <a:xfrm>
            <a:off x="3797300" y="3594100"/>
            <a:ext cx="2214563" cy="627063"/>
            <a:chOff x="5802323" y="3159125"/>
            <a:chExt cx="2214562" cy="627065"/>
          </a:xfrm>
        </p:grpSpPr>
        <p:sp>
          <p:nvSpPr>
            <p:cNvPr id="512015"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点击“高校用户”标签。显示高校用户信息。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512014" name="Line 6"/>
          <p:cNvSpPr/>
          <p:nvPr/>
        </p:nvSpPr>
        <p:spPr>
          <a:xfrm rot="7317938" flipH="1" flipV="1">
            <a:off x="2178050" y="1808163"/>
            <a:ext cx="504825" cy="3109912"/>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4450" name="Picture 24"/>
          <p:cNvPicPr>
            <a:picLocks noChangeAspect="1"/>
          </p:cNvPicPr>
          <p:nvPr/>
        </p:nvPicPr>
        <p:blipFill>
          <a:blip r:embed="rId1"/>
          <a:stretch>
            <a:fillRect/>
          </a:stretch>
        </p:blipFill>
        <p:spPr>
          <a:xfrm>
            <a:off x="611188" y="1773238"/>
            <a:ext cx="6048375" cy="3438525"/>
          </a:xfrm>
          <a:prstGeom prst="rect">
            <a:avLst/>
          </a:prstGeom>
          <a:noFill/>
          <a:ln w="9525" cap="flat" cmpd="sng">
            <a:solidFill>
              <a:schemeClr val="accent1"/>
            </a:solidFill>
            <a:prstDash val="solid"/>
            <a:miter/>
            <a:headEnd type="none" w="med" len="med"/>
            <a:tailEnd type="none" w="med" len="med"/>
          </a:ln>
        </p:spPr>
      </p:pic>
      <p:sp>
        <p:nvSpPr>
          <p:cNvPr id="104451"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贷款规模 </a:t>
            </a:r>
            <a:r>
              <a:rPr lang="zh-CN" altLang="en-US" sz="2000" b="1" dirty="0">
                <a:solidFill>
                  <a:srgbClr val="17375E"/>
                </a:solidFill>
              </a:rPr>
              <a:t>（</a:t>
            </a:r>
            <a:r>
              <a:rPr lang="en-US" altLang="zh-CN" sz="2000" b="1" dirty="0">
                <a:solidFill>
                  <a:srgbClr val="17375E"/>
                </a:solidFill>
              </a:rPr>
              <a:t>5</a:t>
            </a:r>
            <a:r>
              <a:rPr lang="zh-CN" altLang="en-US" sz="2000" b="1" dirty="0">
                <a:solidFill>
                  <a:srgbClr val="17375E"/>
                </a:solidFill>
              </a:rPr>
              <a:t>）汇总各院系贷款规模（续）</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0445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访问路径：贷前管理→贷款规模</a:t>
            </a:r>
            <a:endParaRPr lang="zh-CN" altLang="en-US" sz="1600" dirty="0">
              <a:latin typeface="华文楷体" panose="02010600040101010101" pitchFamily="2" charset="-122"/>
              <a:ea typeface="华文楷体" panose="02010600040101010101" pitchFamily="2" charset="-122"/>
            </a:endParaRPr>
          </a:p>
        </p:txBody>
      </p:sp>
      <p:grpSp>
        <p:nvGrpSpPr>
          <p:cNvPr id="104454" name="组合 18"/>
          <p:cNvGrpSpPr/>
          <p:nvPr/>
        </p:nvGrpSpPr>
        <p:grpSpPr>
          <a:xfrm rot="-1708091">
            <a:off x="862013" y="5010150"/>
            <a:ext cx="290512" cy="396875"/>
            <a:chOff x="4897646" y="4493223"/>
            <a:chExt cx="290198" cy="395683"/>
          </a:xfrm>
        </p:grpSpPr>
        <p:sp>
          <p:nvSpPr>
            <p:cNvPr id="104463" name="Line 7"/>
            <p:cNvSpPr/>
            <p:nvPr/>
          </p:nvSpPr>
          <p:spPr>
            <a:xfrm rot="-1169779" flipV="1">
              <a:off x="5040176" y="4638108"/>
              <a:ext cx="45739" cy="250798"/>
            </a:xfrm>
            <a:prstGeom prst="line">
              <a:avLst/>
            </a:prstGeom>
            <a:ln w="31750" cap="flat" cmpd="sng">
              <a:solidFill>
                <a:srgbClr val="FF0000"/>
              </a:solidFill>
              <a:prstDash val="solid"/>
              <a:headEnd type="none" w="med" len="med"/>
              <a:tailEnd type="stealth" w="lg" len="lg"/>
            </a:ln>
          </p:spPr>
        </p:sp>
        <p:sp>
          <p:nvSpPr>
            <p:cNvPr id="10446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04455" name="组合 14"/>
          <p:cNvGrpSpPr/>
          <p:nvPr/>
        </p:nvGrpSpPr>
        <p:grpSpPr>
          <a:xfrm>
            <a:off x="5435600" y="1628775"/>
            <a:ext cx="2520950" cy="762000"/>
            <a:chOff x="5802323" y="3159125"/>
            <a:chExt cx="2571768" cy="785817"/>
          </a:xfrm>
        </p:grpSpPr>
        <p:sp>
          <p:nvSpPr>
            <p:cNvPr id="104461"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用户进入汇总的详细信息页面后，可以看到本校下各院系汇总的贷款规模信息。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4"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4456" name="Line 6"/>
          <p:cNvSpPr/>
          <p:nvPr/>
        </p:nvSpPr>
        <p:spPr>
          <a:xfrm rot="7317938">
            <a:off x="4727575" y="2335213"/>
            <a:ext cx="895350" cy="190500"/>
          </a:xfrm>
          <a:prstGeom prst="line">
            <a:avLst/>
          </a:prstGeom>
          <a:ln w="19050" cap="flat" cmpd="sng">
            <a:solidFill>
              <a:srgbClr val="000066"/>
            </a:solidFill>
            <a:prstDash val="dash"/>
            <a:headEnd type="none" w="med" len="med"/>
            <a:tailEnd type="none" w="med" len="med"/>
          </a:ln>
        </p:spPr>
      </p:sp>
      <p:grpSp>
        <p:nvGrpSpPr>
          <p:cNvPr id="104457" name="组合 14"/>
          <p:cNvGrpSpPr/>
          <p:nvPr/>
        </p:nvGrpSpPr>
        <p:grpSpPr>
          <a:xfrm>
            <a:off x="1928813" y="4357688"/>
            <a:ext cx="2520950" cy="762000"/>
            <a:chOff x="5802323" y="3159125"/>
            <a:chExt cx="2571768" cy="785817"/>
          </a:xfrm>
        </p:grpSpPr>
        <p:sp>
          <p:nvSpPr>
            <p:cNvPr id="104459"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点击“确定”按钮，生成高校的汇总信息。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4458" name="Line 6"/>
          <p:cNvSpPr/>
          <p:nvPr/>
        </p:nvSpPr>
        <p:spPr>
          <a:xfrm rot="7317938">
            <a:off x="1271588" y="4641850"/>
            <a:ext cx="587375" cy="465138"/>
          </a:xfrm>
          <a:prstGeom prst="line">
            <a:avLst/>
          </a:prstGeom>
          <a:ln w="19050" cap="flat" cmpd="sng">
            <a:solidFill>
              <a:srgbClr val="000066"/>
            </a:solidFill>
            <a:prstDash val="dash"/>
            <a:headEnd type="none" w="med" len="med"/>
            <a:tailEnd type="none" w="med" len="med"/>
          </a:ln>
        </p:spPr>
      </p:sp>
    </p:spTree>
  </p:cSld>
  <p:clrMapOvr>
    <a:overrideClrMapping bg1="lt1" tx1="dk1" bg2="lt2" tx2="dk2" accent1="accent1" accent2="accent2" accent3="accent3" accent4="accent4" accent5="accent5" accent6="accent6" hlink="hlink" folHlink="folHlink"/>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5474" name="Picture 13"/>
          <p:cNvPicPr>
            <a:picLocks noChangeAspect="1"/>
          </p:cNvPicPr>
          <p:nvPr/>
        </p:nvPicPr>
        <p:blipFill>
          <a:blip r:embed="rId1"/>
          <a:stretch>
            <a:fillRect/>
          </a:stretch>
        </p:blipFill>
        <p:spPr>
          <a:xfrm>
            <a:off x="468313" y="1628775"/>
            <a:ext cx="8207375" cy="4498975"/>
          </a:xfrm>
          <a:prstGeom prst="rect">
            <a:avLst/>
          </a:prstGeom>
          <a:noFill/>
          <a:ln w="9525" cap="flat" cmpd="sng">
            <a:solidFill>
              <a:schemeClr val="accent1"/>
            </a:solidFill>
            <a:prstDash val="solid"/>
            <a:miter/>
            <a:headEnd type="none" w="med" len="med"/>
            <a:tailEnd type="none" w="med" len="med"/>
          </a:ln>
        </p:spPr>
      </p:pic>
      <p:sp>
        <p:nvSpPr>
          <p:cNvPr id="10547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贷款规模 </a:t>
            </a:r>
            <a:r>
              <a:rPr lang="zh-CN" altLang="en-US" sz="2000" b="1" dirty="0">
                <a:solidFill>
                  <a:srgbClr val="17375E"/>
                </a:solidFill>
              </a:rPr>
              <a:t>（</a:t>
            </a:r>
            <a:r>
              <a:rPr lang="en-US" altLang="zh-CN" sz="2000" b="1" dirty="0">
                <a:solidFill>
                  <a:srgbClr val="17375E"/>
                </a:solidFill>
              </a:rPr>
              <a:t>6</a:t>
            </a:r>
            <a:r>
              <a:rPr lang="zh-CN" altLang="en-US" sz="2000" b="1" dirty="0">
                <a:solidFill>
                  <a:srgbClr val="17375E"/>
                </a:solidFill>
              </a:rPr>
              <a:t>）录入高校贷款规模</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0547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访问路径：贷前管理→贷款规模</a:t>
            </a:r>
            <a:endParaRPr lang="zh-CN" altLang="en-US" sz="1600" dirty="0">
              <a:latin typeface="华文楷体" panose="02010600040101010101" pitchFamily="2" charset="-122"/>
              <a:ea typeface="华文楷体" panose="02010600040101010101" pitchFamily="2" charset="-122"/>
            </a:endParaRPr>
          </a:p>
        </p:txBody>
      </p:sp>
      <p:sp>
        <p:nvSpPr>
          <p:cNvPr id="105478" name="Line 6"/>
          <p:cNvSpPr/>
          <p:nvPr/>
        </p:nvSpPr>
        <p:spPr>
          <a:xfrm rot="7317938">
            <a:off x="2071688" y="5422900"/>
            <a:ext cx="822325" cy="369888"/>
          </a:xfrm>
          <a:prstGeom prst="line">
            <a:avLst/>
          </a:prstGeom>
          <a:ln w="19050" cap="flat" cmpd="sng">
            <a:solidFill>
              <a:srgbClr val="000066"/>
            </a:solidFill>
            <a:prstDash val="dash"/>
            <a:headEnd type="none" w="med" len="med"/>
            <a:tailEnd type="none" w="med" len="med"/>
          </a:ln>
        </p:spPr>
      </p:sp>
      <p:grpSp>
        <p:nvGrpSpPr>
          <p:cNvPr id="105479" name="组合 14"/>
          <p:cNvGrpSpPr/>
          <p:nvPr/>
        </p:nvGrpSpPr>
        <p:grpSpPr>
          <a:xfrm>
            <a:off x="2786063" y="4929188"/>
            <a:ext cx="2520950" cy="762000"/>
            <a:chOff x="5802323" y="3159125"/>
            <a:chExt cx="2571768" cy="785817"/>
          </a:xfrm>
        </p:grpSpPr>
        <p:sp>
          <p:nvSpPr>
            <p:cNvPr id="105490"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新增”按钮，系统弹出贷款规模录入页面。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05480" name="组合 14"/>
          <p:cNvGrpSpPr/>
          <p:nvPr/>
        </p:nvGrpSpPr>
        <p:grpSpPr>
          <a:xfrm>
            <a:off x="2143125" y="3214688"/>
            <a:ext cx="2520950" cy="762000"/>
            <a:chOff x="5802323" y="3159125"/>
            <a:chExt cx="2571768" cy="785817"/>
          </a:xfrm>
        </p:grpSpPr>
        <p:sp>
          <p:nvSpPr>
            <p:cNvPr id="105488"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用户进入贷款规模功能后，点击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汇总并提交”页签。</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5481" name="Line 6"/>
          <p:cNvSpPr/>
          <p:nvPr/>
        </p:nvSpPr>
        <p:spPr>
          <a:xfrm rot="7317938" flipH="1">
            <a:off x="1582738" y="2503488"/>
            <a:ext cx="120650" cy="1422400"/>
          </a:xfrm>
          <a:prstGeom prst="line">
            <a:avLst/>
          </a:prstGeom>
          <a:ln w="19050" cap="flat" cmpd="sng">
            <a:solidFill>
              <a:srgbClr val="000066"/>
            </a:solidFill>
            <a:prstDash val="dash"/>
            <a:headEnd type="none" w="med" len="med"/>
            <a:tailEnd type="none" w="med" len="med"/>
          </a:ln>
        </p:spPr>
      </p:sp>
      <p:grpSp>
        <p:nvGrpSpPr>
          <p:cNvPr id="105482" name="组合 18"/>
          <p:cNvGrpSpPr/>
          <p:nvPr/>
        </p:nvGrpSpPr>
        <p:grpSpPr>
          <a:xfrm rot="-1708091">
            <a:off x="1863725" y="5903913"/>
            <a:ext cx="290513" cy="396875"/>
            <a:chOff x="4897646" y="4493223"/>
            <a:chExt cx="290198" cy="395683"/>
          </a:xfrm>
        </p:grpSpPr>
        <p:sp>
          <p:nvSpPr>
            <p:cNvPr id="105486" name="Line 7"/>
            <p:cNvSpPr/>
            <p:nvPr/>
          </p:nvSpPr>
          <p:spPr>
            <a:xfrm rot="-1169779" flipV="1">
              <a:off x="5040176" y="4638108"/>
              <a:ext cx="45739" cy="250798"/>
            </a:xfrm>
            <a:prstGeom prst="line">
              <a:avLst/>
            </a:prstGeom>
            <a:ln w="31750" cap="flat" cmpd="sng">
              <a:solidFill>
                <a:srgbClr val="FF0000"/>
              </a:solidFill>
              <a:prstDash val="solid"/>
              <a:headEnd type="none" w="med" len="med"/>
              <a:tailEnd type="stealth" w="lg" len="lg"/>
            </a:ln>
          </p:spPr>
        </p:sp>
        <p:sp>
          <p:nvSpPr>
            <p:cNvPr id="10548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05483" name="组合 18"/>
          <p:cNvGrpSpPr/>
          <p:nvPr/>
        </p:nvGrpSpPr>
        <p:grpSpPr>
          <a:xfrm rot="-1708091">
            <a:off x="720725" y="2330450"/>
            <a:ext cx="290513" cy="396875"/>
            <a:chOff x="4897646" y="4493223"/>
            <a:chExt cx="290198" cy="395683"/>
          </a:xfrm>
        </p:grpSpPr>
        <p:sp>
          <p:nvSpPr>
            <p:cNvPr id="105484" name="Line 7"/>
            <p:cNvSpPr/>
            <p:nvPr/>
          </p:nvSpPr>
          <p:spPr>
            <a:xfrm rot="-1169779" flipV="1">
              <a:off x="5040176" y="4638108"/>
              <a:ext cx="45739" cy="250798"/>
            </a:xfrm>
            <a:prstGeom prst="line">
              <a:avLst/>
            </a:prstGeom>
            <a:ln w="31750" cap="flat" cmpd="sng">
              <a:solidFill>
                <a:srgbClr val="FF0000"/>
              </a:solidFill>
              <a:prstDash val="solid"/>
              <a:headEnd type="none" w="med" len="med"/>
              <a:tailEnd type="stealth" w="lg" len="lg"/>
            </a:ln>
          </p:spPr>
        </p:sp>
        <p:sp>
          <p:nvSpPr>
            <p:cNvPr id="10548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overrideClrMapping bg1="lt1" tx1="dk1" bg2="lt2" tx2="dk2" accent1="accent1" accent2="accent2" accent3="accent3" accent4="accent4" accent5="accent5" accent6="accent6" hlink="hlink" folHlink="folHlink"/>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498" name="Picture 21"/>
          <p:cNvPicPr>
            <a:picLocks noChangeAspect="1"/>
          </p:cNvPicPr>
          <p:nvPr/>
        </p:nvPicPr>
        <p:blipFill>
          <a:blip r:embed="rId1"/>
          <a:stretch>
            <a:fillRect/>
          </a:stretch>
        </p:blipFill>
        <p:spPr>
          <a:xfrm>
            <a:off x="571500" y="1676400"/>
            <a:ext cx="6096000" cy="3467100"/>
          </a:xfrm>
          <a:prstGeom prst="rect">
            <a:avLst/>
          </a:prstGeom>
          <a:noFill/>
          <a:ln w="9525" cap="flat" cmpd="sng">
            <a:solidFill>
              <a:schemeClr val="accent1"/>
            </a:solidFill>
            <a:prstDash val="solid"/>
            <a:miter/>
            <a:headEnd type="none" w="med" len="med"/>
            <a:tailEnd type="none" w="med" len="med"/>
          </a:ln>
        </p:spPr>
      </p:pic>
      <p:sp>
        <p:nvSpPr>
          <p:cNvPr id="106499"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贷款规模 </a:t>
            </a:r>
            <a:r>
              <a:rPr lang="zh-CN" altLang="en-US" sz="2000" b="1" dirty="0">
                <a:solidFill>
                  <a:srgbClr val="17375E"/>
                </a:solidFill>
              </a:rPr>
              <a:t>（</a:t>
            </a:r>
            <a:r>
              <a:rPr lang="en-US" altLang="zh-CN" sz="2000" b="1" dirty="0">
                <a:solidFill>
                  <a:srgbClr val="17375E"/>
                </a:solidFill>
              </a:rPr>
              <a:t>6</a:t>
            </a:r>
            <a:r>
              <a:rPr lang="zh-CN" altLang="en-US" sz="2000" b="1" dirty="0">
                <a:solidFill>
                  <a:srgbClr val="17375E"/>
                </a:solidFill>
              </a:rPr>
              <a:t>）录入高校贷款规模（续）</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0650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访问路径：贷前管理→贷款规模</a:t>
            </a:r>
            <a:endParaRPr lang="zh-CN" altLang="en-US" sz="1600" dirty="0">
              <a:latin typeface="华文楷体" panose="02010600040101010101" pitchFamily="2" charset="-122"/>
              <a:ea typeface="华文楷体" panose="02010600040101010101" pitchFamily="2" charset="-122"/>
            </a:endParaRPr>
          </a:p>
        </p:txBody>
      </p:sp>
      <p:grpSp>
        <p:nvGrpSpPr>
          <p:cNvPr id="106502" name="组合 18"/>
          <p:cNvGrpSpPr/>
          <p:nvPr/>
        </p:nvGrpSpPr>
        <p:grpSpPr>
          <a:xfrm rot="-1738667">
            <a:off x="846138" y="4903788"/>
            <a:ext cx="290512" cy="398462"/>
            <a:chOff x="4897646" y="4493223"/>
            <a:chExt cx="290198" cy="398898"/>
          </a:xfrm>
        </p:grpSpPr>
        <p:sp>
          <p:nvSpPr>
            <p:cNvPr id="106515" name="Line 7"/>
            <p:cNvSpPr/>
            <p:nvPr/>
          </p:nvSpPr>
          <p:spPr>
            <a:xfrm rot="-1169779" flipV="1">
              <a:off x="5040729" y="4638013"/>
              <a:ext cx="45739" cy="254108"/>
            </a:xfrm>
            <a:prstGeom prst="line">
              <a:avLst/>
            </a:prstGeom>
            <a:ln w="31750" cap="flat" cmpd="sng">
              <a:solidFill>
                <a:srgbClr val="FF0000"/>
              </a:solidFill>
              <a:prstDash val="solid"/>
              <a:headEnd type="none" w="med" len="med"/>
              <a:tailEnd type="stealth" w="lg" len="lg"/>
            </a:ln>
          </p:spPr>
        </p:sp>
        <p:sp>
          <p:nvSpPr>
            <p:cNvPr id="10651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06503" name="Line 6"/>
          <p:cNvSpPr/>
          <p:nvPr/>
        </p:nvSpPr>
        <p:spPr>
          <a:xfrm rot="7317938">
            <a:off x="5207000" y="2063750"/>
            <a:ext cx="265113" cy="717550"/>
          </a:xfrm>
          <a:prstGeom prst="line">
            <a:avLst/>
          </a:prstGeom>
          <a:ln w="19050" cap="flat" cmpd="sng">
            <a:solidFill>
              <a:srgbClr val="000066"/>
            </a:solidFill>
            <a:prstDash val="dash"/>
            <a:headEnd type="none" w="med" len="med"/>
            <a:tailEnd type="none" w="med" len="med"/>
          </a:ln>
        </p:spPr>
      </p:sp>
      <p:grpSp>
        <p:nvGrpSpPr>
          <p:cNvPr id="106504" name="组合 14"/>
          <p:cNvGrpSpPr/>
          <p:nvPr/>
        </p:nvGrpSpPr>
        <p:grpSpPr>
          <a:xfrm>
            <a:off x="5651500" y="2147888"/>
            <a:ext cx="2520950" cy="762000"/>
            <a:chOff x="5802323" y="3159125"/>
            <a:chExt cx="2571768" cy="785817"/>
          </a:xfrm>
        </p:grpSpPr>
        <p:sp>
          <p:nvSpPr>
            <p:cNvPr id="106513"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进入贷款规模录入页面后，选择要录入贷款规模的贷款项目。</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06505" name="组合 14"/>
          <p:cNvGrpSpPr/>
          <p:nvPr/>
        </p:nvGrpSpPr>
        <p:grpSpPr>
          <a:xfrm>
            <a:off x="6011863" y="3227388"/>
            <a:ext cx="2520950" cy="762000"/>
            <a:chOff x="5802323" y="3159125"/>
            <a:chExt cx="2571768" cy="785817"/>
          </a:xfrm>
        </p:grpSpPr>
        <p:sp>
          <p:nvSpPr>
            <p:cNvPr id="106511"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输入本校的贷款规模信息。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6506" name="Line 6"/>
          <p:cNvSpPr/>
          <p:nvPr/>
        </p:nvSpPr>
        <p:spPr>
          <a:xfrm rot="7317938">
            <a:off x="4598988" y="3105150"/>
            <a:ext cx="1174750" cy="1355725"/>
          </a:xfrm>
          <a:prstGeom prst="line">
            <a:avLst/>
          </a:prstGeom>
          <a:ln w="19050" cap="flat" cmpd="sng">
            <a:solidFill>
              <a:srgbClr val="000066"/>
            </a:solidFill>
            <a:prstDash val="dash"/>
            <a:headEnd type="none" w="med" len="med"/>
            <a:tailEnd type="none" w="med" len="med"/>
          </a:ln>
        </p:spPr>
      </p:sp>
      <p:grpSp>
        <p:nvGrpSpPr>
          <p:cNvPr id="106507" name="组合 14"/>
          <p:cNvGrpSpPr/>
          <p:nvPr/>
        </p:nvGrpSpPr>
        <p:grpSpPr>
          <a:xfrm>
            <a:off x="2286000" y="4214813"/>
            <a:ext cx="2520950" cy="762000"/>
            <a:chOff x="5802323" y="3159125"/>
            <a:chExt cx="2571768" cy="785817"/>
          </a:xfrm>
        </p:grpSpPr>
        <p:sp>
          <p:nvSpPr>
            <p:cNvPr id="106509"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输入完信息后，点击“确定”按钮，保存录入的贷款规模信息。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6508" name="Line 6"/>
          <p:cNvSpPr/>
          <p:nvPr/>
        </p:nvSpPr>
        <p:spPr>
          <a:xfrm rot="7317938">
            <a:off x="1290638" y="4376738"/>
            <a:ext cx="847725" cy="819150"/>
          </a:xfrm>
          <a:prstGeom prst="line">
            <a:avLst/>
          </a:prstGeom>
          <a:ln w="19050" cap="flat" cmpd="sng">
            <a:solidFill>
              <a:srgbClr val="000066"/>
            </a:solidFill>
            <a:prstDash val="dash"/>
            <a:headEnd type="none" w="med" len="med"/>
            <a:tailEnd type="none" w="med" len="med"/>
          </a:ln>
        </p:spPr>
      </p:sp>
    </p:spTree>
  </p:cSld>
  <p:clrMapOvr>
    <a:overrideClrMapping bg1="lt1" tx1="dk1" bg2="lt2" tx2="dk2" accent1="accent1" accent2="accent2" accent3="accent3" accent4="accent4" accent5="accent5" accent6="accent6" hlink="hlink" folHlink="folHlink"/>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贷款规模 </a:t>
            </a:r>
            <a:r>
              <a:rPr lang="zh-CN" altLang="en-US" sz="2000" b="1" dirty="0">
                <a:solidFill>
                  <a:srgbClr val="17375E"/>
                </a:solidFill>
              </a:rPr>
              <a:t>（</a:t>
            </a:r>
            <a:r>
              <a:rPr lang="en-US" altLang="zh-CN" sz="2000" b="1" dirty="0">
                <a:solidFill>
                  <a:srgbClr val="17375E"/>
                </a:solidFill>
              </a:rPr>
              <a:t>7</a:t>
            </a:r>
            <a:r>
              <a:rPr lang="zh-CN" altLang="en-US" sz="2000" b="1" dirty="0">
                <a:solidFill>
                  <a:srgbClr val="17375E"/>
                </a:solidFill>
              </a:rPr>
              <a:t>）提交高校贷款规模</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07524"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访问路径：贷前管理→贷款规模</a:t>
            </a:r>
            <a:endParaRPr lang="zh-CN" altLang="en-US" sz="1600" dirty="0">
              <a:latin typeface="华文楷体" panose="02010600040101010101" pitchFamily="2" charset="-122"/>
              <a:ea typeface="华文楷体" panose="02010600040101010101" pitchFamily="2" charset="-122"/>
            </a:endParaRPr>
          </a:p>
        </p:txBody>
      </p:sp>
      <p:pic>
        <p:nvPicPr>
          <p:cNvPr id="107525" name="Picture 21"/>
          <p:cNvPicPr>
            <a:picLocks noChangeAspect="1"/>
          </p:cNvPicPr>
          <p:nvPr/>
        </p:nvPicPr>
        <p:blipFill>
          <a:blip r:embed="rId1"/>
          <a:stretch>
            <a:fillRect/>
          </a:stretch>
        </p:blipFill>
        <p:spPr>
          <a:xfrm>
            <a:off x="517525" y="1643063"/>
            <a:ext cx="8197850" cy="4500562"/>
          </a:xfrm>
          <a:prstGeom prst="rect">
            <a:avLst/>
          </a:prstGeom>
          <a:noFill/>
          <a:ln w="9525" cap="flat" cmpd="sng">
            <a:solidFill>
              <a:schemeClr val="accent1"/>
            </a:solidFill>
            <a:prstDash val="solid"/>
            <a:miter/>
            <a:headEnd type="none" w="med" len="med"/>
            <a:tailEnd type="none" w="med" len="med"/>
          </a:ln>
        </p:spPr>
      </p:pic>
      <p:grpSp>
        <p:nvGrpSpPr>
          <p:cNvPr id="107526" name="组合 18"/>
          <p:cNvGrpSpPr/>
          <p:nvPr/>
        </p:nvGrpSpPr>
        <p:grpSpPr>
          <a:xfrm rot="2394562">
            <a:off x="1071563" y="3052763"/>
            <a:ext cx="379412" cy="288925"/>
            <a:chOff x="4897646" y="4493223"/>
            <a:chExt cx="379575" cy="288925"/>
          </a:xfrm>
        </p:grpSpPr>
        <p:sp>
          <p:nvSpPr>
            <p:cNvPr id="10753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0753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07527" name="组合 14"/>
          <p:cNvGrpSpPr/>
          <p:nvPr/>
        </p:nvGrpSpPr>
        <p:grpSpPr>
          <a:xfrm>
            <a:off x="2268538" y="3573463"/>
            <a:ext cx="2520950" cy="762000"/>
            <a:chOff x="5802323" y="3159125"/>
            <a:chExt cx="2571768" cy="785817"/>
          </a:xfrm>
        </p:grpSpPr>
        <p:sp>
          <p:nvSpPr>
            <p:cNvPr id="107533"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点击待办中的“提交”超链接，系统弹出提交的确认页面。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7528" name="Line 6"/>
          <p:cNvSpPr/>
          <p:nvPr/>
        </p:nvSpPr>
        <p:spPr>
          <a:xfrm rot="7317938">
            <a:off x="1844675" y="3100388"/>
            <a:ext cx="52388" cy="1076325"/>
          </a:xfrm>
          <a:prstGeom prst="line">
            <a:avLst/>
          </a:prstGeom>
          <a:ln w="19050" cap="flat" cmpd="sng">
            <a:solidFill>
              <a:srgbClr val="000066"/>
            </a:solidFill>
            <a:prstDash val="dash"/>
            <a:headEnd type="none" w="med" len="med"/>
            <a:tailEnd type="none" w="med" len="med"/>
          </a:ln>
        </p:spPr>
      </p:sp>
      <p:sp>
        <p:nvSpPr>
          <p:cNvPr id="107529" name="Line 6"/>
          <p:cNvSpPr/>
          <p:nvPr/>
        </p:nvSpPr>
        <p:spPr>
          <a:xfrm rot="7317938">
            <a:off x="5437188" y="2873375"/>
            <a:ext cx="3175" cy="1150938"/>
          </a:xfrm>
          <a:prstGeom prst="line">
            <a:avLst/>
          </a:prstGeom>
          <a:ln w="19050" cap="flat" cmpd="sng">
            <a:solidFill>
              <a:srgbClr val="000066"/>
            </a:solidFill>
            <a:prstDash val="dash"/>
            <a:headEnd type="none" w="med" len="med"/>
            <a:tailEnd type="none" w="med" len="med"/>
          </a:ln>
        </p:spPr>
      </p:sp>
      <p:grpSp>
        <p:nvGrpSpPr>
          <p:cNvPr id="107530" name="组合 14"/>
          <p:cNvGrpSpPr/>
          <p:nvPr/>
        </p:nvGrpSpPr>
        <p:grpSpPr>
          <a:xfrm>
            <a:off x="5908675" y="3429000"/>
            <a:ext cx="2520950" cy="762000"/>
            <a:chOff x="5802323" y="3159125"/>
            <a:chExt cx="2571768" cy="785817"/>
          </a:xfrm>
        </p:grpSpPr>
        <p:sp>
          <p:nvSpPr>
            <p:cNvPr id="107531"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录入保存的贷款规模信息或汇总各院系的贷款规模信息，会显示在贷款规模概要信息页面中。</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6"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overrideClrMapping bg1="lt1" tx1="dk1" bg2="lt2" tx2="dk2" accent1="accent1" accent2="accent2" accent3="accent3" accent4="accent4" accent5="accent5" accent6="accent6" hlink="hlink" folHlink="folHlink"/>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8546" name="Picture 2"/>
          <p:cNvPicPr>
            <a:picLocks noChangeAspect="1"/>
          </p:cNvPicPr>
          <p:nvPr/>
        </p:nvPicPr>
        <p:blipFill>
          <a:blip r:embed="rId1"/>
          <a:stretch>
            <a:fillRect/>
          </a:stretch>
        </p:blipFill>
        <p:spPr>
          <a:xfrm>
            <a:off x="785813" y="1643063"/>
            <a:ext cx="5619750" cy="4410075"/>
          </a:xfrm>
          <a:prstGeom prst="rect">
            <a:avLst/>
          </a:prstGeom>
          <a:noFill/>
          <a:ln w="9525" cap="flat" cmpd="sng">
            <a:solidFill>
              <a:schemeClr val="accent1"/>
            </a:solidFill>
            <a:prstDash val="solid"/>
            <a:miter/>
            <a:headEnd type="none" w="med" len="med"/>
            <a:tailEnd type="none" w="med" len="med"/>
          </a:ln>
        </p:spPr>
      </p:pic>
      <p:sp>
        <p:nvSpPr>
          <p:cNvPr id="108547"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贷款规模 </a:t>
            </a:r>
            <a:r>
              <a:rPr lang="zh-CN" altLang="en-US" sz="2000" b="1" dirty="0">
                <a:solidFill>
                  <a:srgbClr val="17375E"/>
                </a:solidFill>
              </a:rPr>
              <a:t>（</a:t>
            </a:r>
            <a:r>
              <a:rPr lang="en-US" altLang="zh-CN" sz="2000" b="1" dirty="0">
                <a:solidFill>
                  <a:srgbClr val="17375E"/>
                </a:solidFill>
              </a:rPr>
              <a:t>7</a:t>
            </a:r>
            <a:r>
              <a:rPr lang="zh-CN" altLang="en-US" sz="2000" b="1" dirty="0">
                <a:solidFill>
                  <a:srgbClr val="17375E"/>
                </a:solidFill>
              </a:rPr>
              <a:t>）提交高校贷款规模（续）</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0854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访问路径：贷前管理→贷款规模</a:t>
            </a:r>
            <a:endParaRPr lang="zh-CN" altLang="en-US" sz="1600" dirty="0">
              <a:latin typeface="华文楷体" panose="02010600040101010101" pitchFamily="2" charset="-122"/>
              <a:ea typeface="华文楷体" panose="02010600040101010101" pitchFamily="2" charset="-122"/>
            </a:endParaRPr>
          </a:p>
        </p:txBody>
      </p:sp>
      <p:grpSp>
        <p:nvGrpSpPr>
          <p:cNvPr id="108550" name="组合 18"/>
          <p:cNvGrpSpPr/>
          <p:nvPr/>
        </p:nvGrpSpPr>
        <p:grpSpPr>
          <a:xfrm rot="-1708091">
            <a:off x="1220788" y="5773738"/>
            <a:ext cx="288925" cy="396875"/>
            <a:chOff x="4897646" y="4493223"/>
            <a:chExt cx="290198" cy="396783"/>
          </a:xfrm>
        </p:grpSpPr>
        <p:sp>
          <p:nvSpPr>
            <p:cNvPr id="108566" name="Line 7"/>
            <p:cNvSpPr/>
            <p:nvPr/>
          </p:nvSpPr>
          <p:spPr>
            <a:xfrm rot="-1169779" flipV="1">
              <a:off x="5040366" y="4638076"/>
              <a:ext cx="45739" cy="251930"/>
            </a:xfrm>
            <a:prstGeom prst="line">
              <a:avLst/>
            </a:prstGeom>
            <a:ln w="31750" cap="flat" cmpd="sng">
              <a:solidFill>
                <a:srgbClr val="FF0000"/>
              </a:solidFill>
              <a:prstDash val="solid"/>
              <a:headEnd type="none" w="med" len="med"/>
              <a:tailEnd type="stealth" w="lg" len="lg"/>
            </a:ln>
          </p:spPr>
        </p:sp>
        <p:sp>
          <p:nvSpPr>
            <p:cNvPr id="10856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08551" name="组合 14"/>
          <p:cNvGrpSpPr/>
          <p:nvPr/>
        </p:nvGrpSpPr>
        <p:grpSpPr>
          <a:xfrm>
            <a:off x="5651500" y="2349500"/>
            <a:ext cx="2520950" cy="762000"/>
            <a:chOff x="5802323" y="3159125"/>
            <a:chExt cx="2571768" cy="785817"/>
          </a:xfrm>
        </p:grpSpPr>
        <p:sp>
          <p:nvSpPr>
            <p:cNvPr id="108564"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进入提交页面后，用户可以看到本高校的贷款规模详细信息。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8552" name="Line 6"/>
          <p:cNvSpPr/>
          <p:nvPr/>
        </p:nvSpPr>
        <p:spPr>
          <a:xfrm rot="7317938">
            <a:off x="5035550" y="2689225"/>
            <a:ext cx="628650" cy="431800"/>
          </a:xfrm>
          <a:prstGeom prst="line">
            <a:avLst/>
          </a:prstGeom>
          <a:ln w="19050" cap="flat" cmpd="sng">
            <a:solidFill>
              <a:srgbClr val="000066"/>
            </a:solidFill>
            <a:prstDash val="dash"/>
            <a:headEnd type="none" w="med" len="med"/>
            <a:tailEnd type="none" w="med" len="med"/>
          </a:ln>
        </p:spPr>
      </p:sp>
      <p:grpSp>
        <p:nvGrpSpPr>
          <p:cNvPr id="108553" name="组合 33"/>
          <p:cNvGrpSpPr/>
          <p:nvPr/>
        </p:nvGrpSpPr>
        <p:grpSpPr>
          <a:xfrm>
            <a:off x="5940425" y="4652963"/>
            <a:ext cx="2786063" cy="1065212"/>
            <a:chOff x="5715008" y="4516447"/>
            <a:chExt cx="2786082" cy="1065210"/>
          </a:xfrm>
        </p:grpSpPr>
        <p:sp>
          <p:nvSpPr>
            <p:cNvPr id="108562" name="AutoShape 11"/>
            <p:cNvSpPr/>
            <p:nvPr/>
          </p:nvSpPr>
          <p:spPr>
            <a:xfrm>
              <a:off x="5840422" y="4608522"/>
              <a:ext cx="2660668" cy="973135"/>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Arial" panose="020B0604020202020204" pitchFamily="34" charset="0"/>
                  <a:ea typeface="华文楷体" panose="02010600040101010101" pitchFamily="2" charset="-122"/>
                  <a:sym typeface="Arial" panose="020B0604020202020204" pitchFamily="34" charset="0"/>
                </a:rPr>
                <a:t>高校的贷款规模信息提交前，高校经办人可以修改、删除贷款规模信息；提交后，高校经办人就不能再修改、删除贷款规模信息了。</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5715008" y="4516447"/>
              <a:ext cx="269877" cy="269874"/>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08554" name="组合 14"/>
          <p:cNvGrpSpPr/>
          <p:nvPr/>
        </p:nvGrpSpPr>
        <p:grpSpPr>
          <a:xfrm>
            <a:off x="2843213" y="4365625"/>
            <a:ext cx="2520950" cy="762000"/>
            <a:chOff x="5802323" y="3159125"/>
            <a:chExt cx="2571768" cy="785817"/>
          </a:xfrm>
        </p:grpSpPr>
        <p:sp>
          <p:nvSpPr>
            <p:cNvPr id="108560"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用户可以输入处理意见。</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8555" name="Line 6"/>
          <p:cNvSpPr/>
          <p:nvPr/>
        </p:nvSpPr>
        <p:spPr>
          <a:xfrm rot="7317938">
            <a:off x="2049463" y="4695825"/>
            <a:ext cx="757237" cy="536575"/>
          </a:xfrm>
          <a:prstGeom prst="line">
            <a:avLst/>
          </a:prstGeom>
          <a:ln w="19050" cap="flat" cmpd="sng">
            <a:solidFill>
              <a:srgbClr val="000066"/>
            </a:solidFill>
            <a:prstDash val="dash"/>
            <a:headEnd type="none" w="med" len="med"/>
            <a:tailEnd type="none" w="med" len="med"/>
          </a:ln>
        </p:spPr>
      </p:sp>
      <p:grpSp>
        <p:nvGrpSpPr>
          <p:cNvPr id="108556" name="组合 14"/>
          <p:cNvGrpSpPr/>
          <p:nvPr/>
        </p:nvGrpSpPr>
        <p:grpSpPr>
          <a:xfrm>
            <a:off x="2916238" y="5229225"/>
            <a:ext cx="2520950" cy="762000"/>
            <a:chOff x="5802323" y="3159125"/>
            <a:chExt cx="2571768" cy="785817"/>
          </a:xfrm>
        </p:grpSpPr>
        <p:sp>
          <p:nvSpPr>
            <p:cNvPr id="108558"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点击“提交”按钮，将高校的贷款规模信息提交给高校负责人进行复核。</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8557" name="Line 6"/>
          <p:cNvSpPr/>
          <p:nvPr/>
        </p:nvSpPr>
        <p:spPr>
          <a:xfrm rot="7317938">
            <a:off x="1800225" y="5160963"/>
            <a:ext cx="900113" cy="1036637"/>
          </a:xfrm>
          <a:prstGeom prst="line">
            <a:avLst/>
          </a:prstGeom>
          <a:ln w="19050" cap="flat" cmpd="sng">
            <a:solidFill>
              <a:srgbClr val="000066"/>
            </a:solidFill>
            <a:prstDash val="dash"/>
            <a:headEnd type="none" w="med" len="med"/>
            <a:tailEnd type="none" w="med" len="med"/>
          </a:ln>
        </p:spPr>
      </p:sp>
    </p:spTree>
  </p:cSld>
  <p:clrMapOvr>
    <a:overrideClrMapping bg1="lt1" tx1="dk1" bg2="lt2" tx2="dk2" accent1="accent1" accent2="accent2" accent3="accent3" accent4="accent4" accent5="accent5" accent6="accent6" hlink="hlink" folHlink="folHlink"/>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9570" name="Picture 3"/>
          <p:cNvPicPr>
            <a:picLocks noChangeAspect="1"/>
          </p:cNvPicPr>
          <p:nvPr/>
        </p:nvPicPr>
        <p:blipFill>
          <a:blip r:embed="rId1"/>
          <a:stretch>
            <a:fillRect/>
          </a:stretch>
        </p:blipFill>
        <p:spPr>
          <a:xfrm>
            <a:off x="500063" y="1643063"/>
            <a:ext cx="8199437" cy="4429125"/>
          </a:xfrm>
          <a:prstGeom prst="rect">
            <a:avLst/>
          </a:prstGeom>
          <a:noFill/>
          <a:ln w="9525" cap="flat" cmpd="sng">
            <a:solidFill>
              <a:schemeClr val="accent1"/>
            </a:solidFill>
            <a:prstDash val="solid"/>
            <a:miter/>
            <a:headEnd type="none" w="med" len="med"/>
            <a:tailEnd type="none" w="med" len="med"/>
          </a:ln>
        </p:spPr>
      </p:pic>
      <p:sp>
        <p:nvSpPr>
          <p:cNvPr id="109571"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贷款规模 </a:t>
            </a:r>
            <a:r>
              <a:rPr lang="zh-CN" altLang="en-US" sz="2000" b="1" dirty="0">
                <a:solidFill>
                  <a:srgbClr val="17375E"/>
                </a:solidFill>
              </a:rPr>
              <a:t>（</a:t>
            </a:r>
            <a:r>
              <a:rPr lang="en-US" altLang="zh-CN" sz="2000" b="1" dirty="0">
                <a:solidFill>
                  <a:srgbClr val="17375E"/>
                </a:solidFill>
              </a:rPr>
              <a:t>8</a:t>
            </a:r>
            <a:r>
              <a:rPr lang="zh-CN" altLang="en-US" sz="2000" b="1" dirty="0">
                <a:solidFill>
                  <a:srgbClr val="17375E"/>
                </a:solidFill>
              </a:rPr>
              <a:t>）复核并上报高校贷款规模</a:t>
            </a:r>
            <a:endParaRPr lang="zh-CN" altLang="en-US" sz="2000" b="1" dirty="0">
              <a:solidFill>
                <a:srgbClr val="17375E"/>
              </a:solidFill>
            </a:endParaRPr>
          </a:p>
        </p:txBody>
      </p:sp>
      <p:sp>
        <p:nvSpPr>
          <p:cNvPr id="2"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0957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操作角色：高校负责人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访问路径：贷前管理→贷款规模</a:t>
            </a:r>
            <a:endParaRPr lang="zh-CN" altLang="en-US" sz="1600" dirty="0">
              <a:latin typeface="华文楷体" panose="02010600040101010101" pitchFamily="2" charset="-122"/>
              <a:ea typeface="华文楷体" panose="02010600040101010101" pitchFamily="2" charset="-122"/>
            </a:endParaRPr>
          </a:p>
        </p:txBody>
      </p:sp>
      <p:grpSp>
        <p:nvGrpSpPr>
          <p:cNvPr id="109574" name="组合 14"/>
          <p:cNvGrpSpPr/>
          <p:nvPr/>
        </p:nvGrpSpPr>
        <p:grpSpPr>
          <a:xfrm>
            <a:off x="2786063" y="3143250"/>
            <a:ext cx="2714625" cy="857250"/>
            <a:chOff x="5802323" y="3159125"/>
            <a:chExt cx="2571768" cy="785817"/>
          </a:xfrm>
        </p:grpSpPr>
        <p:sp>
          <p:nvSpPr>
            <p:cNvPr id="109586" name="AutoShape 5"/>
            <p:cNvSpPr/>
            <p:nvPr/>
          </p:nvSpPr>
          <p:spPr>
            <a:xfrm>
              <a:off x="5928655" y="3285729"/>
              <a:ext cx="2445436" cy="65921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高校负责人登陆系统后，在“我的工作”中，会看到高校经办人提交的本高校的贷款规模信息。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712" cy="2706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9575" name="Line 6"/>
          <p:cNvSpPr/>
          <p:nvPr/>
        </p:nvSpPr>
        <p:spPr>
          <a:xfrm rot="7317938" flipH="1">
            <a:off x="3441700" y="2619375"/>
            <a:ext cx="160338" cy="688975"/>
          </a:xfrm>
          <a:prstGeom prst="line">
            <a:avLst/>
          </a:prstGeom>
          <a:ln w="19050" cap="flat" cmpd="sng">
            <a:solidFill>
              <a:srgbClr val="000066"/>
            </a:solidFill>
            <a:prstDash val="dash"/>
            <a:headEnd type="none" w="med" len="med"/>
            <a:tailEnd type="none" w="med" len="med"/>
          </a:ln>
        </p:spPr>
      </p:sp>
      <p:grpSp>
        <p:nvGrpSpPr>
          <p:cNvPr id="109576" name="组合 33"/>
          <p:cNvGrpSpPr/>
          <p:nvPr/>
        </p:nvGrpSpPr>
        <p:grpSpPr>
          <a:xfrm>
            <a:off x="5940425" y="4652963"/>
            <a:ext cx="2786063" cy="1152525"/>
            <a:chOff x="5715008" y="4516447"/>
            <a:chExt cx="2786082" cy="1065210"/>
          </a:xfrm>
        </p:grpSpPr>
        <p:sp>
          <p:nvSpPr>
            <p:cNvPr id="109584" name="AutoShape 11"/>
            <p:cNvSpPr/>
            <p:nvPr/>
          </p:nvSpPr>
          <p:spPr>
            <a:xfrm>
              <a:off x="5840422" y="4608882"/>
              <a:ext cx="2660668" cy="972775"/>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Arial" panose="020B0604020202020204" pitchFamily="34" charset="0"/>
                  <a:ea typeface="华文楷体" panose="02010600040101010101" pitchFamily="2" charset="-122"/>
                  <a:sym typeface="Arial" panose="020B0604020202020204" pitchFamily="34" charset="0"/>
                </a:rPr>
                <a:t>用户在“我的工作”中直接点击“复核并上报” 超链接，对当前工作进行处理；用户也可以点击“进入”超链接，进入贷款规模功能后，再对工作进行处理。</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09577" name="组合 14"/>
          <p:cNvGrpSpPr/>
          <p:nvPr/>
        </p:nvGrpSpPr>
        <p:grpSpPr>
          <a:xfrm>
            <a:off x="5715000" y="3143250"/>
            <a:ext cx="2714625" cy="857250"/>
            <a:chOff x="5802323" y="3159125"/>
            <a:chExt cx="2571768" cy="785817"/>
          </a:xfrm>
        </p:grpSpPr>
        <p:sp>
          <p:nvSpPr>
            <p:cNvPr id="109582" name="AutoShape 5"/>
            <p:cNvSpPr/>
            <p:nvPr/>
          </p:nvSpPr>
          <p:spPr>
            <a:xfrm>
              <a:off x="5928655" y="3285729"/>
              <a:ext cx="2445436" cy="65921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用户点击“复核并上报”超链接，系统弹出贷款规模复核页面。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712" cy="2706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09578" name="Line 6"/>
          <p:cNvSpPr/>
          <p:nvPr/>
        </p:nvSpPr>
        <p:spPr>
          <a:xfrm rot="7317938" flipV="1">
            <a:off x="6469063" y="2795588"/>
            <a:ext cx="160337" cy="552450"/>
          </a:xfrm>
          <a:prstGeom prst="line">
            <a:avLst/>
          </a:prstGeom>
          <a:ln w="19050" cap="flat" cmpd="sng">
            <a:solidFill>
              <a:srgbClr val="000066"/>
            </a:solidFill>
            <a:prstDash val="dash"/>
            <a:headEnd type="none" w="med" len="med"/>
            <a:tailEnd type="none" w="med" len="med"/>
          </a:ln>
        </p:spPr>
      </p:sp>
      <p:grpSp>
        <p:nvGrpSpPr>
          <p:cNvPr id="109579" name="组合 18"/>
          <p:cNvGrpSpPr/>
          <p:nvPr/>
        </p:nvGrpSpPr>
        <p:grpSpPr>
          <a:xfrm rot="-1708091">
            <a:off x="6076950" y="2473325"/>
            <a:ext cx="288925" cy="390525"/>
            <a:chOff x="4897646" y="4493223"/>
            <a:chExt cx="290198" cy="391640"/>
          </a:xfrm>
        </p:grpSpPr>
        <p:sp>
          <p:nvSpPr>
            <p:cNvPr id="109580" name="Line 7"/>
            <p:cNvSpPr/>
            <p:nvPr/>
          </p:nvSpPr>
          <p:spPr>
            <a:xfrm rot="-1169779" flipV="1">
              <a:off x="5039495" y="4638227"/>
              <a:ext cx="45739" cy="246636"/>
            </a:xfrm>
            <a:prstGeom prst="line">
              <a:avLst/>
            </a:prstGeom>
            <a:ln w="31750" cap="flat" cmpd="sng">
              <a:solidFill>
                <a:srgbClr val="FF0000"/>
              </a:solidFill>
              <a:prstDash val="solid"/>
              <a:headEnd type="none" w="med" len="med"/>
              <a:tailEnd type="stealth" w="lg" len="lg"/>
            </a:ln>
          </p:spPr>
        </p:sp>
        <p:sp>
          <p:nvSpPr>
            <p:cNvPr id="10958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overrideClrMapping bg1="lt1" tx1="dk1" bg2="lt2" tx2="dk2" accent1="accent1" accent2="accent2" accent3="accent3" accent4="accent4" accent5="accent5" accent6="accent6" hlink="hlink" folHlink="folHlink"/>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0594" name="Picture 2"/>
          <p:cNvPicPr>
            <a:picLocks noChangeAspect="1"/>
          </p:cNvPicPr>
          <p:nvPr/>
        </p:nvPicPr>
        <p:blipFill>
          <a:blip r:embed="rId1"/>
          <a:stretch>
            <a:fillRect/>
          </a:stretch>
        </p:blipFill>
        <p:spPr>
          <a:xfrm>
            <a:off x="857250" y="1652588"/>
            <a:ext cx="5619750" cy="4419600"/>
          </a:xfrm>
          <a:prstGeom prst="rect">
            <a:avLst/>
          </a:prstGeom>
          <a:noFill/>
          <a:ln w="9525" cap="flat" cmpd="sng">
            <a:solidFill>
              <a:schemeClr val="accent1"/>
            </a:solidFill>
            <a:prstDash val="solid"/>
            <a:miter/>
            <a:headEnd type="none" w="med" len="med"/>
            <a:tailEnd type="none" w="med" len="med"/>
          </a:ln>
        </p:spPr>
      </p:pic>
      <p:sp>
        <p:nvSpPr>
          <p:cNvPr id="11059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贷款规模 </a:t>
            </a:r>
            <a:r>
              <a:rPr lang="zh-CN" altLang="en-US" sz="2000" b="1" dirty="0">
                <a:solidFill>
                  <a:srgbClr val="17375E"/>
                </a:solidFill>
              </a:rPr>
              <a:t>（</a:t>
            </a:r>
            <a:r>
              <a:rPr lang="en-US" altLang="zh-CN" sz="2000" b="1" dirty="0">
                <a:solidFill>
                  <a:srgbClr val="17375E"/>
                </a:solidFill>
              </a:rPr>
              <a:t>8</a:t>
            </a:r>
            <a:r>
              <a:rPr lang="zh-CN" altLang="en-US" sz="2000" b="1" dirty="0">
                <a:solidFill>
                  <a:srgbClr val="17375E"/>
                </a:solidFill>
              </a:rPr>
              <a:t>）复核并上报高校贷款规模（续）</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1059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操作角色：高校负责人</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访问路径：贷前管理→贷款规模</a:t>
            </a:r>
            <a:endParaRPr lang="zh-CN" altLang="en-US" sz="1600" dirty="0">
              <a:latin typeface="华文楷体" panose="02010600040101010101" pitchFamily="2" charset="-122"/>
              <a:ea typeface="华文楷体" panose="02010600040101010101" pitchFamily="2" charset="-122"/>
            </a:endParaRPr>
          </a:p>
        </p:txBody>
      </p:sp>
      <p:grpSp>
        <p:nvGrpSpPr>
          <p:cNvPr id="110598" name="组合 18"/>
          <p:cNvGrpSpPr/>
          <p:nvPr/>
        </p:nvGrpSpPr>
        <p:grpSpPr>
          <a:xfrm rot="-1708091">
            <a:off x="1290638" y="5773738"/>
            <a:ext cx="288925" cy="396875"/>
            <a:chOff x="4897646" y="4493223"/>
            <a:chExt cx="290198" cy="396781"/>
          </a:xfrm>
        </p:grpSpPr>
        <p:sp>
          <p:nvSpPr>
            <p:cNvPr id="110614" name="Line 7"/>
            <p:cNvSpPr/>
            <p:nvPr/>
          </p:nvSpPr>
          <p:spPr>
            <a:xfrm rot="-1169779" flipV="1">
              <a:off x="5040372" y="4638074"/>
              <a:ext cx="45739" cy="251930"/>
            </a:xfrm>
            <a:prstGeom prst="line">
              <a:avLst/>
            </a:prstGeom>
            <a:ln w="31750" cap="flat" cmpd="sng">
              <a:solidFill>
                <a:srgbClr val="FF0000"/>
              </a:solidFill>
              <a:prstDash val="solid"/>
              <a:headEnd type="none" w="med" len="med"/>
              <a:tailEnd type="stealth" w="lg" len="lg"/>
            </a:ln>
          </p:spPr>
        </p:sp>
        <p:sp>
          <p:nvSpPr>
            <p:cNvPr id="11061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10599" name="组合 14"/>
          <p:cNvGrpSpPr/>
          <p:nvPr/>
        </p:nvGrpSpPr>
        <p:grpSpPr>
          <a:xfrm>
            <a:off x="5940425" y="1916113"/>
            <a:ext cx="2520950" cy="762000"/>
            <a:chOff x="5802323" y="3159125"/>
            <a:chExt cx="2571768" cy="785817"/>
          </a:xfrm>
        </p:grpSpPr>
        <p:sp>
          <p:nvSpPr>
            <p:cNvPr id="110612"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用户进入贷款规模复核页面后，可以看到高校经办人提交的本高校的贷款规模信息。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10600" name="Line 6"/>
          <p:cNvSpPr/>
          <p:nvPr/>
        </p:nvSpPr>
        <p:spPr>
          <a:xfrm rot="7317938" flipH="1" flipV="1">
            <a:off x="5048250" y="2268538"/>
            <a:ext cx="831850" cy="576262"/>
          </a:xfrm>
          <a:prstGeom prst="line">
            <a:avLst/>
          </a:prstGeom>
          <a:ln w="19050" cap="flat" cmpd="sng">
            <a:solidFill>
              <a:srgbClr val="000066"/>
            </a:solidFill>
            <a:prstDash val="dash"/>
            <a:headEnd type="none" w="med" len="med"/>
            <a:tailEnd type="none" w="med" len="med"/>
          </a:ln>
        </p:spPr>
      </p:sp>
      <p:grpSp>
        <p:nvGrpSpPr>
          <p:cNvPr id="110601" name="组合 33"/>
          <p:cNvGrpSpPr/>
          <p:nvPr/>
        </p:nvGrpSpPr>
        <p:grpSpPr>
          <a:xfrm>
            <a:off x="5940425" y="4652963"/>
            <a:ext cx="2786063" cy="1152525"/>
            <a:chOff x="5715008" y="4516447"/>
            <a:chExt cx="2786082" cy="1065210"/>
          </a:xfrm>
        </p:grpSpPr>
        <p:sp>
          <p:nvSpPr>
            <p:cNvPr id="110610" name="AutoShape 11"/>
            <p:cNvSpPr/>
            <p:nvPr/>
          </p:nvSpPr>
          <p:spPr>
            <a:xfrm>
              <a:off x="5840422" y="4608882"/>
              <a:ext cx="2660668" cy="972775"/>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Arial" panose="020B0604020202020204" pitchFamily="34" charset="0"/>
                  <a:ea typeface="华文楷体" panose="02010600040101010101" pitchFamily="2" charset="-122"/>
                  <a:sym typeface="Arial" panose="020B0604020202020204" pitchFamily="34" charset="0"/>
                </a:rPr>
                <a:t>高校负责人只能复核贷款规模信息，不能修改贷款规模信息，高校负责人可以点击“退回”按钮，将本高校的贷款规模信息退回给高校经办人进行修改再提交。</a:t>
              </a:r>
              <a:endParaRPr lang="zh-CN" altLang="en-US" sz="1200" dirty="0">
                <a:latin typeface="Arial" panose="020B0604020202020204" pitchFamily="34" charset="0"/>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10602" name="组合 14"/>
          <p:cNvGrpSpPr/>
          <p:nvPr/>
        </p:nvGrpSpPr>
        <p:grpSpPr>
          <a:xfrm>
            <a:off x="3348038" y="4365625"/>
            <a:ext cx="2520950" cy="762000"/>
            <a:chOff x="5802323" y="3159125"/>
            <a:chExt cx="2571768" cy="785817"/>
          </a:xfrm>
        </p:grpSpPr>
        <p:sp>
          <p:nvSpPr>
            <p:cNvPr id="110608"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用户输入处理意见。</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10603" name="Line 6"/>
          <p:cNvSpPr/>
          <p:nvPr/>
        </p:nvSpPr>
        <p:spPr>
          <a:xfrm rot="7317938">
            <a:off x="2278063" y="4521200"/>
            <a:ext cx="931862" cy="863600"/>
          </a:xfrm>
          <a:prstGeom prst="line">
            <a:avLst/>
          </a:prstGeom>
          <a:ln w="19050" cap="flat" cmpd="sng">
            <a:solidFill>
              <a:srgbClr val="000066"/>
            </a:solidFill>
            <a:prstDash val="dash"/>
            <a:headEnd type="none" w="med" len="med"/>
            <a:tailEnd type="none" w="med" len="med"/>
          </a:ln>
        </p:spPr>
      </p:sp>
      <p:grpSp>
        <p:nvGrpSpPr>
          <p:cNvPr id="110604" name="组合 14"/>
          <p:cNvGrpSpPr/>
          <p:nvPr/>
        </p:nvGrpSpPr>
        <p:grpSpPr>
          <a:xfrm>
            <a:off x="3059113" y="5300663"/>
            <a:ext cx="2520950" cy="762000"/>
            <a:chOff x="5802323" y="3159125"/>
            <a:chExt cx="2571768" cy="785817"/>
          </a:xfrm>
        </p:grpSpPr>
        <p:sp>
          <p:nvSpPr>
            <p:cNvPr id="110606"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点击“同意”按钮，将高校的贷款规模信息上报给省中心经办人进行审查。</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10605" name="Line 6"/>
          <p:cNvSpPr/>
          <p:nvPr/>
        </p:nvSpPr>
        <p:spPr>
          <a:xfrm rot="7317938">
            <a:off x="1881188" y="5086350"/>
            <a:ext cx="952500" cy="1257300"/>
          </a:xfrm>
          <a:prstGeom prst="line">
            <a:avLst/>
          </a:prstGeom>
          <a:ln w="19050" cap="flat" cmpd="sng">
            <a:solidFill>
              <a:srgbClr val="000066"/>
            </a:solidFill>
            <a:prstDash val="dash"/>
            <a:headEnd type="none" w="med" len="med"/>
            <a:tailEnd type="none" w="med" len="med"/>
          </a:ln>
        </p:spPr>
      </p:sp>
    </p:spTree>
  </p:cSld>
  <p:clrMapOvr>
    <a:overrideClrMapping bg1="lt1" tx1="dk1" bg2="lt2" tx2="dk2" accent1="accent1" accent2="accent2" accent3="accent3" accent4="accent4" accent5="accent5" accent6="accent6" hlink="hlink" folHlink="folHlink"/>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标题 4"/>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zh-CN" altLang="en-US" sz="2800" b="1" dirty="0">
                <a:solidFill>
                  <a:srgbClr val="17375E"/>
                </a:solidFill>
              </a:rPr>
              <a:t>系统用户与功能关系　</a:t>
            </a:r>
            <a:r>
              <a:rPr lang="zh-CN" altLang="en-US" sz="2000" b="1" dirty="0">
                <a:solidFill>
                  <a:srgbClr val="17375E"/>
                </a:solidFill>
              </a:rPr>
              <a:t>（贷前管理）</a:t>
            </a:r>
            <a:endParaRPr lang="zh-CN" altLang="en-US" sz="2000" b="1" dirty="0">
              <a:solidFill>
                <a:srgbClr val="17375E"/>
              </a:solidFill>
            </a:endParaRPr>
          </a:p>
        </p:txBody>
      </p:sp>
      <p:sp>
        <p:nvSpPr>
          <p:cNvPr id="45" name="Rectangle 4"/>
          <p:cNvSpPr>
            <a:spLocks noChangeArrowheads="1"/>
          </p:cNvSpPr>
          <p:nvPr/>
        </p:nvSpPr>
        <p:spPr bwMode="auto">
          <a:xfrm>
            <a:off x="492125" y="2286000"/>
            <a:ext cx="1000125" cy="539750"/>
          </a:xfrm>
          <a:prstGeom prst="rect">
            <a:avLst/>
          </a:prstGeom>
          <a:solidFill>
            <a:srgbClr val="336699"/>
          </a:solidFill>
          <a:ln w="31750" algn="ctr">
            <a:noFill/>
            <a:miter lim="800000"/>
          </a:ln>
          <a:effectLst>
            <a:outerShdw dist="45791" dir="3378596" algn="ctr" rotWithShape="0">
              <a:schemeClr val="bg2"/>
            </a:outerShdw>
          </a:effec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mn-lt"/>
                <a:ea typeface="宋体" panose="02010600030101010101" pitchFamily="2" charset="-122"/>
                <a:cs typeface="+mn-cs"/>
              </a:rPr>
              <a:t>高校</a:t>
            </a:r>
            <a:endParaRPr kumimoji="0" lang="zh-CN" altLang="en-US" sz="1400" b="0" i="0" u="none" strike="noStrike" kern="1200" cap="none" spc="0" normalizeH="0" baseline="0" noProof="0" dirty="0">
              <a:ln>
                <a:noFill/>
              </a:ln>
              <a:solidFill>
                <a:schemeClr val="bg1"/>
              </a:solidFill>
              <a:effectLst/>
              <a:uLnTx/>
              <a:uFillTx/>
              <a:latin typeface="+mn-lt"/>
              <a:ea typeface="宋体" panose="02010600030101010101" pitchFamily="2" charset="-122"/>
              <a:cs typeface="+mn-cs"/>
            </a:endParaRPr>
          </a:p>
        </p:txBody>
      </p:sp>
      <p:sp>
        <p:nvSpPr>
          <p:cNvPr id="46" name="Rectangle 4"/>
          <p:cNvSpPr>
            <a:spLocks noChangeArrowheads="1"/>
          </p:cNvSpPr>
          <p:nvPr/>
        </p:nvSpPr>
        <p:spPr bwMode="auto">
          <a:xfrm>
            <a:off x="492125" y="4175125"/>
            <a:ext cx="1000125" cy="539750"/>
          </a:xfrm>
          <a:prstGeom prst="rect">
            <a:avLst/>
          </a:prstGeom>
          <a:solidFill>
            <a:srgbClr val="336699"/>
          </a:solidFill>
          <a:ln w="31750" algn="ctr">
            <a:noFill/>
            <a:miter lim="800000"/>
          </a:ln>
          <a:effectLst>
            <a:outerShdw dist="45791" dir="3378596" algn="ctr" rotWithShape="0">
              <a:schemeClr val="bg2"/>
            </a:outerShdw>
          </a:effec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mn-lt"/>
                <a:ea typeface="宋体" panose="02010600030101010101" pitchFamily="2" charset="-122"/>
                <a:cs typeface="+mn-cs"/>
              </a:rPr>
              <a:t>院系</a:t>
            </a:r>
            <a:endParaRPr kumimoji="0" lang="zh-CN" altLang="en-US" sz="1400" b="0" i="0" u="none" strike="noStrike" kern="1200" cap="none" spc="0" normalizeH="0" baseline="0" noProof="0" dirty="0">
              <a:ln>
                <a:noFill/>
              </a:ln>
              <a:solidFill>
                <a:schemeClr val="bg1"/>
              </a:solidFill>
              <a:effectLst/>
              <a:uLnTx/>
              <a:uFillTx/>
              <a:latin typeface="+mn-lt"/>
              <a:ea typeface="宋体" panose="02010600030101010101" pitchFamily="2" charset="-122"/>
              <a:cs typeface="+mn-cs"/>
            </a:endParaRPr>
          </a:p>
        </p:txBody>
      </p:sp>
      <p:sp>
        <p:nvSpPr>
          <p:cNvPr id="48" name="Rectangle 7"/>
          <p:cNvSpPr>
            <a:spLocks noChangeArrowheads="1"/>
          </p:cNvSpPr>
          <p:nvPr/>
        </p:nvSpPr>
        <p:spPr bwMode="auto">
          <a:xfrm>
            <a:off x="1647825" y="2428875"/>
            <a:ext cx="1512888" cy="285750"/>
          </a:xfrm>
          <a:prstGeom prst="rect">
            <a:avLst/>
          </a:prstGeom>
          <a:solidFill>
            <a:srgbClr val="336699"/>
          </a:solidFill>
          <a:ln w="31750" algn="ctr">
            <a:noFill/>
            <a:miter lim="800000"/>
          </a:ln>
          <a:effectLst>
            <a:outerShdw dist="45791" dir="3378596" algn="ctr" rotWithShape="0">
              <a:schemeClr val="bg2"/>
            </a:outerShdw>
          </a:effec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mn-lt"/>
                <a:ea typeface="宋体" panose="02010600030101010101" pitchFamily="2" charset="-122"/>
                <a:cs typeface="+mn-cs"/>
              </a:rPr>
              <a:t>高校经办人</a:t>
            </a:r>
            <a:endParaRPr kumimoji="0" lang="zh-CN" altLang="en-US" sz="1400" b="0" i="0" u="none" strike="noStrike" kern="1200" cap="none" spc="0" normalizeH="0" baseline="0" noProof="0" dirty="0">
              <a:ln>
                <a:noFill/>
              </a:ln>
              <a:solidFill>
                <a:schemeClr val="bg1"/>
              </a:solidFill>
              <a:effectLst/>
              <a:uLnTx/>
              <a:uFillTx/>
              <a:latin typeface="+mn-lt"/>
              <a:ea typeface="宋体" panose="02010600030101010101" pitchFamily="2" charset="-122"/>
              <a:cs typeface="+mn-cs"/>
            </a:endParaRPr>
          </a:p>
        </p:txBody>
      </p:sp>
      <p:sp>
        <p:nvSpPr>
          <p:cNvPr id="49" name="Rectangle 7"/>
          <p:cNvSpPr>
            <a:spLocks noChangeArrowheads="1"/>
          </p:cNvSpPr>
          <p:nvPr/>
        </p:nvSpPr>
        <p:spPr bwMode="auto">
          <a:xfrm>
            <a:off x="1651000" y="3000375"/>
            <a:ext cx="1512888" cy="298450"/>
          </a:xfrm>
          <a:prstGeom prst="rect">
            <a:avLst/>
          </a:prstGeom>
          <a:solidFill>
            <a:srgbClr val="336699"/>
          </a:solidFill>
          <a:ln w="31750" algn="ctr">
            <a:noFill/>
            <a:miter lim="800000"/>
          </a:ln>
          <a:effectLst>
            <a:outerShdw dist="45791" dir="3378596" algn="ctr" rotWithShape="0">
              <a:schemeClr val="bg2"/>
            </a:outerShdw>
          </a:effec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mn-lt"/>
                <a:ea typeface="宋体" panose="02010600030101010101" pitchFamily="2" charset="-122"/>
                <a:cs typeface="+mn-cs"/>
              </a:rPr>
              <a:t>高校负责人</a:t>
            </a:r>
            <a:endParaRPr kumimoji="0" lang="zh-CN" altLang="en-US" sz="1400" b="0" i="0" u="none" strike="noStrike" kern="1200" cap="none" spc="0" normalizeH="0" baseline="0" noProof="0" dirty="0">
              <a:ln>
                <a:noFill/>
              </a:ln>
              <a:solidFill>
                <a:schemeClr val="bg1"/>
              </a:solidFill>
              <a:effectLst/>
              <a:uLnTx/>
              <a:uFillTx/>
              <a:latin typeface="+mn-lt"/>
              <a:ea typeface="宋体" panose="02010600030101010101" pitchFamily="2" charset="-122"/>
              <a:cs typeface="+mn-cs"/>
            </a:endParaRPr>
          </a:p>
        </p:txBody>
      </p:sp>
      <p:sp>
        <p:nvSpPr>
          <p:cNvPr id="50" name="Rectangle 7"/>
          <p:cNvSpPr>
            <a:spLocks noChangeArrowheads="1"/>
          </p:cNvSpPr>
          <p:nvPr/>
        </p:nvSpPr>
        <p:spPr bwMode="auto">
          <a:xfrm>
            <a:off x="1647825" y="3998913"/>
            <a:ext cx="1512888" cy="287338"/>
          </a:xfrm>
          <a:prstGeom prst="rect">
            <a:avLst/>
          </a:prstGeom>
          <a:solidFill>
            <a:srgbClr val="336699"/>
          </a:solidFill>
          <a:ln w="31750" algn="ctr">
            <a:noFill/>
            <a:miter lim="800000"/>
          </a:ln>
          <a:effectLst>
            <a:outerShdw dist="45791" dir="3378596" algn="ctr" rotWithShape="0">
              <a:schemeClr val="bg2"/>
            </a:outerShdw>
          </a:effec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mn-lt"/>
                <a:ea typeface="宋体" panose="02010600030101010101" pitchFamily="2" charset="-122"/>
                <a:cs typeface="+mn-cs"/>
              </a:rPr>
              <a:t>院系经办人</a:t>
            </a:r>
            <a:endParaRPr kumimoji="0" lang="zh-CN" altLang="en-US" sz="1400" b="0" i="0" u="none" strike="noStrike" kern="1200" cap="none" spc="0" normalizeH="0" baseline="0" noProof="0" dirty="0">
              <a:ln>
                <a:noFill/>
              </a:ln>
              <a:solidFill>
                <a:schemeClr val="bg1"/>
              </a:solidFill>
              <a:effectLst/>
              <a:uLnTx/>
              <a:uFillTx/>
              <a:latin typeface="+mn-lt"/>
              <a:ea typeface="宋体" panose="02010600030101010101" pitchFamily="2" charset="-122"/>
              <a:cs typeface="+mn-cs"/>
            </a:endParaRPr>
          </a:p>
        </p:txBody>
      </p:sp>
      <p:sp>
        <p:nvSpPr>
          <p:cNvPr id="51" name="Rectangle 7"/>
          <p:cNvSpPr>
            <a:spLocks noChangeArrowheads="1"/>
          </p:cNvSpPr>
          <p:nvPr/>
        </p:nvSpPr>
        <p:spPr bwMode="auto">
          <a:xfrm>
            <a:off x="1651000" y="4597400"/>
            <a:ext cx="1512888" cy="331788"/>
          </a:xfrm>
          <a:prstGeom prst="rect">
            <a:avLst/>
          </a:prstGeom>
          <a:solidFill>
            <a:srgbClr val="336699"/>
          </a:solidFill>
          <a:ln w="31750" algn="ctr">
            <a:noFill/>
            <a:miter lim="800000"/>
          </a:ln>
          <a:effectLst>
            <a:outerShdw dist="45791" dir="3378596" algn="ctr" rotWithShape="0">
              <a:schemeClr val="bg2"/>
            </a:outerShdw>
          </a:effec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mn-lt"/>
                <a:ea typeface="宋体" panose="02010600030101010101" pitchFamily="2" charset="-122"/>
                <a:cs typeface="+mn-cs"/>
              </a:rPr>
              <a:t>院系负责人</a:t>
            </a:r>
            <a:endParaRPr kumimoji="0" lang="zh-CN" altLang="en-US" sz="1400" b="0" i="0" u="none" strike="noStrike" kern="1200" cap="none" spc="0" normalizeH="0" baseline="0" noProof="0" dirty="0">
              <a:ln>
                <a:noFill/>
              </a:ln>
              <a:solidFill>
                <a:schemeClr val="bg1"/>
              </a:solidFill>
              <a:effectLst/>
              <a:uLnTx/>
              <a:uFillTx/>
              <a:latin typeface="+mn-lt"/>
              <a:ea typeface="宋体" panose="02010600030101010101" pitchFamily="2" charset="-122"/>
              <a:cs typeface="+mn-cs"/>
            </a:endParaRPr>
          </a:p>
        </p:txBody>
      </p:sp>
      <p:sp>
        <p:nvSpPr>
          <p:cNvPr id="111626" name="Line 44"/>
          <p:cNvSpPr/>
          <p:nvPr/>
        </p:nvSpPr>
        <p:spPr>
          <a:xfrm flipH="1">
            <a:off x="544513" y="3700463"/>
            <a:ext cx="8027987" cy="0"/>
          </a:xfrm>
          <a:prstGeom prst="line">
            <a:avLst/>
          </a:prstGeom>
          <a:ln w="19050" cap="flat" cmpd="sng">
            <a:solidFill>
              <a:srgbClr val="969696"/>
            </a:solidFill>
            <a:prstDash val="lgDash"/>
            <a:headEnd type="none" w="med" len="med"/>
            <a:tailEnd type="none" w="med" len="med"/>
          </a:ln>
        </p:spPr>
      </p:sp>
      <p:cxnSp>
        <p:nvCxnSpPr>
          <p:cNvPr id="69" name="直接连接符 68"/>
          <p:cNvCxnSpPr/>
          <p:nvPr/>
        </p:nvCxnSpPr>
        <p:spPr>
          <a:xfrm>
            <a:off x="1643063" y="2286000"/>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643063" y="2857500"/>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643063" y="4429125"/>
            <a:ext cx="62865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grpSp>
        <p:nvGrpSpPr>
          <p:cNvPr id="111630" name="组合 32"/>
          <p:cNvGrpSpPr/>
          <p:nvPr/>
        </p:nvGrpSpPr>
        <p:grpSpPr>
          <a:xfrm>
            <a:off x="3357563" y="2428875"/>
            <a:ext cx="1643062" cy="857250"/>
            <a:chOff x="4071934" y="3643310"/>
            <a:chExt cx="1643074" cy="857266"/>
          </a:xfrm>
        </p:grpSpPr>
        <p:sp>
          <p:nvSpPr>
            <p:cNvPr id="111641" name="AutoShape 5"/>
            <p:cNvSpPr/>
            <p:nvPr/>
          </p:nvSpPr>
          <p:spPr>
            <a:xfrm>
              <a:off x="4214810" y="3643310"/>
              <a:ext cx="1500198" cy="85726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贷款规模</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76" name="Oval 10"/>
            <p:cNvSpPr>
              <a:spLocks noChangeArrowheads="1"/>
            </p:cNvSpPr>
            <p:nvPr/>
          </p:nvSpPr>
          <p:spPr bwMode="auto">
            <a:xfrm>
              <a:off x="4071934" y="3643310"/>
              <a:ext cx="269877" cy="26988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11631" name="组合 32"/>
          <p:cNvGrpSpPr/>
          <p:nvPr/>
        </p:nvGrpSpPr>
        <p:grpSpPr>
          <a:xfrm>
            <a:off x="5143500" y="2411413"/>
            <a:ext cx="1643063" cy="874712"/>
            <a:chOff x="4071934" y="3643314"/>
            <a:chExt cx="1643074" cy="874725"/>
          </a:xfrm>
        </p:grpSpPr>
        <p:sp>
          <p:nvSpPr>
            <p:cNvPr id="111639" name="AutoShape 5"/>
            <p:cNvSpPr/>
            <p:nvPr/>
          </p:nvSpPr>
          <p:spPr>
            <a:xfrm>
              <a:off x="4214810" y="3643314"/>
              <a:ext cx="1500198" cy="8747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申请与审查</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81" name="Oval 10"/>
            <p:cNvSpPr>
              <a:spLocks noChangeArrowheads="1"/>
            </p:cNvSpPr>
            <p:nvPr/>
          </p:nvSpPr>
          <p:spPr bwMode="auto">
            <a:xfrm>
              <a:off x="4071934" y="3643314"/>
              <a:ext cx="269877"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82" name="圆角矩形 81"/>
          <p:cNvSpPr/>
          <p:nvPr/>
        </p:nvSpPr>
        <p:spPr>
          <a:xfrm>
            <a:off x="5072063" y="2357438"/>
            <a:ext cx="1785938" cy="2571750"/>
          </a:xfrm>
          <a:prstGeom prst="roundRect">
            <a:avLst/>
          </a:prstGeom>
          <a:solidFill>
            <a:schemeClr val="accent1">
              <a:alpha val="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11633" name="组合 32"/>
          <p:cNvGrpSpPr/>
          <p:nvPr/>
        </p:nvGrpSpPr>
        <p:grpSpPr>
          <a:xfrm>
            <a:off x="3357563" y="4000500"/>
            <a:ext cx="1643062" cy="857250"/>
            <a:chOff x="4071934" y="3643310"/>
            <a:chExt cx="1643074" cy="857266"/>
          </a:xfrm>
        </p:grpSpPr>
        <p:sp>
          <p:nvSpPr>
            <p:cNvPr id="111637" name="AutoShape 5"/>
            <p:cNvSpPr/>
            <p:nvPr/>
          </p:nvSpPr>
          <p:spPr>
            <a:xfrm>
              <a:off x="4214810" y="3643310"/>
              <a:ext cx="1500198" cy="85726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贷款规模</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86" name="Oval 10"/>
            <p:cNvSpPr>
              <a:spLocks noChangeArrowheads="1"/>
            </p:cNvSpPr>
            <p:nvPr/>
          </p:nvSpPr>
          <p:spPr bwMode="auto">
            <a:xfrm>
              <a:off x="4071934" y="3643310"/>
              <a:ext cx="269877" cy="26988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11634" name="组合 32"/>
          <p:cNvGrpSpPr/>
          <p:nvPr/>
        </p:nvGrpSpPr>
        <p:grpSpPr>
          <a:xfrm>
            <a:off x="5143500" y="3983038"/>
            <a:ext cx="1643063" cy="874712"/>
            <a:chOff x="4071934" y="3643314"/>
            <a:chExt cx="1643074" cy="874725"/>
          </a:xfrm>
        </p:grpSpPr>
        <p:sp>
          <p:nvSpPr>
            <p:cNvPr id="111635" name="AutoShape 5"/>
            <p:cNvSpPr/>
            <p:nvPr/>
          </p:nvSpPr>
          <p:spPr>
            <a:xfrm>
              <a:off x="4214810" y="3643314"/>
              <a:ext cx="1500198" cy="8747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申请与审查</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89" name="Oval 10"/>
            <p:cNvSpPr>
              <a:spLocks noChangeArrowheads="1"/>
            </p:cNvSpPr>
            <p:nvPr/>
          </p:nvSpPr>
          <p:spPr bwMode="auto">
            <a:xfrm>
              <a:off x="4071934" y="3643314"/>
              <a:ext cx="269877" cy="269879"/>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5714" name="Picture 3"/>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1571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000" b="1" dirty="0">
                <a:solidFill>
                  <a:srgbClr val="17375E"/>
                </a:solidFill>
              </a:rPr>
              <a:t>	</a:t>
            </a:r>
            <a:r>
              <a:rPr lang="zh-CN" altLang="en-US" sz="2000" b="1" dirty="0">
                <a:solidFill>
                  <a:srgbClr val="17375E"/>
                </a:solidFill>
              </a:rPr>
              <a:t>录入学生贷款申请</a:t>
            </a:r>
            <a:endParaRPr lang="en-US" altLang="zh-CN"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
        <p:nvSpPr>
          <p:cNvPr id="11571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15718" name="组合 18"/>
          <p:cNvGrpSpPr/>
          <p:nvPr/>
        </p:nvGrpSpPr>
        <p:grpSpPr>
          <a:xfrm rot="-2589287">
            <a:off x="1144588" y="5667375"/>
            <a:ext cx="290512" cy="347663"/>
            <a:chOff x="4897646" y="4493223"/>
            <a:chExt cx="290198" cy="348491"/>
          </a:xfrm>
        </p:grpSpPr>
        <p:sp>
          <p:nvSpPr>
            <p:cNvPr id="115721" name="Line 7"/>
            <p:cNvSpPr/>
            <p:nvPr/>
          </p:nvSpPr>
          <p:spPr>
            <a:xfrm rot="-1169779" flipV="1">
              <a:off x="5032065" y="4639501"/>
              <a:ext cx="45739" cy="202213"/>
            </a:xfrm>
            <a:prstGeom prst="line">
              <a:avLst/>
            </a:prstGeom>
            <a:ln w="31750" cap="flat" cmpd="sng">
              <a:solidFill>
                <a:srgbClr val="FF0000"/>
              </a:solidFill>
              <a:prstDash val="solid"/>
              <a:headEnd type="none" w="med" len="med"/>
              <a:tailEnd type="stealth" w="lg" len="lg"/>
            </a:ln>
          </p:spPr>
        </p:sp>
        <p:sp>
          <p:nvSpPr>
            <p:cNvPr id="11572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15719" name="Line 6"/>
          <p:cNvSpPr/>
          <p:nvPr/>
        </p:nvSpPr>
        <p:spPr>
          <a:xfrm rot="7317938">
            <a:off x="1274763" y="5205413"/>
            <a:ext cx="963612" cy="309562"/>
          </a:xfrm>
          <a:prstGeom prst="line">
            <a:avLst/>
          </a:prstGeom>
          <a:ln w="19050" cap="flat" cmpd="sng">
            <a:solidFill>
              <a:srgbClr val="000066"/>
            </a:solidFill>
            <a:prstDash val="dash"/>
            <a:headEnd type="none" w="med" len="med"/>
            <a:tailEnd type="none" w="med" len="med"/>
          </a:ln>
        </p:spPr>
      </p:sp>
      <p:sp>
        <p:nvSpPr>
          <p:cNvPr id="115720" name="AutoShape 5"/>
          <p:cNvSpPr/>
          <p:nvPr/>
        </p:nvSpPr>
        <p:spPr>
          <a:xfrm>
            <a:off x="2124075" y="4797425"/>
            <a:ext cx="2397125" cy="63976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新增”按钮，系统弹出贷款申请录入页面。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6738" name="Picture 3"/>
          <p:cNvPicPr>
            <a:picLocks noChangeAspect="1"/>
          </p:cNvPicPr>
          <p:nvPr/>
        </p:nvPicPr>
        <p:blipFill>
          <a:blip r:embed="rId1"/>
          <a:stretch>
            <a:fillRect/>
          </a:stretch>
        </p:blipFill>
        <p:spPr>
          <a:xfrm>
            <a:off x="431800" y="1619250"/>
            <a:ext cx="5548313" cy="4500563"/>
          </a:xfrm>
          <a:prstGeom prst="rect">
            <a:avLst/>
          </a:prstGeom>
          <a:noFill/>
          <a:ln w="9525" cap="flat" cmpd="sng">
            <a:solidFill>
              <a:srgbClr val="0070C0"/>
            </a:solidFill>
            <a:prstDash val="solid"/>
            <a:miter/>
            <a:headEnd type="none" w="med" len="med"/>
            <a:tailEnd type="none" w="med" len="med"/>
          </a:ln>
        </p:spPr>
      </p:pic>
      <p:sp>
        <p:nvSpPr>
          <p:cNvPr id="116739"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a:t>
            </a:r>
            <a:r>
              <a:rPr lang="en-US" altLang="zh-CN" sz="2800" b="1" dirty="0">
                <a:solidFill>
                  <a:srgbClr val="17375E"/>
                </a:solidFill>
              </a:rPr>
              <a:t>	</a:t>
            </a:r>
            <a:r>
              <a:rPr lang="zh-CN" altLang="en-US" sz="2000" b="1" dirty="0">
                <a:solidFill>
                  <a:srgbClr val="17375E"/>
                </a:solidFill>
              </a:rPr>
              <a:t>录入学生贷款申请（续）</a:t>
            </a:r>
            <a:endParaRPr lang="en-US" altLang="zh-CN" sz="2000" b="1" dirty="0">
              <a:solidFill>
                <a:srgbClr val="17375E"/>
              </a:solidFill>
            </a:endParaRPr>
          </a:p>
        </p:txBody>
      </p:sp>
      <p:sp>
        <p:nvSpPr>
          <p:cNvPr id="116740"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1674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16742" name="组合 18"/>
          <p:cNvGrpSpPr/>
          <p:nvPr/>
        </p:nvGrpSpPr>
        <p:grpSpPr>
          <a:xfrm rot="-1738667">
            <a:off x="833438" y="5868988"/>
            <a:ext cx="290512" cy="395287"/>
            <a:chOff x="4897646" y="4493223"/>
            <a:chExt cx="290198" cy="395306"/>
          </a:xfrm>
        </p:grpSpPr>
        <p:sp>
          <p:nvSpPr>
            <p:cNvPr id="116758" name="Line 7"/>
            <p:cNvSpPr/>
            <p:nvPr/>
          </p:nvSpPr>
          <p:spPr>
            <a:xfrm rot="-1169779" flipV="1">
              <a:off x="5040112" y="4638118"/>
              <a:ext cx="45739" cy="250411"/>
            </a:xfrm>
            <a:prstGeom prst="line">
              <a:avLst/>
            </a:prstGeom>
            <a:ln w="31750" cap="flat" cmpd="sng">
              <a:solidFill>
                <a:srgbClr val="FF0000"/>
              </a:solidFill>
              <a:prstDash val="solid"/>
              <a:headEnd type="none" w="med" len="med"/>
              <a:tailEnd type="stealth" w="lg" len="lg"/>
            </a:ln>
          </p:spPr>
        </p:sp>
        <p:sp>
          <p:nvSpPr>
            <p:cNvPr id="11675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16743" name="Line 6"/>
          <p:cNvSpPr/>
          <p:nvPr/>
        </p:nvSpPr>
        <p:spPr>
          <a:xfrm rot="7317938">
            <a:off x="4659313" y="2228850"/>
            <a:ext cx="665162" cy="633413"/>
          </a:xfrm>
          <a:prstGeom prst="line">
            <a:avLst/>
          </a:prstGeom>
          <a:ln w="19050" cap="flat" cmpd="sng">
            <a:solidFill>
              <a:srgbClr val="000066"/>
            </a:solidFill>
            <a:prstDash val="dash"/>
            <a:headEnd type="none" w="med" len="med"/>
            <a:tailEnd type="none" w="med" len="med"/>
          </a:ln>
        </p:spPr>
      </p:sp>
      <p:grpSp>
        <p:nvGrpSpPr>
          <p:cNvPr id="116744" name="组合 14"/>
          <p:cNvGrpSpPr/>
          <p:nvPr/>
        </p:nvGrpSpPr>
        <p:grpSpPr>
          <a:xfrm>
            <a:off x="5437188" y="1989138"/>
            <a:ext cx="2520950" cy="762000"/>
            <a:chOff x="5802323" y="3159125"/>
            <a:chExt cx="2571768" cy="785817"/>
          </a:xfrm>
        </p:grpSpPr>
        <p:sp>
          <p:nvSpPr>
            <p:cNvPr id="116756"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进入贷款申请录入页面后，选择要录入贷款申请的贷款项目。</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16745" name="组合 14"/>
          <p:cNvGrpSpPr/>
          <p:nvPr/>
        </p:nvGrpSpPr>
        <p:grpSpPr>
          <a:xfrm>
            <a:off x="5610225" y="4194175"/>
            <a:ext cx="2520950" cy="762000"/>
            <a:chOff x="5802323" y="3159125"/>
            <a:chExt cx="2571768" cy="785817"/>
          </a:xfrm>
        </p:grpSpPr>
        <p:sp>
          <p:nvSpPr>
            <p:cNvPr id="116754"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输入学生贷款申请信息。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16746" name="Line 6"/>
          <p:cNvSpPr/>
          <p:nvPr/>
        </p:nvSpPr>
        <p:spPr>
          <a:xfrm rot="7317938">
            <a:off x="4195763" y="3092450"/>
            <a:ext cx="650875" cy="2120900"/>
          </a:xfrm>
          <a:prstGeom prst="line">
            <a:avLst/>
          </a:prstGeom>
          <a:ln w="19050" cap="flat" cmpd="sng">
            <a:solidFill>
              <a:srgbClr val="000066"/>
            </a:solidFill>
            <a:prstDash val="dash"/>
            <a:headEnd type="none" w="med" len="med"/>
            <a:tailEnd type="none" w="med" len="med"/>
          </a:ln>
        </p:spPr>
      </p:sp>
      <p:grpSp>
        <p:nvGrpSpPr>
          <p:cNvPr id="116747" name="组合 14"/>
          <p:cNvGrpSpPr/>
          <p:nvPr/>
        </p:nvGrpSpPr>
        <p:grpSpPr>
          <a:xfrm>
            <a:off x="3635375" y="5237163"/>
            <a:ext cx="2520950" cy="762000"/>
            <a:chOff x="5802323" y="3159125"/>
            <a:chExt cx="2571768" cy="785817"/>
          </a:xfrm>
        </p:grpSpPr>
        <p:sp>
          <p:nvSpPr>
            <p:cNvPr id="116752"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输入完信息后，点击“确定”按钮，保存录入的贷款申请信息。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16748" name="Line 6"/>
          <p:cNvSpPr/>
          <p:nvPr/>
        </p:nvSpPr>
        <p:spPr>
          <a:xfrm rot="7317938">
            <a:off x="1449388" y="4806950"/>
            <a:ext cx="1874837" cy="1771650"/>
          </a:xfrm>
          <a:prstGeom prst="line">
            <a:avLst/>
          </a:prstGeom>
          <a:ln w="19050" cap="flat" cmpd="sng">
            <a:solidFill>
              <a:srgbClr val="000066"/>
            </a:solidFill>
            <a:prstDash val="dash"/>
            <a:headEnd type="none" w="med" len="med"/>
            <a:tailEnd type="none" w="med" len="med"/>
          </a:ln>
        </p:spPr>
      </p:sp>
      <p:grpSp>
        <p:nvGrpSpPr>
          <p:cNvPr id="116749" name="组合 33"/>
          <p:cNvGrpSpPr/>
          <p:nvPr/>
        </p:nvGrpSpPr>
        <p:grpSpPr>
          <a:xfrm>
            <a:off x="5824538" y="2881313"/>
            <a:ext cx="2786062" cy="1152525"/>
            <a:chOff x="5715008" y="4516447"/>
            <a:chExt cx="2786082" cy="1065210"/>
          </a:xfrm>
        </p:grpSpPr>
        <p:sp>
          <p:nvSpPr>
            <p:cNvPr id="22" name="AutoShape 11"/>
            <p:cNvSpPr>
              <a:spLocks noChangeArrowheads="1"/>
            </p:cNvSpPr>
            <p:nvPr/>
          </p:nvSpPr>
          <p:spPr bwMode="auto">
            <a:xfrm>
              <a:off x="5840421" y="4608882"/>
              <a:ext cx="2660669" cy="97277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用户在选择学生后，系统会对用户所选的项目的项目类别与该借款学生的学历进行校验，只有相符时才可以录入。</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2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3026" name="Picture 2"/>
          <p:cNvPicPr>
            <a:picLocks noChangeAspect="1"/>
          </p:cNvPicPr>
          <p:nvPr/>
        </p:nvPicPr>
        <p:blipFill>
          <a:blip r:embed="rId1"/>
          <a:stretch>
            <a:fillRect/>
          </a:stretch>
        </p:blipFill>
        <p:spPr>
          <a:xfrm>
            <a:off x="431800" y="1619250"/>
            <a:ext cx="5745163" cy="4500563"/>
          </a:xfrm>
          <a:prstGeom prst="rect">
            <a:avLst/>
          </a:prstGeom>
          <a:noFill/>
          <a:ln w="9525" cap="flat" cmpd="sng">
            <a:solidFill>
              <a:schemeClr val="accent1"/>
            </a:solidFill>
            <a:prstDash val="solid"/>
            <a:miter/>
            <a:headEnd type="none" w="med" len="med"/>
            <a:tailEnd type="none" w="med" len="med"/>
          </a:ln>
        </p:spPr>
      </p:pic>
      <p:sp>
        <p:nvSpPr>
          <p:cNvPr id="513027"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用户管理　</a:t>
            </a:r>
            <a:r>
              <a:rPr lang="zh-CN" altLang="en-US" sz="2000" b="1" dirty="0">
                <a:solidFill>
                  <a:srgbClr val="17375E"/>
                </a:solidFill>
              </a:rPr>
              <a:t>修改（续）</a:t>
            </a:r>
            <a:endParaRPr lang="zh-CN" altLang="en-US" sz="2000" b="1" dirty="0">
              <a:solidFill>
                <a:srgbClr val="17375E"/>
              </a:solidFill>
            </a:endParaRPr>
          </a:p>
        </p:txBody>
      </p:sp>
      <p:sp>
        <p:nvSpPr>
          <p:cNvPr id="14339"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51302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操作角色：高校管理员</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访问路径：系统管理→用户管理</a:t>
            </a:r>
            <a:endParaRPr lang="zh-CN" altLang="en-US" sz="1600" dirty="0">
              <a:latin typeface="华文楷体" panose="02010600040101010101" pitchFamily="2" charset="-122"/>
              <a:ea typeface="华文楷体" panose="02010600040101010101" pitchFamily="2" charset="-122"/>
            </a:endParaRPr>
          </a:p>
        </p:txBody>
      </p:sp>
      <p:grpSp>
        <p:nvGrpSpPr>
          <p:cNvPr id="513030" name="组合 9"/>
          <p:cNvGrpSpPr/>
          <p:nvPr/>
        </p:nvGrpSpPr>
        <p:grpSpPr>
          <a:xfrm>
            <a:off x="6102350" y="2768600"/>
            <a:ext cx="2214563" cy="627063"/>
            <a:chOff x="5802323" y="3159125"/>
            <a:chExt cx="2214562" cy="627065"/>
          </a:xfrm>
        </p:grpSpPr>
        <p:sp>
          <p:nvSpPr>
            <p:cNvPr id="513039"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修改用户信息。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2"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513031" name="Line 6"/>
          <p:cNvSpPr/>
          <p:nvPr/>
        </p:nvSpPr>
        <p:spPr>
          <a:xfrm rot="7317938">
            <a:off x="4357688" y="2482850"/>
            <a:ext cx="1474787" cy="1690688"/>
          </a:xfrm>
          <a:prstGeom prst="line">
            <a:avLst/>
          </a:prstGeom>
          <a:ln w="19050" cap="flat" cmpd="sng">
            <a:solidFill>
              <a:srgbClr val="000066"/>
            </a:solidFill>
            <a:prstDash val="dash"/>
            <a:headEnd type="none" w="med" len="med"/>
            <a:tailEnd type="none" w="med" len="med"/>
          </a:ln>
        </p:spPr>
      </p:sp>
      <p:grpSp>
        <p:nvGrpSpPr>
          <p:cNvPr id="513032" name="组合 13"/>
          <p:cNvGrpSpPr/>
          <p:nvPr/>
        </p:nvGrpSpPr>
        <p:grpSpPr>
          <a:xfrm>
            <a:off x="1403350" y="4868863"/>
            <a:ext cx="2571750" cy="785812"/>
            <a:chOff x="5802323" y="3159125"/>
            <a:chExt cx="2571768" cy="785817"/>
          </a:xfrm>
        </p:grpSpPr>
        <p:sp>
          <p:nvSpPr>
            <p:cNvPr id="513037" name="AutoShape 5"/>
            <p:cNvSpPr/>
            <p:nvPr/>
          </p:nvSpPr>
          <p:spPr>
            <a:xfrm>
              <a:off x="5929324" y="3284538"/>
              <a:ext cx="2444767" cy="660404"/>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修改用户信息后，点击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确定</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按钮，系统保存用户信息。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6" name="Oval 10"/>
            <p:cNvSpPr>
              <a:spLocks noChangeArrowheads="1"/>
            </p:cNvSpPr>
            <p:nvPr/>
          </p:nvSpPr>
          <p:spPr bwMode="auto">
            <a:xfrm>
              <a:off x="5802323" y="3159125"/>
              <a:ext cx="269877"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513033" name="Line 6"/>
          <p:cNvSpPr/>
          <p:nvPr/>
        </p:nvSpPr>
        <p:spPr>
          <a:xfrm rot="7317938">
            <a:off x="920750" y="5554663"/>
            <a:ext cx="635000" cy="192087"/>
          </a:xfrm>
          <a:prstGeom prst="line">
            <a:avLst/>
          </a:prstGeom>
          <a:ln w="19050" cap="flat" cmpd="sng">
            <a:solidFill>
              <a:srgbClr val="000066"/>
            </a:solidFill>
            <a:prstDash val="dash"/>
            <a:headEnd type="none" w="med" len="med"/>
            <a:tailEnd type="none" w="med" len="med"/>
          </a:ln>
        </p:spPr>
      </p:sp>
      <p:grpSp>
        <p:nvGrpSpPr>
          <p:cNvPr id="513034" name="组合 21"/>
          <p:cNvGrpSpPr/>
          <p:nvPr/>
        </p:nvGrpSpPr>
        <p:grpSpPr>
          <a:xfrm rot="2471493">
            <a:off x="831850" y="5883275"/>
            <a:ext cx="379413" cy="288925"/>
            <a:chOff x="4897646" y="4493223"/>
            <a:chExt cx="379575" cy="288925"/>
          </a:xfrm>
        </p:grpSpPr>
        <p:sp>
          <p:nvSpPr>
            <p:cNvPr id="51303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303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7762" name="图片 1"/>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11776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000" b="1" dirty="0">
                <a:solidFill>
                  <a:srgbClr val="17375E"/>
                </a:solidFill>
              </a:rPr>
              <a:t>	</a:t>
            </a:r>
            <a:r>
              <a:rPr lang="zh-CN" altLang="en-US" sz="2000" b="1" dirty="0">
                <a:solidFill>
                  <a:srgbClr val="17375E"/>
                </a:solidFill>
              </a:rPr>
              <a:t>导入学生贷款申请</a:t>
            </a:r>
            <a:endParaRPr lang="en-US" altLang="zh-CN"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
        <p:nvSpPr>
          <p:cNvPr id="11776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17766" name="组合 18"/>
          <p:cNvGrpSpPr/>
          <p:nvPr/>
        </p:nvGrpSpPr>
        <p:grpSpPr>
          <a:xfrm rot="-2589287">
            <a:off x="642938" y="5713413"/>
            <a:ext cx="290512" cy="323850"/>
            <a:chOff x="4897646" y="4493223"/>
            <a:chExt cx="290198" cy="324558"/>
          </a:xfrm>
        </p:grpSpPr>
        <p:sp>
          <p:nvSpPr>
            <p:cNvPr id="117769" name="Line 7"/>
            <p:cNvSpPr/>
            <p:nvPr/>
          </p:nvSpPr>
          <p:spPr>
            <a:xfrm rot="-1169779" flipV="1">
              <a:off x="5027952" y="4640207"/>
              <a:ext cx="45739" cy="177574"/>
            </a:xfrm>
            <a:prstGeom prst="line">
              <a:avLst/>
            </a:prstGeom>
            <a:ln w="31750" cap="flat" cmpd="sng">
              <a:solidFill>
                <a:srgbClr val="FF0000"/>
              </a:solidFill>
              <a:prstDash val="solid"/>
              <a:headEnd type="none" w="med" len="med"/>
              <a:tailEnd type="stealth" w="lg" len="lg"/>
            </a:ln>
          </p:spPr>
        </p:sp>
        <p:sp>
          <p:nvSpPr>
            <p:cNvPr id="11777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17767" name="Line 6"/>
          <p:cNvSpPr/>
          <p:nvPr/>
        </p:nvSpPr>
        <p:spPr>
          <a:xfrm rot="7317938">
            <a:off x="569913" y="5307013"/>
            <a:ext cx="1208087" cy="182562"/>
          </a:xfrm>
          <a:prstGeom prst="line">
            <a:avLst/>
          </a:prstGeom>
          <a:ln w="19050" cap="flat" cmpd="sng">
            <a:solidFill>
              <a:srgbClr val="000066"/>
            </a:solidFill>
            <a:prstDash val="dash"/>
            <a:headEnd type="none" w="med" len="med"/>
            <a:tailEnd type="none" w="med" len="med"/>
          </a:ln>
        </p:spPr>
      </p:sp>
      <p:sp>
        <p:nvSpPr>
          <p:cNvPr id="117768" name="AutoShape 5"/>
          <p:cNvSpPr/>
          <p:nvPr/>
        </p:nvSpPr>
        <p:spPr>
          <a:xfrm>
            <a:off x="1547813" y="4724400"/>
            <a:ext cx="2397125" cy="639763"/>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导入”按钮，系统弹出贷款申请导入页面。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Picture 1"/>
          <p:cNvPicPr>
            <a:picLocks noChangeArrowheads="1"/>
          </p:cNvPicPr>
          <p:nvPr/>
        </p:nvPicPr>
        <p:blipFill>
          <a:blip r:embed="rId1"/>
          <a:srcRect/>
          <a:stretch>
            <a:fillRect/>
          </a:stretch>
        </p:blipFill>
        <p:spPr bwMode="auto">
          <a:xfrm>
            <a:off x="431800" y="1619250"/>
            <a:ext cx="8280400" cy="4500563"/>
          </a:xfrm>
          <a:prstGeom prst="rect">
            <a:avLst/>
          </a:prstGeom>
          <a:noFill/>
          <a:ln w="31750" algn="ctr">
            <a:solidFill>
              <a:schemeClr val="tx2">
                <a:lumMod val="60000"/>
                <a:lumOff val="40000"/>
              </a:schemeClr>
            </a:solidFill>
            <a:miter lim="800000"/>
            <a:headEnd/>
            <a:tailEnd/>
          </a:ln>
          <a:effectLst>
            <a:outerShdw dist="45791" dir="3378596" algn="ctr" rotWithShape="0">
              <a:schemeClr val="bg2"/>
            </a:outerShdw>
          </a:effectLst>
          <a:extLst>
            <a:ext uri="{909E8E84-426E-40DD-AFC4-6F175D3DCCD1}">
              <a14:hiddenFill xmlns:a14="http://schemas.microsoft.com/office/drawing/2010/main">
                <a:solidFill>
                  <a:srgbClr val="336699"/>
                </a:solidFill>
              </a14:hiddenFill>
            </a:ext>
          </a:extLst>
        </p:spPr>
      </p:pic>
      <p:sp>
        <p:nvSpPr>
          <p:cNvPr id="12083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800" b="1" dirty="0">
                <a:solidFill>
                  <a:srgbClr val="17375E"/>
                </a:solidFill>
              </a:rPr>
              <a:t>	</a:t>
            </a:r>
            <a:r>
              <a:rPr lang="zh-CN" altLang="en-US" sz="2000" b="1" dirty="0">
                <a:solidFill>
                  <a:srgbClr val="17375E"/>
                </a:solidFill>
              </a:rPr>
              <a:t>导入学生贷款申请（续）</a:t>
            </a:r>
            <a:endParaRPr lang="en-US" altLang="zh-CN" sz="2000" b="1" dirty="0">
              <a:solidFill>
                <a:srgbClr val="17375E"/>
              </a:solidFill>
            </a:endParaRPr>
          </a:p>
        </p:txBody>
      </p:sp>
      <p:sp>
        <p:nvSpPr>
          <p:cNvPr id="120836"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2083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20838" name="组合 18"/>
          <p:cNvGrpSpPr/>
          <p:nvPr/>
        </p:nvGrpSpPr>
        <p:grpSpPr>
          <a:xfrm rot="-1738667">
            <a:off x="1604963" y="5780088"/>
            <a:ext cx="290512" cy="388937"/>
            <a:chOff x="4897646" y="4493223"/>
            <a:chExt cx="290198" cy="389820"/>
          </a:xfrm>
        </p:grpSpPr>
        <p:sp>
          <p:nvSpPr>
            <p:cNvPr id="120850" name="Line 7"/>
            <p:cNvSpPr/>
            <p:nvPr/>
          </p:nvSpPr>
          <p:spPr>
            <a:xfrm rot="-1169779" flipV="1">
              <a:off x="5039169" y="4638280"/>
              <a:ext cx="45739" cy="244763"/>
            </a:xfrm>
            <a:prstGeom prst="line">
              <a:avLst/>
            </a:prstGeom>
            <a:ln w="31750" cap="flat" cmpd="sng">
              <a:solidFill>
                <a:srgbClr val="FF0000"/>
              </a:solidFill>
              <a:prstDash val="solid"/>
              <a:headEnd type="none" w="med" len="med"/>
              <a:tailEnd type="stealth" w="lg" len="lg"/>
            </a:ln>
          </p:spPr>
        </p:sp>
        <p:sp>
          <p:nvSpPr>
            <p:cNvPr id="12085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20839" name="Line 6"/>
          <p:cNvSpPr/>
          <p:nvPr/>
        </p:nvSpPr>
        <p:spPr>
          <a:xfrm rot="7317938">
            <a:off x="1649413" y="2243138"/>
            <a:ext cx="273050" cy="1514475"/>
          </a:xfrm>
          <a:prstGeom prst="line">
            <a:avLst/>
          </a:prstGeom>
          <a:ln w="19050" cap="flat" cmpd="sng">
            <a:solidFill>
              <a:srgbClr val="000066"/>
            </a:solidFill>
            <a:prstDash val="dash"/>
            <a:headEnd type="none" w="med" len="med"/>
            <a:tailEnd type="none" w="med" len="med"/>
          </a:ln>
        </p:spPr>
      </p:sp>
      <p:grpSp>
        <p:nvGrpSpPr>
          <p:cNvPr id="120840" name="组合 14"/>
          <p:cNvGrpSpPr/>
          <p:nvPr/>
        </p:nvGrpSpPr>
        <p:grpSpPr>
          <a:xfrm>
            <a:off x="2500313" y="2928938"/>
            <a:ext cx="2520950" cy="714375"/>
            <a:chOff x="5802323" y="3159125"/>
            <a:chExt cx="2571768" cy="785817"/>
          </a:xfrm>
        </p:grpSpPr>
        <p:sp>
          <p:nvSpPr>
            <p:cNvPr id="120848" name="AutoShape 5"/>
            <p:cNvSpPr/>
            <p:nvPr/>
          </p:nvSpPr>
          <p:spPr>
            <a:xfrm>
              <a:off x="5928644" y="3284856"/>
              <a:ext cx="2445447" cy="66008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选择一条或多条学生贷款申请信息。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6" cy="2706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20841" name="组合 14"/>
          <p:cNvGrpSpPr/>
          <p:nvPr/>
        </p:nvGrpSpPr>
        <p:grpSpPr>
          <a:xfrm>
            <a:off x="2357438" y="4714875"/>
            <a:ext cx="2520950" cy="762000"/>
            <a:chOff x="5802323" y="3159125"/>
            <a:chExt cx="2571768" cy="785817"/>
          </a:xfrm>
        </p:grpSpPr>
        <p:sp>
          <p:nvSpPr>
            <p:cNvPr id="120846"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点击“导入”按钮，系统将学生通过学生在线服务系统提出的贷款申请信息导入到业务系统。</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20842" name="Line 6"/>
          <p:cNvSpPr/>
          <p:nvPr/>
        </p:nvSpPr>
        <p:spPr>
          <a:xfrm rot="7317938" flipV="1">
            <a:off x="1681163" y="5519738"/>
            <a:ext cx="904875" cy="34925"/>
          </a:xfrm>
          <a:prstGeom prst="line">
            <a:avLst/>
          </a:prstGeom>
          <a:ln w="19050" cap="flat" cmpd="sng">
            <a:solidFill>
              <a:srgbClr val="000066"/>
            </a:solidFill>
            <a:prstDash val="dash"/>
            <a:headEnd type="none" w="med" len="med"/>
            <a:tailEnd type="none" w="med" len="med"/>
          </a:ln>
        </p:spPr>
      </p:sp>
      <p:grpSp>
        <p:nvGrpSpPr>
          <p:cNvPr id="120843" name="组合 18"/>
          <p:cNvGrpSpPr/>
          <p:nvPr/>
        </p:nvGrpSpPr>
        <p:grpSpPr>
          <a:xfrm rot="-1738667">
            <a:off x="704850" y="2262188"/>
            <a:ext cx="290513" cy="388937"/>
            <a:chOff x="4897646" y="4493223"/>
            <a:chExt cx="290198" cy="389820"/>
          </a:xfrm>
        </p:grpSpPr>
        <p:sp>
          <p:nvSpPr>
            <p:cNvPr id="120844" name="Line 7"/>
            <p:cNvSpPr/>
            <p:nvPr/>
          </p:nvSpPr>
          <p:spPr>
            <a:xfrm rot="-1169779" flipV="1">
              <a:off x="5039169" y="4638280"/>
              <a:ext cx="45739" cy="244763"/>
            </a:xfrm>
            <a:prstGeom prst="line">
              <a:avLst/>
            </a:prstGeom>
            <a:ln w="31750" cap="flat" cmpd="sng">
              <a:solidFill>
                <a:srgbClr val="FF0000"/>
              </a:solidFill>
              <a:prstDash val="solid"/>
              <a:headEnd type="none" w="med" len="med"/>
              <a:tailEnd type="stealth" w="lg" len="lg"/>
            </a:ln>
          </p:spPr>
        </p:sp>
        <p:sp>
          <p:nvSpPr>
            <p:cNvPr id="12084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Picture 2" descr="C:\Users\cd101735\AppData\Roaming\feiq\RichOle\3924151698.bmp"/>
          <p:cNvPicPr>
            <a:picLocks noChangeArrowheads="1"/>
          </p:cNvPicPr>
          <p:nvPr/>
        </p:nvPicPr>
        <p:blipFill>
          <a:blip r:embed="rId1"/>
          <a:srcRect/>
          <a:stretch>
            <a:fillRect/>
          </a:stretch>
        </p:blipFill>
        <p:spPr bwMode="auto">
          <a:xfrm>
            <a:off x="431800" y="1619250"/>
            <a:ext cx="8280400" cy="4500563"/>
          </a:xfrm>
          <a:prstGeom prst="rect">
            <a:avLst/>
          </a:prstGeom>
          <a:noFill/>
          <a:ln w="9525">
            <a:solidFill>
              <a:schemeClr val="tx2">
                <a:lumMod val="60000"/>
                <a:lumOff val="40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124931"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000" b="1" dirty="0">
                <a:solidFill>
                  <a:srgbClr val="17375E"/>
                </a:solidFill>
              </a:rPr>
              <a:t>	</a:t>
            </a:r>
            <a:r>
              <a:rPr lang="zh-CN" altLang="en-US" sz="2000" b="1" dirty="0">
                <a:solidFill>
                  <a:srgbClr val="17375E"/>
                </a:solidFill>
              </a:rPr>
              <a:t>汇总并提交院系贷款申请</a:t>
            </a:r>
            <a:endParaRPr lang="en-US" altLang="zh-CN" sz="2000" b="1" dirty="0">
              <a:solidFill>
                <a:srgbClr val="17375E"/>
              </a:solidFill>
            </a:endParaRPr>
          </a:p>
        </p:txBody>
      </p:sp>
      <p:sp>
        <p:nvSpPr>
          <p:cNvPr id="124932"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24933"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24934" name="组合 18"/>
          <p:cNvGrpSpPr/>
          <p:nvPr/>
        </p:nvGrpSpPr>
        <p:grpSpPr>
          <a:xfrm rot="2394562">
            <a:off x="906463" y="5910263"/>
            <a:ext cx="379412" cy="288925"/>
            <a:chOff x="4897646" y="4493223"/>
            <a:chExt cx="379575" cy="288925"/>
          </a:xfrm>
        </p:grpSpPr>
        <p:sp>
          <p:nvSpPr>
            <p:cNvPr id="12495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2495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24935" name="Line 6"/>
          <p:cNvSpPr/>
          <p:nvPr/>
        </p:nvSpPr>
        <p:spPr>
          <a:xfrm rot="7317938">
            <a:off x="1463675" y="2786063"/>
            <a:ext cx="144463" cy="1173162"/>
          </a:xfrm>
          <a:prstGeom prst="line">
            <a:avLst/>
          </a:prstGeom>
          <a:ln w="19050" cap="flat" cmpd="sng">
            <a:solidFill>
              <a:srgbClr val="000066"/>
            </a:solidFill>
            <a:prstDash val="dash"/>
            <a:headEnd type="none" w="med" len="med"/>
            <a:tailEnd type="none" w="med" len="med"/>
          </a:ln>
        </p:spPr>
      </p:sp>
      <p:grpSp>
        <p:nvGrpSpPr>
          <p:cNvPr id="124936" name="组合 14"/>
          <p:cNvGrpSpPr/>
          <p:nvPr/>
        </p:nvGrpSpPr>
        <p:grpSpPr>
          <a:xfrm>
            <a:off x="2071688" y="3286125"/>
            <a:ext cx="2520950" cy="762000"/>
            <a:chOff x="5802323" y="3159125"/>
            <a:chExt cx="2571768" cy="785817"/>
          </a:xfrm>
        </p:grpSpPr>
        <p:sp>
          <p:nvSpPr>
            <p:cNvPr id="124951"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选择需要汇总并提交的贷款申请信息。</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24937" name="组合 14"/>
          <p:cNvGrpSpPr/>
          <p:nvPr/>
        </p:nvGrpSpPr>
        <p:grpSpPr>
          <a:xfrm>
            <a:off x="2000250" y="4857750"/>
            <a:ext cx="2520950" cy="762000"/>
            <a:chOff x="5802323" y="3159125"/>
            <a:chExt cx="2571768" cy="785817"/>
          </a:xfrm>
        </p:grpSpPr>
        <p:sp>
          <p:nvSpPr>
            <p:cNvPr id="124949"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点击“汇总学生贷款申请并提交”按钮，系统弹出汇总的详细信息页面。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24938" name="Line 6"/>
          <p:cNvSpPr/>
          <p:nvPr/>
        </p:nvSpPr>
        <p:spPr>
          <a:xfrm rot="7317938">
            <a:off x="1155700" y="5389563"/>
            <a:ext cx="901700" cy="363537"/>
          </a:xfrm>
          <a:prstGeom prst="line">
            <a:avLst/>
          </a:prstGeom>
          <a:ln w="19050" cap="flat" cmpd="sng">
            <a:solidFill>
              <a:srgbClr val="000066"/>
            </a:solidFill>
            <a:prstDash val="dash"/>
            <a:headEnd type="none" w="med" len="med"/>
            <a:tailEnd type="none" w="med" len="med"/>
          </a:ln>
        </p:spPr>
      </p:sp>
      <p:grpSp>
        <p:nvGrpSpPr>
          <p:cNvPr id="124939" name="组合 14"/>
          <p:cNvGrpSpPr/>
          <p:nvPr/>
        </p:nvGrpSpPr>
        <p:grpSpPr>
          <a:xfrm>
            <a:off x="2813050" y="1600200"/>
            <a:ext cx="2520950" cy="762000"/>
            <a:chOff x="5802323" y="3159125"/>
            <a:chExt cx="2571768" cy="785817"/>
          </a:xfrm>
        </p:grpSpPr>
        <p:sp>
          <p:nvSpPr>
            <p:cNvPr id="124947"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用户进入申请与审查功能后，在“汇总并提交”页签中，可以看到本院系的贷款申请信息。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0"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24940" name="Line 6"/>
          <p:cNvSpPr/>
          <p:nvPr/>
        </p:nvSpPr>
        <p:spPr>
          <a:xfrm rot="7317938">
            <a:off x="1423988" y="1679575"/>
            <a:ext cx="1149350" cy="1303338"/>
          </a:xfrm>
          <a:prstGeom prst="line">
            <a:avLst/>
          </a:prstGeom>
          <a:ln w="19050" cap="flat" cmpd="sng">
            <a:solidFill>
              <a:srgbClr val="000066"/>
            </a:solidFill>
            <a:prstDash val="dash"/>
            <a:headEnd type="none" w="med" len="med"/>
            <a:tailEnd type="none" w="med" len="med"/>
          </a:ln>
        </p:spPr>
      </p:sp>
      <p:grpSp>
        <p:nvGrpSpPr>
          <p:cNvPr id="124941" name="组合 18"/>
          <p:cNvGrpSpPr/>
          <p:nvPr/>
        </p:nvGrpSpPr>
        <p:grpSpPr>
          <a:xfrm rot="2394562">
            <a:off x="582613" y="2976563"/>
            <a:ext cx="379412" cy="288925"/>
            <a:chOff x="4897646" y="4493223"/>
            <a:chExt cx="379575" cy="288925"/>
          </a:xfrm>
        </p:grpSpPr>
        <p:sp>
          <p:nvSpPr>
            <p:cNvPr id="12494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2494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24942" name="组合 18"/>
          <p:cNvGrpSpPr/>
          <p:nvPr/>
        </p:nvGrpSpPr>
        <p:grpSpPr>
          <a:xfrm rot="2394562">
            <a:off x="765175" y="2405063"/>
            <a:ext cx="355600" cy="288925"/>
            <a:chOff x="4922542" y="4522976"/>
            <a:chExt cx="354679" cy="288925"/>
          </a:xfrm>
        </p:grpSpPr>
        <p:sp>
          <p:nvSpPr>
            <p:cNvPr id="12494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24944" name="AutoShape 8"/>
            <p:cNvSpPr/>
            <p:nvPr/>
          </p:nvSpPr>
          <p:spPr>
            <a:xfrm rot="-1169779">
              <a:off x="4922542" y="4522976"/>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5954" name="Picture 24"/>
          <p:cNvPicPr>
            <a:picLocks noChangeAspect="1"/>
          </p:cNvPicPr>
          <p:nvPr/>
        </p:nvPicPr>
        <p:blipFill>
          <a:blip r:embed="rId1"/>
          <a:stretch>
            <a:fillRect/>
          </a:stretch>
        </p:blipFill>
        <p:spPr>
          <a:xfrm>
            <a:off x="571500" y="1714500"/>
            <a:ext cx="4667250" cy="3562350"/>
          </a:xfrm>
          <a:prstGeom prst="rect">
            <a:avLst/>
          </a:prstGeom>
          <a:noFill/>
          <a:ln w="9525" cap="flat" cmpd="sng">
            <a:solidFill>
              <a:schemeClr val="accent1"/>
            </a:solidFill>
            <a:prstDash val="solid"/>
            <a:miter/>
            <a:headEnd type="none" w="med" len="med"/>
            <a:tailEnd type="none" w="med" len="med"/>
          </a:ln>
        </p:spPr>
      </p:pic>
      <p:sp>
        <p:nvSpPr>
          <p:cNvPr id="12595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a:t>
            </a:r>
            <a:r>
              <a:rPr lang="en-US" altLang="zh-CN" sz="2800" b="1" dirty="0">
                <a:solidFill>
                  <a:srgbClr val="17375E"/>
                </a:solidFill>
              </a:rPr>
              <a:t>	</a:t>
            </a:r>
            <a:r>
              <a:rPr lang="zh-CN" altLang="en-US" sz="2000" b="1" dirty="0">
                <a:solidFill>
                  <a:srgbClr val="17375E"/>
                </a:solidFill>
              </a:rPr>
              <a:t>汇总并提交院系贷款申请（续）</a:t>
            </a:r>
            <a:endParaRPr lang="en-US" altLang="zh-CN" sz="2000" b="1" dirty="0">
              <a:solidFill>
                <a:srgbClr val="17375E"/>
              </a:solidFill>
            </a:endParaRPr>
          </a:p>
        </p:txBody>
      </p:sp>
      <p:sp>
        <p:nvSpPr>
          <p:cNvPr id="125956"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2595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25958" name="组合 18"/>
          <p:cNvGrpSpPr/>
          <p:nvPr/>
        </p:nvGrpSpPr>
        <p:grpSpPr>
          <a:xfrm rot="-1708091">
            <a:off x="862013" y="5010150"/>
            <a:ext cx="288925" cy="396875"/>
            <a:chOff x="4897646" y="4493223"/>
            <a:chExt cx="290198" cy="396728"/>
          </a:xfrm>
        </p:grpSpPr>
        <p:sp>
          <p:nvSpPr>
            <p:cNvPr id="125970" name="Line 7"/>
            <p:cNvSpPr/>
            <p:nvPr/>
          </p:nvSpPr>
          <p:spPr>
            <a:xfrm rot="-1169779" flipV="1">
              <a:off x="5040364" y="4638076"/>
              <a:ext cx="45739" cy="251875"/>
            </a:xfrm>
            <a:prstGeom prst="line">
              <a:avLst/>
            </a:prstGeom>
            <a:ln w="31750" cap="flat" cmpd="sng">
              <a:solidFill>
                <a:srgbClr val="FF0000"/>
              </a:solidFill>
              <a:prstDash val="solid"/>
              <a:headEnd type="none" w="med" len="med"/>
              <a:tailEnd type="stealth" w="lg" len="lg"/>
            </a:ln>
          </p:spPr>
        </p:sp>
        <p:sp>
          <p:nvSpPr>
            <p:cNvPr id="12597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25959" name="组合 14"/>
          <p:cNvGrpSpPr/>
          <p:nvPr/>
        </p:nvGrpSpPr>
        <p:grpSpPr>
          <a:xfrm>
            <a:off x="5222875" y="1920875"/>
            <a:ext cx="2520950" cy="762000"/>
            <a:chOff x="5802323" y="3159125"/>
            <a:chExt cx="2571768" cy="785817"/>
          </a:xfrm>
        </p:grpSpPr>
        <p:sp>
          <p:nvSpPr>
            <p:cNvPr id="125968"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进入提交页面后，用户可以看到本院系的贷款申请详细信息。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25960" name="Line 6"/>
          <p:cNvSpPr/>
          <p:nvPr/>
        </p:nvSpPr>
        <p:spPr>
          <a:xfrm rot="7317938">
            <a:off x="4606925" y="2260600"/>
            <a:ext cx="628650" cy="431800"/>
          </a:xfrm>
          <a:prstGeom prst="line">
            <a:avLst/>
          </a:prstGeom>
          <a:ln w="19050" cap="flat" cmpd="sng">
            <a:solidFill>
              <a:srgbClr val="000066"/>
            </a:solidFill>
            <a:prstDash val="dash"/>
            <a:headEnd type="none" w="med" len="med"/>
            <a:tailEnd type="none" w="med" len="med"/>
          </a:ln>
        </p:spPr>
      </p:sp>
      <p:grpSp>
        <p:nvGrpSpPr>
          <p:cNvPr id="125961" name="组合 33"/>
          <p:cNvGrpSpPr/>
          <p:nvPr/>
        </p:nvGrpSpPr>
        <p:grpSpPr>
          <a:xfrm>
            <a:off x="5219700" y="4149725"/>
            <a:ext cx="2876550" cy="1149350"/>
            <a:chOff x="5715008" y="4516447"/>
            <a:chExt cx="2786082" cy="1065210"/>
          </a:xfrm>
        </p:grpSpPr>
        <p:sp>
          <p:nvSpPr>
            <p:cNvPr id="125966" name="AutoShape 11"/>
            <p:cNvSpPr/>
            <p:nvPr/>
          </p:nvSpPr>
          <p:spPr>
            <a:xfrm>
              <a:off x="5841089" y="4609138"/>
              <a:ext cx="2660001" cy="972519"/>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院系的贷款申请信息提交前，院系经办人可以导入、新增、修改、删除、拒绝、恢复贷款申请信息；提交后，院系经办人就不能再做这些操作了。</a:t>
              </a:r>
              <a:endPar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5715008" y="4516447"/>
              <a:ext cx="270613" cy="269246"/>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25962" name="组合 14"/>
          <p:cNvGrpSpPr/>
          <p:nvPr/>
        </p:nvGrpSpPr>
        <p:grpSpPr>
          <a:xfrm>
            <a:off x="2143125" y="4572000"/>
            <a:ext cx="2520950" cy="762000"/>
            <a:chOff x="5802323" y="3159125"/>
            <a:chExt cx="2571768" cy="785817"/>
          </a:xfrm>
        </p:grpSpPr>
        <p:sp>
          <p:nvSpPr>
            <p:cNvPr id="125964"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点击“提交”按钮，将院系的贷款申请信息提交给院系负责人进行复核。</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25963" name="Line 6"/>
          <p:cNvSpPr/>
          <p:nvPr/>
        </p:nvSpPr>
        <p:spPr>
          <a:xfrm rot="7317938">
            <a:off x="1325563" y="4586288"/>
            <a:ext cx="635000" cy="612775"/>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Picture 2" descr="C:\Users\cd101735\AppData\Roaming\feiq\RichOle\755993899.bmp"/>
          <p:cNvPicPr>
            <a:picLocks noChangeArrowheads="1"/>
          </p:cNvPicPr>
          <p:nvPr/>
        </p:nvPicPr>
        <p:blipFill>
          <a:blip r:embed="rId1"/>
          <a:srcRect/>
          <a:stretch>
            <a:fillRect/>
          </a:stretch>
        </p:blipFill>
        <p:spPr bwMode="auto">
          <a:xfrm>
            <a:off x="431800" y="1619250"/>
            <a:ext cx="8280400" cy="4500563"/>
          </a:xfrm>
          <a:prstGeom prst="rect">
            <a:avLst/>
          </a:prstGeom>
          <a:noFill/>
          <a:ln w="9525">
            <a:solidFill>
              <a:schemeClr val="tx2">
                <a:lumMod val="60000"/>
                <a:lumOff val="40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126979"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a:t>
            </a:r>
            <a:r>
              <a:rPr lang="en-US" altLang="zh-CN" sz="2800" b="1" dirty="0">
                <a:solidFill>
                  <a:srgbClr val="17375E"/>
                </a:solidFill>
              </a:rPr>
              <a:t>	</a:t>
            </a:r>
            <a:r>
              <a:rPr lang="zh-CN" altLang="en-US" sz="2000" b="1" dirty="0">
                <a:solidFill>
                  <a:srgbClr val="17375E"/>
                </a:solidFill>
              </a:rPr>
              <a:t>复核并上报院系贷款申请</a:t>
            </a:r>
            <a:endParaRPr lang="en-US" altLang="zh-CN" sz="2000" b="1" dirty="0">
              <a:solidFill>
                <a:srgbClr val="17375E"/>
              </a:solidFill>
            </a:endParaRPr>
          </a:p>
        </p:txBody>
      </p:sp>
      <p:sp>
        <p:nvSpPr>
          <p:cNvPr id="126980"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2698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操作角色：院系负责人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26982" name="组合 14"/>
          <p:cNvGrpSpPr/>
          <p:nvPr/>
        </p:nvGrpSpPr>
        <p:grpSpPr>
          <a:xfrm>
            <a:off x="450850" y="3143250"/>
            <a:ext cx="2520950" cy="762000"/>
            <a:chOff x="5802323" y="3159125"/>
            <a:chExt cx="2571768" cy="785817"/>
          </a:xfrm>
        </p:grpSpPr>
        <p:sp>
          <p:nvSpPr>
            <p:cNvPr id="126994"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院系负责人登陆系统后，在“我的工作”中，会看到院系经办人提交的本院系的贷款申请信息。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26983" name="Line 6"/>
          <p:cNvSpPr/>
          <p:nvPr/>
        </p:nvSpPr>
        <p:spPr>
          <a:xfrm rot="7317938" flipH="1">
            <a:off x="1011238" y="2743200"/>
            <a:ext cx="144462" cy="669925"/>
          </a:xfrm>
          <a:prstGeom prst="line">
            <a:avLst/>
          </a:prstGeom>
          <a:ln w="19050" cap="flat" cmpd="sng">
            <a:solidFill>
              <a:srgbClr val="000066"/>
            </a:solidFill>
            <a:prstDash val="dash"/>
            <a:headEnd type="none" w="med" len="med"/>
            <a:tailEnd type="none" w="med" len="med"/>
          </a:ln>
        </p:spPr>
      </p:sp>
      <p:grpSp>
        <p:nvGrpSpPr>
          <p:cNvPr id="126984" name="组合 33"/>
          <p:cNvGrpSpPr/>
          <p:nvPr/>
        </p:nvGrpSpPr>
        <p:grpSpPr>
          <a:xfrm>
            <a:off x="4953000" y="4652963"/>
            <a:ext cx="2786063" cy="1152525"/>
            <a:chOff x="5715008" y="4516447"/>
            <a:chExt cx="2786082" cy="1065210"/>
          </a:xfrm>
        </p:grpSpPr>
        <p:sp>
          <p:nvSpPr>
            <p:cNvPr id="30" name="AutoShape 11"/>
            <p:cNvSpPr>
              <a:spLocks noChangeArrowheads="1"/>
            </p:cNvSpPr>
            <p:nvPr/>
          </p:nvSpPr>
          <p:spPr bwMode="auto">
            <a:xfrm>
              <a:off x="5840422" y="4608882"/>
              <a:ext cx="2660668" cy="97277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用户在“我的工作”中直接点击“复核并上报” 超链接，对当前工作进行处理；用户也可以点击“进入”超链接，进入申请与审查功能后，再对工作进行处理。</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26985" name="组合 14"/>
          <p:cNvGrpSpPr/>
          <p:nvPr/>
        </p:nvGrpSpPr>
        <p:grpSpPr>
          <a:xfrm>
            <a:off x="3422650" y="3143250"/>
            <a:ext cx="2520950" cy="762000"/>
            <a:chOff x="5802323" y="3159125"/>
            <a:chExt cx="2571768" cy="785817"/>
          </a:xfrm>
        </p:grpSpPr>
        <p:sp>
          <p:nvSpPr>
            <p:cNvPr id="126990"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用户点击“复核并上报”超链接，系统弹出贷款申请复核页面。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26986" name="Line 6"/>
          <p:cNvSpPr/>
          <p:nvPr/>
        </p:nvSpPr>
        <p:spPr>
          <a:xfrm rot="7317938" flipV="1">
            <a:off x="3227388" y="2940050"/>
            <a:ext cx="114300" cy="492125"/>
          </a:xfrm>
          <a:prstGeom prst="line">
            <a:avLst/>
          </a:prstGeom>
          <a:ln w="19050" cap="flat" cmpd="sng">
            <a:solidFill>
              <a:srgbClr val="000066"/>
            </a:solidFill>
            <a:prstDash val="dash"/>
            <a:headEnd type="none" w="med" len="med"/>
            <a:tailEnd type="none" w="med" len="med"/>
          </a:ln>
        </p:spPr>
      </p:sp>
      <p:grpSp>
        <p:nvGrpSpPr>
          <p:cNvPr id="126987" name="组合 18"/>
          <p:cNvGrpSpPr/>
          <p:nvPr/>
        </p:nvGrpSpPr>
        <p:grpSpPr>
          <a:xfrm rot="-1708091">
            <a:off x="2743200" y="2636838"/>
            <a:ext cx="288925" cy="390525"/>
            <a:chOff x="4897646" y="4493223"/>
            <a:chExt cx="290198" cy="391640"/>
          </a:xfrm>
        </p:grpSpPr>
        <p:sp>
          <p:nvSpPr>
            <p:cNvPr id="126988" name="Line 7"/>
            <p:cNvSpPr/>
            <p:nvPr/>
          </p:nvSpPr>
          <p:spPr>
            <a:xfrm rot="-1169779" flipV="1">
              <a:off x="5039495" y="4638227"/>
              <a:ext cx="45739" cy="246636"/>
            </a:xfrm>
            <a:prstGeom prst="line">
              <a:avLst/>
            </a:prstGeom>
            <a:ln w="31750" cap="flat" cmpd="sng">
              <a:solidFill>
                <a:srgbClr val="FF0000"/>
              </a:solidFill>
              <a:prstDash val="solid"/>
              <a:headEnd type="none" w="med" len="med"/>
              <a:tailEnd type="stealth" w="lg" len="lg"/>
            </a:ln>
          </p:spPr>
        </p:sp>
        <p:sp>
          <p:nvSpPr>
            <p:cNvPr id="12698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8002" name="Picture 24"/>
          <p:cNvPicPr>
            <a:picLocks noChangeAspect="1"/>
          </p:cNvPicPr>
          <p:nvPr/>
        </p:nvPicPr>
        <p:blipFill>
          <a:blip r:embed="rId1"/>
          <a:stretch>
            <a:fillRect/>
          </a:stretch>
        </p:blipFill>
        <p:spPr>
          <a:xfrm>
            <a:off x="500063" y="1676400"/>
            <a:ext cx="5429250" cy="4324350"/>
          </a:xfrm>
          <a:prstGeom prst="rect">
            <a:avLst/>
          </a:prstGeom>
          <a:noFill/>
          <a:ln w="9525" cap="flat" cmpd="sng">
            <a:solidFill>
              <a:schemeClr val="accent1"/>
            </a:solidFill>
            <a:prstDash val="solid"/>
            <a:miter/>
            <a:headEnd type="none" w="med" len="med"/>
            <a:tailEnd type="none" w="med" len="med"/>
          </a:ln>
        </p:spPr>
      </p:pic>
      <p:sp>
        <p:nvSpPr>
          <p:cNvPr id="12800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a:t>
            </a:r>
            <a:r>
              <a:rPr lang="en-US" altLang="zh-CN" sz="2800" b="1" dirty="0">
                <a:solidFill>
                  <a:srgbClr val="17375E"/>
                </a:solidFill>
              </a:rPr>
              <a:t>	</a:t>
            </a:r>
            <a:r>
              <a:rPr lang="zh-CN" altLang="en-US" sz="2000" b="1" dirty="0">
                <a:solidFill>
                  <a:srgbClr val="17375E"/>
                </a:solidFill>
              </a:rPr>
              <a:t>复核并上报院系贷款申请（续）</a:t>
            </a:r>
            <a:endParaRPr lang="en-US" altLang="zh-CN" sz="2000" b="1" dirty="0">
              <a:solidFill>
                <a:srgbClr val="17375E"/>
              </a:solidFill>
            </a:endParaRPr>
          </a:p>
        </p:txBody>
      </p:sp>
      <p:sp>
        <p:nvSpPr>
          <p:cNvPr id="128004"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2800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操作角色：院系负责人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en-US" altLang="zh-CN" sz="1600" dirty="0">
              <a:latin typeface="华文楷体" panose="02010600040101010101" pitchFamily="2" charset="-122"/>
              <a:ea typeface="华文楷体" panose="02010600040101010101" pitchFamily="2" charset="-122"/>
            </a:endParaRPr>
          </a:p>
        </p:txBody>
      </p:sp>
      <p:grpSp>
        <p:nvGrpSpPr>
          <p:cNvPr id="128006" name="组合 18"/>
          <p:cNvGrpSpPr/>
          <p:nvPr/>
        </p:nvGrpSpPr>
        <p:grpSpPr>
          <a:xfrm rot="-1708091">
            <a:off x="862013" y="5724525"/>
            <a:ext cx="288925" cy="396875"/>
            <a:chOff x="4897646" y="4493223"/>
            <a:chExt cx="290198" cy="396728"/>
          </a:xfrm>
        </p:grpSpPr>
        <p:sp>
          <p:nvSpPr>
            <p:cNvPr id="128022" name="Line 7"/>
            <p:cNvSpPr/>
            <p:nvPr/>
          </p:nvSpPr>
          <p:spPr>
            <a:xfrm rot="-1169779" flipV="1">
              <a:off x="5040356" y="4638076"/>
              <a:ext cx="45739" cy="251875"/>
            </a:xfrm>
            <a:prstGeom prst="line">
              <a:avLst/>
            </a:prstGeom>
            <a:ln w="31750" cap="flat" cmpd="sng">
              <a:solidFill>
                <a:srgbClr val="FF0000"/>
              </a:solidFill>
              <a:prstDash val="solid"/>
              <a:headEnd type="none" w="med" len="med"/>
              <a:tailEnd type="stealth" w="lg" len="lg"/>
            </a:ln>
          </p:spPr>
        </p:sp>
        <p:sp>
          <p:nvSpPr>
            <p:cNvPr id="12802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28007" name="组合 14"/>
          <p:cNvGrpSpPr/>
          <p:nvPr/>
        </p:nvGrpSpPr>
        <p:grpSpPr>
          <a:xfrm>
            <a:off x="5511800" y="1916113"/>
            <a:ext cx="2520950" cy="762000"/>
            <a:chOff x="5802323" y="3159125"/>
            <a:chExt cx="2571768" cy="785817"/>
          </a:xfrm>
        </p:grpSpPr>
        <p:sp>
          <p:nvSpPr>
            <p:cNvPr id="128020"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用户进入贷款申请复核页面后，可以看到院系经办人提交的本院系的贷款申请信息。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28008" name="Line 6"/>
          <p:cNvSpPr/>
          <p:nvPr/>
        </p:nvSpPr>
        <p:spPr>
          <a:xfrm rot="7317938" flipH="1" flipV="1">
            <a:off x="4424363" y="2324100"/>
            <a:ext cx="1062037" cy="576263"/>
          </a:xfrm>
          <a:prstGeom prst="line">
            <a:avLst/>
          </a:prstGeom>
          <a:ln w="19050" cap="flat" cmpd="sng">
            <a:solidFill>
              <a:srgbClr val="000066"/>
            </a:solidFill>
            <a:prstDash val="dash"/>
            <a:headEnd type="none" w="med" len="med"/>
            <a:tailEnd type="none" w="med" len="med"/>
          </a:ln>
        </p:spPr>
      </p:sp>
      <p:grpSp>
        <p:nvGrpSpPr>
          <p:cNvPr id="128009" name="组合 33"/>
          <p:cNvGrpSpPr/>
          <p:nvPr/>
        </p:nvGrpSpPr>
        <p:grpSpPr>
          <a:xfrm>
            <a:off x="5511800" y="4652963"/>
            <a:ext cx="2786063" cy="1152525"/>
            <a:chOff x="5715008" y="4516447"/>
            <a:chExt cx="2786082" cy="1065210"/>
          </a:xfrm>
        </p:grpSpPr>
        <p:sp>
          <p:nvSpPr>
            <p:cNvPr id="30" name="AutoShape 11"/>
            <p:cNvSpPr>
              <a:spLocks noChangeArrowheads="1"/>
            </p:cNvSpPr>
            <p:nvPr/>
          </p:nvSpPr>
          <p:spPr bwMode="auto">
            <a:xfrm>
              <a:off x="5840422" y="4608882"/>
              <a:ext cx="2660668" cy="97277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院系负责人只能复核贷款申请信息，不能修改贷款申请信息，院系负责人可以点击“退回”按钮，将本院系的贷款申请信息退回给院系经办人进行修改再提交。</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28010" name="组合 14"/>
          <p:cNvGrpSpPr/>
          <p:nvPr/>
        </p:nvGrpSpPr>
        <p:grpSpPr>
          <a:xfrm>
            <a:off x="2919413" y="4365625"/>
            <a:ext cx="2520950" cy="762000"/>
            <a:chOff x="5802323" y="3159125"/>
            <a:chExt cx="2571768" cy="785817"/>
          </a:xfrm>
        </p:grpSpPr>
        <p:sp>
          <p:nvSpPr>
            <p:cNvPr id="128016"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用户输入处理意见。</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28011" name="Line 6"/>
          <p:cNvSpPr/>
          <p:nvPr/>
        </p:nvSpPr>
        <p:spPr>
          <a:xfrm rot="7317938">
            <a:off x="1849438" y="4521200"/>
            <a:ext cx="931862" cy="863600"/>
          </a:xfrm>
          <a:prstGeom prst="line">
            <a:avLst/>
          </a:prstGeom>
          <a:ln w="19050" cap="flat" cmpd="sng">
            <a:solidFill>
              <a:srgbClr val="000066"/>
            </a:solidFill>
            <a:prstDash val="dash"/>
            <a:headEnd type="none" w="med" len="med"/>
            <a:tailEnd type="none" w="med" len="med"/>
          </a:ln>
        </p:spPr>
      </p:sp>
      <p:grpSp>
        <p:nvGrpSpPr>
          <p:cNvPr id="128012" name="组合 14"/>
          <p:cNvGrpSpPr/>
          <p:nvPr/>
        </p:nvGrpSpPr>
        <p:grpSpPr>
          <a:xfrm>
            <a:off x="2630488" y="5300663"/>
            <a:ext cx="2520950" cy="762000"/>
            <a:chOff x="5802323" y="3159125"/>
            <a:chExt cx="2571768" cy="785817"/>
          </a:xfrm>
        </p:grpSpPr>
        <p:sp>
          <p:nvSpPr>
            <p:cNvPr id="128014"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点击“同意”按钮，将院系的贷款申请信息上报给高校经办人进行审查。</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28013" name="Line 6"/>
          <p:cNvSpPr/>
          <p:nvPr/>
        </p:nvSpPr>
        <p:spPr>
          <a:xfrm rot="7317938">
            <a:off x="1390650" y="5062538"/>
            <a:ext cx="925513" cy="1098550"/>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1074" name="Picture 2" descr="C:\Users\cd101735\AppData\Roaming\feiq\RichOle\3586015041.bmp"/>
          <p:cNvPicPr/>
          <p:nvPr/>
        </p:nvPicPr>
        <p:blipFill>
          <a:blip r:embed="rId1"/>
          <a:stretch>
            <a:fillRect/>
          </a:stretch>
        </p:blipFill>
        <p:spPr>
          <a:xfrm>
            <a:off x="431800" y="1619250"/>
            <a:ext cx="8280400" cy="4500563"/>
          </a:xfrm>
          <a:prstGeom prst="rect">
            <a:avLst/>
          </a:prstGeom>
          <a:noFill/>
          <a:ln w="9525" cap="flat" cmpd="sng">
            <a:solidFill>
              <a:schemeClr val="accent1"/>
            </a:solidFill>
            <a:prstDash val="solid"/>
            <a:miter/>
            <a:headEnd type="none" w="med" len="med"/>
            <a:tailEnd type="none" w="med" len="med"/>
          </a:ln>
        </p:spPr>
      </p:pic>
      <p:sp>
        <p:nvSpPr>
          <p:cNvPr id="131075"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a:t>
            </a:r>
            <a:r>
              <a:rPr lang="en-US" altLang="zh-CN" sz="2800" b="1" dirty="0">
                <a:solidFill>
                  <a:srgbClr val="17375E"/>
                </a:solidFill>
              </a:rPr>
              <a:t>	</a:t>
            </a:r>
            <a:r>
              <a:rPr lang="zh-CN" altLang="en-US" sz="2000" b="1" dirty="0">
                <a:solidFill>
                  <a:srgbClr val="17375E"/>
                </a:solidFill>
              </a:rPr>
              <a:t>审查各院系贷款申请</a:t>
            </a:r>
            <a:endParaRPr lang="en-US" altLang="zh-CN" sz="2000" b="1" dirty="0">
              <a:solidFill>
                <a:srgbClr val="17375E"/>
              </a:solidFill>
            </a:endParaRPr>
          </a:p>
        </p:txBody>
      </p:sp>
      <p:sp>
        <p:nvSpPr>
          <p:cNvPr id="131076"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31077"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31078" name="组合 14"/>
          <p:cNvGrpSpPr/>
          <p:nvPr/>
        </p:nvGrpSpPr>
        <p:grpSpPr>
          <a:xfrm>
            <a:off x="381000" y="2819400"/>
            <a:ext cx="2516505" cy="832485"/>
            <a:chOff x="5646851" y="2766217"/>
            <a:chExt cx="2567233" cy="858505"/>
          </a:xfrm>
        </p:grpSpPr>
        <p:sp>
          <p:nvSpPr>
            <p:cNvPr id="131090" name="AutoShape 5"/>
            <p:cNvSpPr/>
            <p:nvPr/>
          </p:nvSpPr>
          <p:spPr>
            <a:xfrm>
              <a:off x="5768637" y="296496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高校经办人登陆系统后，在“我的工作”中，会看到院系负责人提交的院系贷款申请信息。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646851" y="2766217"/>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31079" name="Line 6"/>
          <p:cNvSpPr/>
          <p:nvPr/>
        </p:nvSpPr>
        <p:spPr>
          <a:xfrm rot="7317938" flipH="1">
            <a:off x="1050608" y="2283460"/>
            <a:ext cx="206375" cy="708025"/>
          </a:xfrm>
          <a:prstGeom prst="line">
            <a:avLst/>
          </a:prstGeom>
          <a:ln w="19050" cap="flat" cmpd="sng">
            <a:solidFill>
              <a:srgbClr val="000066"/>
            </a:solidFill>
            <a:prstDash val="dash"/>
            <a:headEnd type="none" w="med" len="med"/>
            <a:tailEnd type="none" w="med" len="med"/>
          </a:ln>
        </p:spPr>
      </p:sp>
      <p:grpSp>
        <p:nvGrpSpPr>
          <p:cNvPr id="131080" name="组合 33"/>
          <p:cNvGrpSpPr/>
          <p:nvPr/>
        </p:nvGrpSpPr>
        <p:grpSpPr>
          <a:xfrm>
            <a:off x="5940425" y="4652963"/>
            <a:ext cx="2786063" cy="1152525"/>
            <a:chOff x="5715008" y="4516447"/>
            <a:chExt cx="2786082" cy="1065210"/>
          </a:xfrm>
        </p:grpSpPr>
        <p:sp>
          <p:nvSpPr>
            <p:cNvPr id="30" name="AutoShape 11"/>
            <p:cNvSpPr>
              <a:spLocks noChangeArrowheads="1"/>
            </p:cNvSpPr>
            <p:nvPr/>
          </p:nvSpPr>
          <p:spPr bwMode="auto">
            <a:xfrm>
              <a:off x="5840422" y="4608882"/>
              <a:ext cx="2660668" cy="97277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用户在“我的工作”中直接点击“审查” 超链接，对当前工作进行处理；用户也可以点击“进入”超链接，进入申请与审查功能后，再对工作进行处理。</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31081" name="组合 14"/>
          <p:cNvGrpSpPr/>
          <p:nvPr/>
        </p:nvGrpSpPr>
        <p:grpSpPr>
          <a:xfrm>
            <a:off x="4260850" y="3429000"/>
            <a:ext cx="2520950" cy="762000"/>
            <a:chOff x="5802323" y="3159125"/>
            <a:chExt cx="2571768" cy="785817"/>
          </a:xfrm>
        </p:grpSpPr>
        <p:sp>
          <p:nvSpPr>
            <p:cNvPr id="131086"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用户点击“审查”超链接，系统弹出贷款申请审查页面。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31082" name="Line 6"/>
          <p:cNvSpPr/>
          <p:nvPr/>
        </p:nvSpPr>
        <p:spPr>
          <a:xfrm rot="7317938" flipH="1" flipV="1">
            <a:off x="3587750" y="2436813"/>
            <a:ext cx="339725" cy="1720850"/>
          </a:xfrm>
          <a:prstGeom prst="line">
            <a:avLst/>
          </a:prstGeom>
          <a:ln w="19050" cap="flat" cmpd="sng">
            <a:solidFill>
              <a:srgbClr val="000066"/>
            </a:solidFill>
            <a:prstDash val="dash"/>
            <a:headEnd type="none" w="med" len="med"/>
            <a:tailEnd type="none" w="med" len="med"/>
          </a:ln>
        </p:spPr>
      </p:sp>
      <p:grpSp>
        <p:nvGrpSpPr>
          <p:cNvPr id="131083" name="组合 18"/>
          <p:cNvGrpSpPr/>
          <p:nvPr/>
        </p:nvGrpSpPr>
        <p:grpSpPr>
          <a:xfrm rot="-1708091">
            <a:off x="2590800" y="2636838"/>
            <a:ext cx="288925" cy="390525"/>
            <a:chOff x="4897646" y="4493223"/>
            <a:chExt cx="290198" cy="391640"/>
          </a:xfrm>
        </p:grpSpPr>
        <p:sp>
          <p:nvSpPr>
            <p:cNvPr id="131084" name="Line 7"/>
            <p:cNvSpPr/>
            <p:nvPr/>
          </p:nvSpPr>
          <p:spPr>
            <a:xfrm rot="-1169779" flipV="1">
              <a:off x="5039495" y="4638227"/>
              <a:ext cx="45739" cy="246636"/>
            </a:xfrm>
            <a:prstGeom prst="line">
              <a:avLst/>
            </a:prstGeom>
            <a:ln w="31750" cap="flat" cmpd="sng">
              <a:solidFill>
                <a:srgbClr val="FF0000"/>
              </a:solidFill>
              <a:prstDash val="solid"/>
              <a:headEnd type="none" w="med" len="med"/>
              <a:tailEnd type="stealth" w="lg" len="lg"/>
            </a:ln>
          </p:spPr>
        </p:sp>
        <p:sp>
          <p:nvSpPr>
            <p:cNvPr id="13108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2098" name="Picture 24"/>
          <p:cNvPicPr>
            <a:picLocks noChangeAspect="1"/>
          </p:cNvPicPr>
          <p:nvPr/>
        </p:nvPicPr>
        <p:blipFill>
          <a:blip r:embed="rId1"/>
          <a:stretch>
            <a:fillRect/>
          </a:stretch>
        </p:blipFill>
        <p:spPr>
          <a:xfrm>
            <a:off x="500063" y="1676400"/>
            <a:ext cx="5429250" cy="4324350"/>
          </a:xfrm>
          <a:prstGeom prst="rect">
            <a:avLst/>
          </a:prstGeom>
          <a:noFill/>
          <a:ln w="9525" cap="flat" cmpd="sng">
            <a:solidFill>
              <a:schemeClr val="accent1"/>
            </a:solidFill>
            <a:prstDash val="solid"/>
            <a:miter/>
            <a:headEnd type="none" w="med" len="med"/>
            <a:tailEnd type="none" w="med" len="med"/>
          </a:ln>
        </p:spPr>
      </p:pic>
      <p:sp>
        <p:nvSpPr>
          <p:cNvPr id="132099"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000" b="1" dirty="0">
                <a:solidFill>
                  <a:srgbClr val="17375E"/>
                </a:solidFill>
              </a:rPr>
              <a:t>	</a:t>
            </a:r>
            <a:r>
              <a:rPr lang="zh-CN" altLang="en-US" sz="2000" b="1" dirty="0">
                <a:solidFill>
                  <a:srgbClr val="17375E"/>
                </a:solidFill>
              </a:rPr>
              <a:t>审查各院系贷款申请（续）</a:t>
            </a:r>
            <a:endParaRPr lang="en-US" altLang="zh-CN" sz="2000" b="1" dirty="0">
              <a:solidFill>
                <a:srgbClr val="17375E"/>
              </a:solidFill>
            </a:endParaRPr>
          </a:p>
        </p:txBody>
      </p:sp>
      <p:sp>
        <p:nvSpPr>
          <p:cNvPr id="132100"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32101"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32102" name="组合 18"/>
          <p:cNvGrpSpPr/>
          <p:nvPr/>
        </p:nvGrpSpPr>
        <p:grpSpPr>
          <a:xfrm rot="-1708091">
            <a:off x="935038" y="5724525"/>
            <a:ext cx="288925" cy="396875"/>
            <a:chOff x="4897646" y="4493223"/>
            <a:chExt cx="290198" cy="396728"/>
          </a:xfrm>
        </p:grpSpPr>
        <p:sp>
          <p:nvSpPr>
            <p:cNvPr id="132118" name="Line 7"/>
            <p:cNvSpPr/>
            <p:nvPr/>
          </p:nvSpPr>
          <p:spPr>
            <a:xfrm rot="-1169779" flipV="1">
              <a:off x="5040356" y="4638076"/>
              <a:ext cx="45739" cy="251875"/>
            </a:xfrm>
            <a:prstGeom prst="line">
              <a:avLst/>
            </a:prstGeom>
            <a:ln w="31750" cap="flat" cmpd="sng">
              <a:solidFill>
                <a:srgbClr val="FF0000"/>
              </a:solidFill>
              <a:prstDash val="solid"/>
              <a:headEnd type="none" w="med" len="med"/>
              <a:tailEnd type="stealth" w="lg" len="lg"/>
            </a:ln>
          </p:spPr>
        </p:sp>
        <p:sp>
          <p:nvSpPr>
            <p:cNvPr id="13211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32103" name="组合 14"/>
          <p:cNvGrpSpPr/>
          <p:nvPr/>
        </p:nvGrpSpPr>
        <p:grpSpPr>
          <a:xfrm>
            <a:off x="5583238" y="1916113"/>
            <a:ext cx="2520950" cy="762000"/>
            <a:chOff x="5802323" y="3159125"/>
            <a:chExt cx="2571768" cy="785817"/>
          </a:xfrm>
        </p:grpSpPr>
        <p:sp>
          <p:nvSpPr>
            <p:cNvPr id="132116"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用户进入贷款申请审查页面后，可以看到院系负责人提交的院系贷款申请信息。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456"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32104" name="Line 6"/>
          <p:cNvSpPr/>
          <p:nvPr/>
        </p:nvSpPr>
        <p:spPr>
          <a:xfrm rot="7317938" flipH="1" flipV="1">
            <a:off x="4702175" y="2266950"/>
            <a:ext cx="892175" cy="612775"/>
          </a:xfrm>
          <a:prstGeom prst="line">
            <a:avLst/>
          </a:prstGeom>
          <a:ln w="19050" cap="flat" cmpd="sng">
            <a:solidFill>
              <a:srgbClr val="000066"/>
            </a:solidFill>
            <a:prstDash val="dash"/>
            <a:headEnd type="none" w="med" len="med"/>
            <a:tailEnd type="none" w="med" len="med"/>
          </a:ln>
        </p:spPr>
      </p:sp>
      <p:grpSp>
        <p:nvGrpSpPr>
          <p:cNvPr id="132105" name="组合 33"/>
          <p:cNvGrpSpPr/>
          <p:nvPr/>
        </p:nvGrpSpPr>
        <p:grpSpPr>
          <a:xfrm>
            <a:off x="5583238" y="4652963"/>
            <a:ext cx="2786062" cy="1152525"/>
            <a:chOff x="5715008" y="4516447"/>
            <a:chExt cx="2786082" cy="1065210"/>
          </a:xfrm>
        </p:grpSpPr>
        <p:sp>
          <p:nvSpPr>
            <p:cNvPr id="30" name="AutoShape 11"/>
            <p:cNvSpPr>
              <a:spLocks noChangeArrowheads="1"/>
            </p:cNvSpPr>
            <p:nvPr/>
          </p:nvSpPr>
          <p:spPr bwMode="auto">
            <a:xfrm>
              <a:off x="5840421" y="4608882"/>
              <a:ext cx="2660669" cy="97277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高校经办人可以点击“退回”按钮，将院系的贷款申请信息退回给院系负责人，由院系修改再提交。</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33" name="Oval 10"/>
            <p:cNvSpPr>
              <a:spLocks noChangeArrowheads="1"/>
            </p:cNvSpPr>
            <p:nvPr/>
          </p:nvSpPr>
          <p:spPr bwMode="auto">
            <a:xfrm>
              <a:off x="5715008" y="4516447"/>
              <a:ext cx="269877" cy="269971"/>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132106" name="组合 14"/>
          <p:cNvGrpSpPr/>
          <p:nvPr/>
        </p:nvGrpSpPr>
        <p:grpSpPr>
          <a:xfrm>
            <a:off x="2990850" y="4365625"/>
            <a:ext cx="2520950" cy="762000"/>
            <a:chOff x="5802323" y="3159125"/>
            <a:chExt cx="2571768" cy="785817"/>
          </a:xfrm>
        </p:grpSpPr>
        <p:sp>
          <p:nvSpPr>
            <p:cNvPr id="132112"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用户输入处理意见。</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6" name="Oval 10"/>
            <p:cNvSpPr>
              <a:spLocks noChangeArrowheads="1"/>
            </p:cNvSpPr>
            <p:nvPr/>
          </p:nvSpPr>
          <p:spPr bwMode="auto">
            <a:xfrm>
              <a:off x="5802323" y="3159125"/>
              <a:ext cx="270457"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32107" name="Line 6"/>
          <p:cNvSpPr/>
          <p:nvPr/>
        </p:nvSpPr>
        <p:spPr>
          <a:xfrm rot="7317938">
            <a:off x="1920875" y="4521200"/>
            <a:ext cx="931863" cy="863600"/>
          </a:xfrm>
          <a:prstGeom prst="line">
            <a:avLst/>
          </a:prstGeom>
          <a:ln w="19050" cap="flat" cmpd="sng">
            <a:solidFill>
              <a:srgbClr val="000066"/>
            </a:solidFill>
            <a:prstDash val="dash"/>
            <a:headEnd type="none" w="med" len="med"/>
            <a:tailEnd type="none" w="med" len="med"/>
          </a:ln>
        </p:spPr>
      </p:sp>
      <p:grpSp>
        <p:nvGrpSpPr>
          <p:cNvPr id="132108" name="组合 14"/>
          <p:cNvGrpSpPr/>
          <p:nvPr/>
        </p:nvGrpSpPr>
        <p:grpSpPr>
          <a:xfrm>
            <a:off x="2701925" y="5300663"/>
            <a:ext cx="2520950" cy="762000"/>
            <a:chOff x="5802323" y="3159125"/>
            <a:chExt cx="2571768" cy="785817"/>
          </a:xfrm>
        </p:grpSpPr>
        <p:sp>
          <p:nvSpPr>
            <p:cNvPr id="132110" name="AutoShape 5"/>
            <p:cNvSpPr/>
            <p:nvPr/>
          </p:nvSpPr>
          <p:spPr>
            <a:xfrm>
              <a:off x="5928644" y="3285183"/>
              <a:ext cx="2445447" cy="65975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点击“同意”按钮，审查同意院系的贷款申请信息。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7" name="Oval 10"/>
            <p:cNvSpPr>
              <a:spLocks noChangeArrowheads="1"/>
            </p:cNvSpPr>
            <p:nvPr/>
          </p:nvSpPr>
          <p:spPr bwMode="auto">
            <a:xfrm>
              <a:off x="5802323" y="3159125"/>
              <a:ext cx="270457" cy="27012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32109" name="Line 6"/>
          <p:cNvSpPr/>
          <p:nvPr/>
        </p:nvSpPr>
        <p:spPr>
          <a:xfrm rot="7317938">
            <a:off x="1462088" y="5062538"/>
            <a:ext cx="925512" cy="1098550"/>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22" name="Picture 2" descr="C:\Users\cd101735\AppData\Roaming\feiq\RichOle\3214960874.bmp"/>
          <p:cNvPicPr/>
          <p:nvPr/>
        </p:nvPicPr>
        <p:blipFill>
          <a:blip r:embed="rId1"/>
          <a:stretch>
            <a:fillRect/>
          </a:stretch>
        </p:blipFill>
        <p:spPr>
          <a:xfrm>
            <a:off x="431800" y="1619250"/>
            <a:ext cx="8280400" cy="4500563"/>
          </a:xfrm>
          <a:prstGeom prst="rect">
            <a:avLst/>
          </a:prstGeom>
          <a:noFill/>
          <a:ln w="9525" cap="flat" cmpd="sng">
            <a:solidFill>
              <a:schemeClr val="accent1"/>
            </a:solidFill>
            <a:prstDash val="solid"/>
            <a:miter/>
            <a:headEnd type="none" w="med" len="med"/>
            <a:tailEnd type="none" w="med" len="med"/>
          </a:ln>
        </p:spPr>
      </p:pic>
      <p:sp>
        <p:nvSpPr>
          <p:cNvPr id="13312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 </a:t>
            </a:r>
            <a:r>
              <a:rPr lang="en-US" altLang="zh-CN" sz="2000" b="1" dirty="0">
                <a:solidFill>
                  <a:srgbClr val="17375E"/>
                </a:solidFill>
              </a:rPr>
              <a:t>	</a:t>
            </a:r>
            <a:r>
              <a:rPr lang="zh-CN" altLang="en-US" sz="2000" b="1" dirty="0">
                <a:solidFill>
                  <a:srgbClr val="17375E"/>
                </a:solidFill>
              </a:rPr>
              <a:t>录入学生贷款申请</a:t>
            </a:r>
            <a:endParaRPr lang="en-US" altLang="zh-CN"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
        <p:nvSpPr>
          <p:cNvPr id="133125"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sp>
        <p:nvSpPr>
          <p:cNvPr id="133126" name="Line 6"/>
          <p:cNvSpPr/>
          <p:nvPr/>
        </p:nvSpPr>
        <p:spPr>
          <a:xfrm rot="7317938">
            <a:off x="2189163" y="2676525"/>
            <a:ext cx="82550" cy="1884363"/>
          </a:xfrm>
          <a:prstGeom prst="line">
            <a:avLst/>
          </a:prstGeom>
          <a:ln w="19050" cap="flat" cmpd="sng">
            <a:solidFill>
              <a:srgbClr val="000066"/>
            </a:solidFill>
            <a:prstDash val="dash"/>
            <a:headEnd type="none" w="med" len="med"/>
            <a:tailEnd type="none" w="med" len="med"/>
          </a:ln>
        </p:spPr>
      </p:sp>
      <p:sp>
        <p:nvSpPr>
          <p:cNvPr id="133127" name="AutoShape 5"/>
          <p:cNvSpPr/>
          <p:nvPr/>
        </p:nvSpPr>
        <p:spPr>
          <a:xfrm>
            <a:off x="2960688" y="3786188"/>
            <a:ext cx="2397125" cy="63976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项目名称”超链接，进入贷款申请明细页面。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grpSp>
        <p:nvGrpSpPr>
          <p:cNvPr id="133128" name="组合 33"/>
          <p:cNvGrpSpPr/>
          <p:nvPr/>
        </p:nvGrpSpPr>
        <p:grpSpPr>
          <a:xfrm>
            <a:off x="6000750" y="4714875"/>
            <a:ext cx="2643188" cy="1000125"/>
            <a:chOff x="5715008" y="4516447"/>
            <a:chExt cx="2786082" cy="1065210"/>
          </a:xfrm>
        </p:grpSpPr>
        <p:sp>
          <p:nvSpPr>
            <p:cNvPr id="15" name="AutoShape 11"/>
            <p:cNvSpPr>
              <a:spLocks noChangeArrowheads="1"/>
            </p:cNvSpPr>
            <p:nvPr/>
          </p:nvSpPr>
          <p:spPr bwMode="auto">
            <a:xfrm>
              <a:off x="5840508" y="4609442"/>
              <a:ext cx="2660582" cy="972215"/>
            </a:xfrm>
            <a:prstGeom prst="flowChartAlternateProcess">
              <a:avLst/>
            </a:prstGeom>
            <a:solidFill>
              <a:srgbClr val="CCFF99"/>
            </a:solidFill>
            <a:ln w="9525">
              <a:noFill/>
              <a:miter lim="800000"/>
            </a:ln>
            <a:effectLst>
              <a:outerShdw dist="17961" dir="2700000" algn="ctr" rotWithShape="0">
                <a:srgbClr val="CCFF99">
                  <a:gamma/>
                  <a:shade val="60000"/>
                  <a:invGamma/>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rPr>
                <a:t>院系负责人复核上报后，高校经办人可以导入、新增、修改、删除、拒绝、恢复、退回操作学生贷款申请信息。</a:t>
              </a:r>
              <a:endParaRPr kumimoji="0" lang="zh-CN" altLang="en-US" sz="1200" b="0" i="0" u="none" strike="noStrike" kern="1200" cap="none" spc="0" normalizeH="0" baseline="0" noProof="0" dirty="0">
                <a:ln>
                  <a:noFill/>
                </a:ln>
                <a:solidFill>
                  <a:schemeClr val="tx1"/>
                </a:solidFill>
                <a:effectLst/>
                <a:uLnTx/>
                <a:uFillTx/>
                <a:latin typeface="+mn-lt"/>
                <a:ea typeface="华文楷体" panose="02010600040101010101" pitchFamily="2" charset="-122"/>
                <a:cs typeface="+mn-cs"/>
                <a:sym typeface="Arial" panose="020B0604020202020204" pitchFamily="34" charset="0"/>
              </a:endParaRPr>
            </a:p>
          </p:txBody>
        </p:sp>
        <p:sp>
          <p:nvSpPr>
            <p:cNvPr id="18" name="Oval 10"/>
            <p:cNvSpPr>
              <a:spLocks noChangeArrowheads="1"/>
            </p:cNvSpPr>
            <p:nvPr/>
          </p:nvSpPr>
          <p:spPr bwMode="auto">
            <a:xfrm>
              <a:off x="5715008" y="4516447"/>
              <a:ext cx="269405" cy="270530"/>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4146" name="Picture 2" descr="C:\Users\cd101735\AppData\Roaming\feiq\RichOle\927408972.bmp"/>
          <p:cNvPicPr/>
          <p:nvPr/>
        </p:nvPicPr>
        <p:blipFill>
          <a:blip r:embed="rId1"/>
          <a:stretch>
            <a:fillRect/>
          </a:stretch>
        </p:blipFill>
        <p:spPr>
          <a:xfrm>
            <a:off x="482600" y="1619250"/>
            <a:ext cx="8280400" cy="4500563"/>
          </a:xfrm>
          <a:prstGeom prst="rect">
            <a:avLst/>
          </a:prstGeom>
          <a:noFill/>
          <a:ln w="9525" cap="flat" cmpd="sng">
            <a:solidFill>
              <a:schemeClr val="accent1"/>
            </a:solidFill>
            <a:prstDash val="solid"/>
            <a:miter/>
            <a:headEnd type="none" w="med" len="med"/>
            <a:tailEnd type="none" w="med" len="med"/>
          </a:ln>
        </p:spPr>
      </p:pic>
      <p:sp>
        <p:nvSpPr>
          <p:cNvPr id="134147"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申请与审查</a:t>
            </a:r>
            <a:r>
              <a:rPr lang="en-US" altLang="zh-CN" sz="2800" b="1" dirty="0">
                <a:solidFill>
                  <a:srgbClr val="17375E"/>
                </a:solidFill>
              </a:rPr>
              <a:t>	</a:t>
            </a:r>
            <a:r>
              <a:rPr lang="zh-CN" altLang="en-US" sz="2000" b="1" dirty="0">
                <a:solidFill>
                  <a:srgbClr val="17375E"/>
                </a:solidFill>
              </a:rPr>
              <a:t>录入学生贷款申请</a:t>
            </a:r>
            <a:endParaRPr lang="en-US" altLang="zh-CN"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
        <p:nvSpPr>
          <p:cNvPr id="134149" name="文本占位符 22"/>
          <p:cNvSpPr>
            <a:spLocks noGrp="1"/>
          </p:cNvSpPr>
          <p:nvPr>
            <p:ph type="body" sz="quarter"/>
          </p:nvPr>
        </p:nvSpPr>
        <p:spPr>
          <a:xfrm>
            <a:off x="500063" y="1000125"/>
            <a:ext cx="8215312" cy="642938"/>
          </a:xfrm>
        </p:spPr>
        <p:txBody>
          <a:bodyPr vert="horz" wrap="square" lIns="91440" tIns="45720" rIns="91440" bIns="45720" anchor="t" anchorCtr="0"/>
          <a:lstStyle>
            <a:lvl1pPr lvl="0">
              <a:buClrTx/>
              <a:buSzTx/>
              <a:buFont typeface="Arial" panose="020B0604020202020204" pitchFamily="34" charset="0"/>
              <a:defRPr sz="2400"/>
            </a:lvl1pPr>
            <a:lvl2pPr lvl="1">
              <a:buClrTx/>
              <a:buSzTx/>
              <a:buFont typeface="Arial" panose="020B0604020202020204" pitchFamily="34" charset="0"/>
              <a:defRPr sz="2000"/>
            </a:lvl2pPr>
            <a:lvl3pPr lvl="2">
              <a:buClrTx/>
              <a:buSzTx/>
              <a:buFont typeface="Arial" panose="020B0604020202020204" pitchFamily="34" charset="0"/>
              <a:defRPr sz="1800"/>
            </a:lvl3pPr>
            <a:lvl4pPr lvl="3">
              <a:buClrTx/>
              <a:buSzTx/>
              <a:buFont typeface="Arial" panose="020B0604020202020204" pitchFamily="34" charset="0"/>
              <a:defRPr sz="1600"/>
            </a:lvl4pPr>
            <a:lvl5pPr lvl="4">
              <a:buClrTx/>
              <a:buSzTx/>
              <a:buFont typeface="Arial" panose="020B0604020202020204" pitchFamily="34" charset="0"/>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操作角色：高校经办人</a:t>
            </a:r>
            <a:endParaRPr lang="en-US" altLang="zh-CN"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访问路径：贷前管理→申请与审查</a:t>
            </a:r>
            <a:endParaRPr lang="zh-CN" altLang="en-US" sz="1600" dirty="0">
              <a:latin typeface="华文楷体" panose="02010600040101010101" pitchFamily="2" charset="-122"/>
              <a:ea typeface="华文楷体" panose="02010600040101010101" pitchFamily="2" charset="-122"/>
            </a:endParaRPr>
          </a:p>
        </p:txBody>
      </p:sp>
      <p:grpSp>
        <p:nvGrpSpPr>
          <p:cNvPr id="134150" name="组合 18"/>
          <p:cNvGrpSpPr/>
          <p:nvPr/>
        </p:nvGrpSpPr>
        <p:grpSpPr>
          <a:xfrm rot="-2589287">
            <a:off x="1171575" y="5848350"/>
            <a:ext cx="290513" cy="422275"/>
            <a:chOff x="4897646" y="4493223"/>
            <a:chExt cx="290198" cy="422004"/>
          </a:xfrm>
        </p:grpSpPr>
        <p:sp>
          <p:nvSpPr>
            <p:cNvPr id="134159" name="Line 7"/>
            <p:cNvSpPr/>
            <p:nvPr/>
          </p:nvSpPr>
          <p:spPr>
            <a:xfrm rot="-1169779" flipV="1">
              <a:off x="4999814" y="4645038"/>
              <a:ext cx="90633" cy="270189"/>
            </a:xfrm>
            <a:prstGeom prst="line">
              <a:avLst/>
            </a:prstGeom>
            <a:ln w="31750" cap="flat" cmpd="sng">
              <a:solidFill>
                <a:srgbClr val="FF0000"/>
              </a:solidFill>
              <a:prstDash val="solid"/>
              <a:headEnd type="none" w="med" len="med"/>
              <a:tailEnd type="stealth" w="lg" len="lg"/>
            </a:ln>
          </p:spPr>
        </p:sp>
        <p:sp>
          <p:nvSpPr>
            <p:cNvPr id="13416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34151" name="Line 6"/>
          <p:cNvSpPr/>
          <p:nvPr/>
        </p:nvSpPr>
        <p:spPr>
          <a:xfrm rot="7317938">
            <a:off x="1358900" y="5280025"/>
            <a:ext cx="1082675" cy="233363"/>
          </a:xfrm>
          <a:prstGeom prst="line">
            <a:avLst/>
          </a:prstGeom>
          <a:ln w="19050" cap="flat" cmpd="sng">
            <a:solidFill>
              <a:srgbClr val="000066"/>
            </a:solidFill>
            <a:prstDash val="dash"/>
            <a:headEnd type="none" w="med" len="med"/>
            <a:tailEnd type="none" w="med" len="med"/>
          </a:ln>
        </p:spPr>
      </p:sp>
      <p:grpSp>
        <p:nvGrpSpPr>
          <p:cNvPr id="134152" name="组合 14"/>
          <p:cNvGrpSpPr/>
          <p:nvPr/>
        </p:nvGrpSpPr>
        <p:grpSpPr>
          <a:xfrm>
            <a:off x="2265363" y="4508500"/>
            <a:ext cx="2520950" cy="762000"/>
            <a:chOff x="5802323" y="3159125"/>
            <a:chExt cx="2571768" cy="785817"/>
          </a:xfrm>
        </p:grpSpPr>
        <p:sp>
          <p:nvSpPr>
            <p:cNvPr id="134157" name="AutoShape 5"/>
            <p:cNvSpPr/>
            <p:nvPr/>
          </p:nvSpPr>
          <p:spPr>
            <a:xfrm>
              <a:off x="5928644" y="3285184"/>
              <a:ext cx="2445447" cy="659758"/>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新增”按钮，系统弹出贷款申请录入页面。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70456" cy="27012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34153" name="组合 14"/>
          <p:cNvGrpSpPr/>
          <p:nvPr/>
        </p:nvGrpSpPr>
        <p:grpSpPr>
          <a:xfrm>
            <a:off x="2667000" y="3167063"/>
            <a:ext cx="2428875" cy="642937"/>
            <a:chOff x="5802323" y="3159125"/>
            <a:chExt cx="2571768" cy="663038"/>
          </a:xfrm>
        </p:grpSpPr>
        <p:sp>
          <p:nvSpPr>
            <p:cNvPr id="134155" name="AutoShape 5"/>
            <p:cNvSpPr/>
            <p:nvPr/>
          </p:nvSpPr>
          <p:spPr>
            <a:xfrm>
              <a:off x="5928390" y="3285184"/>
              <a:ext cx="2445701" cy="53697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用户进入贷款申请明细页面。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8" name="Oval 10"/>
            <p:cNvSpPr>
              <a:spLocks noChangeArrowheads="1"/>
            </p:cNvSpPr>
            <p:nvPr/>
          </p:nvSpPr>
          <p:spPr bwMode="auto">
            <a:xfrm>
              <a:off x="5802323" y="3159125"/>
              <a:ext cx="270624" cy="271764"/>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134154" name="Line 6"/>
          <p:cNvSpPr/>
          <p:nvPr/>
        </p:nvSpPr>
        <p:spPr>
          <a:xfrm rot="7317938">
            <a:off x="2366963" y="1762125"/>
            <a:ext cx="501650" cy="2287588"/>
          </a:xfrm>
          <a:prstGeom prst="line">
            <a:avLst/>
          </a:prstGeom>
          <a:ln w="19050" cap="flat" cmpd="sng">
            <a:solidFill>
              <a:srgbClr val="000066"/>
            </a:solidFill>
            <a:prstDash val="dash"/>
            <a:headEnd type="none" w="med" len="med"/>
            <a:tailEnd type="none" w="med" len="med"/>
          </a:ln>
        </p:spPr>
      </p:sp>
    </p:spTree>
  </p:cSld>
  <p:clrMapOvr>
    <a:masterClrMapping/>
  </p:clrMapOvr>
</p:sld>
</file>

<file path=ppt/tags/tag1.xml><?xml version="1.0" encoding="utf-8"?>
<p:tagLst xmlns:p="http://schemas.openxmlformats.org/presentationml/2006/main">
  <p:tag name="KSO_WPP_MARK_KEY" val="22d4dbfd-cb71-48ee-ac5f-de526fc96781"/>
</p:tagLst>
</file>

<file path=ppt/theme/theme1.xml><?xml version="1.0" encoding="utf-8"?>
<a:theme xmlns:a="http://schemas.openxmlformats.org/drawingml/2006/main" name="2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336699"/>
        </a:solidFill>
        <a:ln w="31750" cap="flat" cmpd="sng" algn="ctr">
          <a:noFill/>
          <a:prstDash val="solid"/>
          <a:round/>
          <a:headEnd type="none" w="med" len="med"/>
          <a:tailEnd type="none" w="med" len="med"/>
        </a:ln>
        <a:effectLst>
          <a:outerShdw dist="45791" dir="3378596" algn="ctr" rotWithShape="0">
            <a:schemeClr val="bg2"/>
          </a:outerShdw>
        </a:effectLst>
      </a:spPr>
      <a:bodyPr vert="horz" wrap="square" lIns="0" tIns="0" rIns="0" bIns="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rgbClr val="336699"/>
        </a:solidFill>
        <a:ln w="31750" cap="flat" cmpd="sng" algn="ctr">
          <a:noFill/>
          <a:prstDash val="solid"/>
          <a:round/>
          <a:headEnd type="none" w="med" len="med"/>
          <a:tailEnd type="none" w="med" len="med"/>
        </a:ln>
        <a:effectLst>
          <a:outerShdw dist="45791" dir="3378596" algn="ctr" rotWithShape="0">
            <a:schemeClr val="bg2"/>
          </a:outerShdw>
        </a:effectLst>
      </a:spPr>
      <a:bodyPr vert="horz" wrap="square" lIns="0" tIns="0" rIns="0" bIns="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336699"/>
        </a:solidFill>
        <a:ln w="31750" cap="flat" cmpd="sng" algn="ctr">
          <a:noFill/>
          <a:prstDash val="solid"/>
          <a:round/>
          <a:headEnd type="none" w="med" len="med"/>
          <a:tailEnd type="none" w="med" len="med"/>
        </a:ln>
        <a:effectLst>
          <a:outerShdw dist="45791" dir="3378596" algn="ctr" rotWithShape="0">
            <a:schemeClr val="bg2"/>
          </a:outerShdw>
        </a:effectLst>
      </a:spPr>
      <a:bodyPr vert="horz" wrap="square" lIns="0" tIns="0" rIns="0" bIns="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rgbClr val="336699"/>
        </a:solidFill>
        <a:ln w="31750" cap="flat" cmpd="sng" algn="ctr">
          <a:noFill/>
          <a:prstDash val="solid"/>
          <a:round/>
          <a:headEnd type="none" w="med" len="med"/>
          <a:tailEnd type="none" w="med" len="med"/>
        </a:ln>
        <a:effectLst>
          <a:outerShdw dist="45791" dir="3378596" algn="ctr" rotWithShape="0">
            <a:schemeClr val="bg2"/>
          </a:outerShdw>
        </a:effectLst>
      </a:spPr>
      <a:bodyPr vert="horz" wrap="square" lIns="0" tIns="0" rIns="0" bIns="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0.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1.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2.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3.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4.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5.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6.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7.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8.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9.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0.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1.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2.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3.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4.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5.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6.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7.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8.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9.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0.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1.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2.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3.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4.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5.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6.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7.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8.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9.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4.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40.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41.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42.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43.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44.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45.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5.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6.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7.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8.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9.xml><?xml version="1.0" encoding="utf-8"?>
<a:themeOverride xmlns:a="http://schemas.openxmlformats.org/drawingml/2006/main">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17553</Words>
  <Application>WPS 演示</Application>
  <PresentationFormat>全屏显示(4:3)</PresentationFormat>
  <Paragraphs>2882</Paragraphs>
  <Slides>172</Slides>
  <Notes>474</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172</vt:i4>
      </vt:variant>
    </vt:vector>
  </HeadingPairs>
  <TitlesOfParts>
    <vt:vector size="183" baseType="lpstr">
      <vt:lpstr>Arial</vt:lpstr>
      <vt:lpstr>宋体</vt:lpstr>
      <vt:lpstr>Wingdings</vt:lpstr>
      <vt:lpstr>Calibri</vt:lpstr>
      <vt:lpstr>华文楷体</vt:lpstr>
      <vt:lpstr>Verdana</vt:lpstr>
      <vt:lpstr>微软雅黑</vt:lpstr>
      <vt:lpstr>Arial Unicode MS</vt:lpstr>
      <vt:lpstr>幼圆</vt:lpstr>
      <vt:lpstr>2_Office 主题</vt:lpstr>
      <vt:lpstr>1_Office 主题</vt:lpstr>
      <vt:lpstr>国家开发银行高校助学贷款  高校和院系用户培训</vt:lpstr>
      <vt:lpstr>PowerPoint 演示文稿</vt:lpstr>
      <vt:lpstr>高校常用功能</vt:lpstr>
      <vt:lpstr>登录</vt:lpstr>
      <vt:lpstr>系统用户与功能关系　（系统管理）</vt:lpstr>
      <vt:lpstr>1.用户管理　新增</vt:lpstr>
      <vt:lpstr>1.用户管理　新增（续）</vt:lpstr>
      <vt:lpstr>1.用户管理　修改</vt:lpstr>
      <vt:lpstr>1.用户管理　修改（续）</vt:lpstr>
      <vt:lpstr>1.用户管理　删除</vt:lpstr>
      <vt:lpstr>1.用户管理　重置密码</vt:lpstr>
      <vt:lpstr>1.用户管理　新增</vt:lpstr>
      <vt:lpstr>1.用户管理　新增（续）</vt:lpstr>
      <vt:lpstr>1.用户管理　重置密码</vt:lpstr>
      <vt:lpstr>系统用户与功能关系　（系统管理）</vt:lpstr>
      <vt:lpstr>院系管理　新增</vt:lpstr>
      <vt:lpstr>院系管理　新增（续）</vt:lpstr>
      <vt:lpstr>院系管理　修改</vt:lpstr>
      <vt:lpstr>院系管理　修改（续）</vt:lpstr>
      <vt:lpstr>院系管理　删除</vt:lpstr>
      <vt:lpstr>系统用户与功能关系　（系统管理）</vt:lpstr>
      <vt:lpstr>2.专业管理　新增</vt:lpstr>
      <vt:lpstr>2.专业管理　新增（续）</vt:lpstr>
      <vt:lpstr>2.专业管理　修改</vt:lpstr>
      <vt:lpstr>2.专业管理　修改（续）</vt:lpstr>
      <vt:lpstr>2.专业管理　删除</vt:lpstr>
      <vt:lpstr>系统用户与功能关系　（系统管理）</vt:lpstr>
      <vt:lpstr>3.班级管理　新增</vt:lpstr>
      <vt:lpstr>3.班级管理　新增（续）</vt:lpstr>
      <vt:lpstr>3.班级管理　修改</vt:lpstr>
      <vt:lpstr>3.班级管理　修改（续）</vt:lpstr>
      <vt:lpstr>班级管理　修改（续）</vt:lpstr>
      <vt:lpstr>3.班级管理　删除</vt:lpstr>
      <vt:lpstr>3.班级管理　下载班级信息Excel模板</vt:lpstr>
      <vt:lpstr>3.班级管理　导入</vt:lpstr>
      <vt:lpstr>3.班级管理　导入（续）</vt:lpstr>
      <vt:lpstr>系统用户与功能关系　（学生管理）</vt:lpstr>
      <vt:lpstr>基本信息管理　查询</vt:lpstr>
      <vt:lpstr>基本信息管理　新增</vt:lpstr>
      <vt:lpstr>基本信息管理　新增（续）</vt:lpstr>
      <vt:lpstr>基本信息管理　修改</vt:lpstr>
      <vt:lpstr>基本信息管理　修改（续）</vt:lpstr>
      <vt:lpstr>基本信息管理　删除</vt:lpstr>
      <vt:lpstr>基本信息管理　批量确认变更</vt:lpstr>
      <vt:lpstr>基本信息管理　批量确认变更（续）</vt:lpstr>
      <vt:lpstr>基本信息管理　批量确认变更（续）</vt:lpstr>
      <vt:lpstr>基本信息管理　批量确认变更（续）</vt:lpstr>
      <vt:lpstr>基本信息管理　重置密码</vt:lpstr>
      <vt:lpstr>基本信息管理     在线注册名单</vt:lpstr>
      <vt:lpstr>基本信息管理     在线注册名单—删除</vt:lpstr>
      <vt:lpstr>基本信息管理     在线注册名单—重置密码</vt:lpstr>
      <vt:lpstr>基本信息管理　历史信息查询</vt:lpstr>
      <vt:lpstr>基本信息管理　历史信息查询（续）</vt:lpstr>
      <vt:lpstr>系统用户与功能关系　（学生管理）</vt:lpstr>
      <vt:lpstr>就学信息变更　新增</vt:lpstr>
      <vt:lpstr>就学信息变更　新增（续）</vt:lpstr>
      <vt:lpstr>就学信息变更　新增（续）</vt:lpstr>
      <vt:lpstr>就学信息变更　删除</vt:lpstr>
      <vt:lpstr>系统用户与功能关系　（学生管理）</vt:lpstr>
      <vt:lpstr>身份信息变更　新增</vt:lpstr>
      <vt:lpstr>身份信息变更　新增（续）</vt:lpstr>
      <vt:lpstr>身份信息变更　修改</vt:lpstr>
      <vt:lpstr>身份信息变更　修改（续）</vt:lpstr>
      <vt:lpstr>身份信息变更　删除</vt:lpstr>
      <vt:lpstr>身份信息变更　提交</vt:lpstr>
      <vt:lpstr>身份信息变更　提交（续）</vt:lpstr>
      <vt:lpstr>身份信息变更　复核</vt:lpstr>
      <vt:lpstr>身份信息变更　复核</vt:lpstr>
      <vt:lpstr>身份信息变更　复核（续）</vt:lpstr>
      <vt:lpstr>系统用户与功能关系　（贷前管理）</vt:lpstr>
      <vt:lpstr>1.贷款规模  （1）录入院系贷款规模</vt:lpstr>
      <vt:lpstr>1.贷款规模  （1）录入院系贷款规模（续）</vt:lpstr>
      <vt:lpstr>1.贷款规模  （2）提交院系贷款规模</vt:lpstr>
      <vt:lpstr>1.贷款规模  （2）提交院系贷款规模（续）</vt:lpstr>
      <vt:lpstr>1.贷款规模 （3）复核并上报院系贷款规模</vt:lpstr>
      <vt:lpstr>1.贷款规模 （3）复核并上报院系贷款规模（续）</vt:lpstr>
      <vt:lpstr>1.贷款规模 （4）审查各院系贷款规模</vt:lpstr>
      <vt:lpstr>1.贷款规模 （4）审查各院系贷款规模（续）</vt:lpstr>
      <vt:lpstr>1.贷款规模 （5）汇总各院系贷款规模</vt:lpstr>
      <vt:lpstr>1.贷款规模 （5）汇总各院系贷款规模（续）</vt:lpstr>
      <vt:lpstr>1.贷款规模 （6）录入高校贷款规模</vt:lpstr>
      <vt:lpstr>1.贷款规模 （6）录入高校贷款规模（续）</vt:lpstr>
      <vt:lpstr>1.贷款规模 （7）提交高校贷款规模</vt:lpstr>
      <vt:lpstr>1.贷款规模 （7）提交高校贷款规模（续）</vt:lpstr>
      <vt:lpstr>1.贷款规模 （8）复核并上报高校贷款规模</vt:lpstr>
      <vt:lpstr>1.贷款规模 （8）复核并上报高校贷款规模（续）</vt:lpstr>
      <vt:lpstr>系统用户与功能关系　（贷前管理）</vt:lpstr>
      <vt:lpstr>2.申请与审查 	录入学生贷款申请</vt:lpstr>
      <vt:lpstr>2.申请与审查	录入学生贷款申请（续）</vt:lpstr>
      <vt:lpstr>2.申请与审查 	导入学生贷款申请</vt:lpstr>
      <vt:lpstr>2.申请与审查 	导入学生贷款申请（续）</vt:lpstr>
      <vt:lpstr>2.申请与审查 	汇总并提交院系贷款申请</vt:lpstr>
      <vt:lpstr>2.申请与审查	汇总并提交院系贷款申请（续）</vt:lpstr>
      <vt:lpstr>2.申请与审查	复核并上报院系贷款申请</vt:lpstr>
      <vt:lpstr>2.申请与审查	复核并上报院系贷款申请（续）</vt:lpstr>
      <vt:lpstr>2.申请与审查	审查各院系贷款申请</vt:lpstr>
      <vt:lpstr>2.申请与审查 	审查各院系贷款申请（续）</vt:lpstr>
      <vt:lpstr>2.申请与审查 	录入学生贷款申请</vt:lpstr>
      <vt:lpstr>2.申请与审查	录入学生贷款申请</vt:lpstr>
      <vt:lpstr>2.申请与审查 	录入学生贷款申请（续）</vt:lpstr>
      <vt:lpstr>2.申请与审查	导入学生贷款申请</vt:lpstr>
      <vt:lpstr>2.申请与审查 	导入学生贷款申请（续）</vt:lpstr>
      <vt:lpstr>2.申请与审查 	导入学生贷款申请（续）</vt:lpstr>
      <vt:lpstr>2.申请与审查 	拒绝单个学生贷款申请</vt:lpstr>
      <vt:lpstr>2.申请与审查	拒绝单个学生贷款申请（续）</vt:lpstr>
      <vt:lpstr>2.申请与审查 	恢复单个学生贷款申请</vt:lpstr>
      <vt:lpstr>2.申请与审查 	退回单个学生贷款申请</vt:lpstr>
      <vt:lpstr>2.申请与审查 	退回单个学生贷款申请（续）</vt:lpstr>
      <vt:lpstr>2.申请与审查 	审查单个学生贷款申请</vt:lpstr>
      <vt:lpstr>2.申请与审查 	审查单个学生贷款申请（续）</vt:lpstr>
      <vt:lpstr>2.申请与审查 	提交单个学生贷款申请</vt:lpstr>
      <vt:lpstr>2.申请与审查 	提交单个学生贷款申请（续）</vt:lpstr>
      <vt:lpstr>2.申请与审查 	拒绝单个学生贷款申请</vt:lpstr>
      <vt:lpstr>2.申请与审查 	拒绝单个学生贷款申请（续）</vt:lpstr>
      <vt:lpstr>2.申请与审查 	恢复单个学生贷款申请</vt:lpstr>
      <vt:lpstr>2.申请与审查	汇总并提交高校贷款申请</vt:lpstr>
      <vt:lpstr>2.申请与审查 	汇总并提交高校贷款申请（续）</vt:lpstr>
      <vt:lpstr>2.申请与审查 	复核并上报高校贷款申请</vt:lpstr>
      <vt:lpstr>2.申请与审查	复核并上报高校贷款申请（续）</vt:lpstr>
      <vt:lpstr>系统用户与功能关系　（贷中管理）</vt:lpstr>
      <vt:lpstr>1.合同预处理　待办折卡生成</vt:lpstr>
      <vt:lpstr>1.合同预处理　待办折卡生成（续）</vt:lpstr>
      <vt:lpstr>1.合同预处理　待办折卡导出（代理行版）</vt:lpstr>
      <vt:lpstr>1.合同预处理　折卡信息导入</vt:lpstr>
      <vt:lpstr>1.合同预处理　折卡信息导入（续）</vt:lpstr>
      <vt:lpstr>合同预处理　合同批量生成</vt:lpstr>
      <vt:lpstr>系统用户与功能关系　（贷中管理）</vt:lpstr>
      <vt:lpstr>2.合同签订与审查 （4.1）单个审核学生贷款合同</vt:lpstr>
      <vt:lpstr>2.合同签订与审查 （4.1）单个审核学生贷款合同（续）</vt:lpstr>
      <vt:lpstr>2.合同签订与审查 （4.2）批量审核学生贷款合同</vt:lpstr>
      <vt:lpstr>2.合同签订与审查 （4.2）批量审核学生贷款合同（续）</vt:lpstr>
      <vt:lpstr>2.合同签订与审查 （4.3）删除学生贷款合同</vt:lpstr>
      <vt:lpstr>2.合同签订与审查 （4.3）恢复学生贷款合同</vt:lpstr>
      <vt:lpstr>合同签订与审查（4.3）恢复学生贷款合同（续）</vt:lpstr>
      <vt:lpstr>2.合同签订与审查 （5）汇总并提交院系贷款合同</vt:lpstr>
      <vt:lpstr>2.合同签订与审查 （5）汇总并提交院系贷款合同（续）</vt:lpstr>
      <vt:lpstr>2.合同签订与审查 （6）复核并上报院系贷款合同</vt:lpstr>
      <vt:lpstr>2.合同签订与审查 （6）复核并上报院系贷款合同（续）</vt:lpstr>
      <vt:lpstr>2.合同签订与审查 （7）审查各院系贷款合同</vt:lpstr>
      <vt:lpstr>2.合同签订与审查 （7）审查各院系贷款合同（续）</vt:lpstr>
      <vt:lpstr>2.合同签订与审查 （8）删除学生贷款合同</vt:lpstr>
      <vt:lpstr>2.合同签订与审查 （8）删除学生贷款合同（续）</vt:lpstr>
      <vt:lpstr>2.合同签订与审查 （8）恢复学生贷款合同</vt:lpstr>
      <vt:lpstr>2.合同签订与审查（8）恢复学生贷款合同（续）</vt:lpstr>
      <vt:lpstr>2.合同签订与审查 （9）汇总并提交高校贷款合同</vt:lpstr>
      <vt:lpstr>2.合同签订与审查 （9）汇总并提交高校贷款合同（续）</vt:lpstr>
      <vt:lpstr>2.合同签订与审查 （10）复核并上报高校贷款合同</vt:lpstr>
      <vt:lpstr>2.合同签订与审查 （10）复核并上报高校贷款合同（续）</vt:lpstr>
      <vt:lpstr>系统用户与功能关系　（贷中管理）</vt:lpstr>
      <vt:lpstr>学生档案　档案生成</vt:lpstr>
      <vt:lpstr>学生档案　档案生成</vt:lpstr>
      <vt:lpstr>学生档案　导出</vt:lpstr>
      <vt:lpstr>学生档案　导出</vt:lpstr>
      <vt:lpstr>学生档案　导出</vt:lpstr>
      <vt:lpstr>学生档案　导出</vt:lpstr>
      <vt:lpstr>学生档案　导出</vt:lpstr>
      <vt:lpstr>学生档案　导出</vt:lpstr>
      <vt:lpstr>学生档案　导出</vt:lpstr>
      <vt:lpstr>学生档案　导出</vt:lpstr>
      <vt:lpstr>系统用户与功能关系　（贷中管理）</vt:lpstr>
      <vt:lpstr>4. 高校学费到帐查询　查询</vt:lpstr>
      <vt:lpstr>4. 高校学费到帐查询　明细查询</vt:lpstr>
      <vt:lpstr>4. 高校学费到帐查询　明细查询（续）</vt:lpstr>
      <vt:lpstr>4. 高校学费到帐查询　导出</vt:lpstr>
      <vt:lpstr>4. 高校学费到帐查询　退票后重新转账</vt:lpstr>
      <vt:lpstr>4. 高校学费到帐查询　退票后重新转账</vt:lpstr>
      <vt:lpstr>4. 高校学费到帐查询　退票前后高校账户对比</vt:lpstr>
      <vt:lpstr>4. 高校学费到帐查询　退票前后高校账户对比（续）</vt:lpstr>
      <vt:lpstr>PowerPoint 演示文稿</vt:lpstr>
      <vt:lpstr>贷后管理</vt:lpstr>
      <vt:lpstr>查询统计</vt:lpstr>
      <vt:lpstr> 感谢聆听！敬请指导！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雪</cp:lastModifiedBy>
  <cp:revision>226</cp:revision>
  <dcterms:created xsi:type="dcterms:W3CDTF">2011-05-20T08:21:00Z</dcterms:created>
  <dcterms:modified xsi:type="dcterms:W3CDTF">2023-08-29T07:02:38Z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ICV">
    <vt:lpwstr>0BC1598861F4401EA67F3BD5A0005308_13</vt:lpwstr>
  </property>
  <property fmtid="{D5CDD505-2E9C-101B-9397-08002B2CF9AE}" pid="4" name="KSOProductBuildVer">
    <vt:lpwstr>2052-11.1.0.14309</vt:lpwstr>
  </property>
</Properties>
</file>